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59" r:id="rId8"/>
    <p:sldId id="267" r:id="rId9"/>
    <p:sldId id="263" r:id="rId10"/>
    <p:sldId id="264" r:id="rId11"/>
    <p:sldId id="266" r:id="rId12"/>
    <p:sldId id="265" r:id="rId13"/>
    <p:sldId id="271" r:id="rId14"/>
    <p:sldId id="272" r:id="rId15"/>
    <p:sldId id="268" r:id="rId16"/>
    <p:sldId id="273" r:id="rId17"/>
    <p:sldId id="275" r:id="rId18"/>
    <p:sldId id="270" r:id="rId19"/>
    <p:sldId id="276" r:id="rId20"/>
    <p:sldId id="274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948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Planilha_do_Microsoft_Excel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'economias ativas'!$B$1</c:f>
              <c:strCache>
                <c:ptCount val="1"/>
                <c:pt idx="0">
                  <c:v>Economias de água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'economias ativas'!$A$2:$A$15</c:f>
              <c:strCache>
                <c:ptCount val="14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2018*</c:v>
                </c:pt>
              </c:strCache>
            </c:strRef>
          </c:cat>
          <c:val>
            <c:numRef>
              <c:f>'economias ativas'!$B$2:$B$15</c:f>
              <c:numCache>
                <c:formatCode>#,##0</c:formatCode>
                <c:ptCount val="14"/>
                <c:pt idx="0">
                  <c:v>144468</c:v>
                </c:pt>
                <c:pt idx="1">
                  <c:v>148858</c:v>
                </c:pt>
                <c:pt idx="2">
                  <c:v>152346</c:v>
                </c:pt>
                <c:pt idx="3">
                  <c:v>169491</c:v>
                </c:pt>
                <c:pt idx="4">
                  <c:v>171934</c:v>
                </c:pt>
                <c:pt idx="5">
                  <c:v>177723</c:v>
                </c:pt>
                <c:pt idx="6">
                  <c:v>181665</c:v>
                </c:pt>
                <c:pt idx="7">
                  <c:v>189032</c:v>
                </c:pt>
                <c:pt idx="8">
                  <c:v>196160</c:v>
                </c:pt>
                <c:pt idx="9">
                  <c:v>204561</c:v>
                </c:pt>
                <c:pt idx="10">
                  <c:v>208765</c:v>
                </c:pt>
                <c:pt idx="11">
                  <c:v>212515</c:v>
                </c:pt>
                <c:pt idx="12">
                  <c:v>218473</c:v>
                </c:pt>
                <c:pt idx="13">
                  <c:v>219937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E3-4D40-8E3C-58674E1B2A33}"/>
            </c:ext>
          </c:extLst>
        </c:ser>
        <c:ser>
          <c:idx val="2"/>
          <c:order val="1"/>
          <c:tx>
            <c:strRef>
              <c:f>'economias ativas'!$C$1</c:f>
              <c:strCache>
                <c:ptCount val="1"/>
                <c:pt idx="0">
                  <c:v>Economias de esgoto</c:v>
                </c:pt>
              </c:strCache>
            </c:strRef>
          </c:tx>
          <c:spPr>
            <a:solidFill>
              <a:srgbClr val="FF66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'economias ativas'!$A$2:$A$15</c:f>
              <c:strCache>
                <c:ptCount val="14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2018*</c:v>
                </c:pt>
              </c:strCache>
            </c:strRef>
          </c:cat>
          <c:val>
            <c:numRef>
              <c:f>'economias ativas'!$C$2:$C$15</c:f>
              <c:numCache>
                <c:formatCode>#,##0</c:formatCode>
                <c:ptCount val="14"/>
                <c:pt idx="0">
                  <c:v>21291</c:v>
                </c:pt>
                <c:pt idx="1">
                  <c:v>22091</c:v>
                </c:pt>
                <c:pt idx="2">
                  <c:v>23003</c:v>
                </c:pt>
                <c:pt idx="3">
                  <c:v>25457</c:v>
                </c:pt>
                <c:pt idx="4">
                  <c:v>25995</c:v>
                </c:pt>
                <c:pt idx="5">
                  <c:v>26623</c:v>
                </c:pt>
                <c:pt idx="6">
                  <c:v>29596</c:v>
                </c:pt>
                <c:pt idx="7">
                  <c:v>32881</c:v>
                </c:pt>
                <c:pt idx="8">
                  <c:v>39985</c:v>
                </c:pt>
                <c:pt idx="9">
                  <c:v>49558</c:v>
                </c:pt>
                <c:pt idx="10">
                  <c:v>65219</c:v>
                </c:pt>
                <c:pt idx="11">
                  <c:v>66609</c:v>
                </c:pt>
                <c:pt idx="12">
                  <c:v>70625</c:v>
                </c:pt>
                <c:pt idx="13">
                  <c:v>74080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8E3-4D40-8E3C-58674E1B2A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4"/>
        <c:overlap val="49"/>
        <c:axId val="243523584"/>
        <c:axId val="243525120"/>
      </c:barChart>
      <c:lineChart>
        <c:grouping val="stacked"/>
        <c:varyColors val="0"/>
        <c:ser>
          <c:idx val="0"/>
          <c:order val="2"/>
          <c:tx>
            <c:strRef>
              <c:f>'economias ativas'!$D$1</c:f>
              <c:strCache>
                <c:ptCount val="1"/>
                <c:pt idx="0">
                  <c:v>% Cobertura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'economias ativas'!$A$2:$A$15</c:f>
              <c:strCache>
                <c:ptCount val="14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2018*</c:v>
                </c:pt>
              </c:strCache>
            </c:strRef>
          </c:cat>
          <c:val>
            <c:numRef>
              <c:f>'economias ativas'!$D$2:$D$15</c:f>
              <c:numCache>
                <c:formatCode>0.00%</c:formatCode>
                <c:ptCount val="14"/>
                <c:pt idx="0">
                  <c:v>0.14737519727552123</c:v>
                </c:pt>
                <c:pt idx="1">
                  <c:v>0.14840317618132717</c:v>
                </c:pt>
                <c:pt idx="2">
                  <c:v>0.15099182124899899</c:v>
                </c:pt>
                <c:pt idx="3">
                  <c:v>0.15019676560997339</c:v>
                </c:pt>
                <c:pt idx="4">
                  <c:v>0.15119173636395361</c:v>
                </c:pt>
                <c:pt idx="5">
                  <c:v>0.14980053228901155</c:v>
                </c:pt>
                <c:pt idx="6">
                  <c:v>0.16291525610326701</c:v>
                </c:pt>
                <c:pt idx="7">
                  <c:v>0.1739440941216302</c:v>
                </c:pt>
                <c:pt idx="8">
                  <c:v>0.2038387030995106</c:v>
                </c:pt>
                <c:pt idx="9">
                  <c:v>0.2422651434046568</c:v>
                </c:pt>
                <c:pt idx="10">
                  <c:v>0.31240389912102123</c:v>
                </c:pt>
                <c:pt idx="11">
                  <c:v>0.31343199303578573</c:v>
                </c:pt>
                <c:pt idx="12">
                  <c:v>0.32326649059609197</c:v>
                </c:pt>
                <c:pt idx="13">
                  <c:v>0.33682372679449113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8E3-4D40-8E3C-58674E1B2A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3536640"/>
        <c:axId val="243526656"/>
      </c:lineChart>
      <c:catAx>
        <c:axId val="243523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243525120"/>
        <c:crosses val="autoZero"/>
        <c:auto val="1"/>
        <c:lblAlgn val="ctr"/>
        <c:lblOffset val="100"/>
        <c:noMultiLvlLbl val="0"/>
      </c:catAx>
      <c:valAx>
        <c:axId val="243525120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crossAx val="243523584"/>
        <c:crosses val="autoZero"/>
        <c:crossBetween val="between"/>
      </c:valAx>
      <c:valAx>
        <c:axId val="243526656"/>
        <c:scaling>
          <c:orientation val="minMax"/>
          <c:max val="1"/>
        </c:scaling>
        <c:delete val="0"/>
        <c:axPos val="r"/>
        <c:numFmt formatCode="0%" sourceLinked="0"/>
        <c:majorTickMark val="out"/>
        <c:minorTickMark val="none"/>
        <c:tickLblPos val="nextTo"/>
        <c:crossAx val="243536640"/>
        <c:crosses val="max"/>
        <c:crossBetween val="between"/>
      </c:valAx>
      <c:catAx>
        <c:axId val="2435366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43526656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jpeg"/><Relationship Id="rId7" Type="http://schemas.openxmlformats.org/officeDocument/2006/relationships/hyperlink" Target="http://www.amae.sc.gov.br/pt/hom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10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://www.google.com.br/url?sa=i&amp;source=images&amp;cd=&amp;cad=rja&amp;docid=g_hu8PM-UUhOfM&amp;tbnid=aPvtBOzZHjR2EM:&amp;ved=0CAgQjRwwAA&amp;url=http://www.fnq.org.br/site/376/default.aspx&amp;ei=8WsnUaKVIIbS9ATh7oBA&amp;psig=AFQjCNHez-laX4VxYmc-QoEVrtSrdpFsDQ&amp;ust=136162443357472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7.jpeg"/><Relationship Id="rId17" Type="http://schemas.openxmlformats.org/officeDocument/2006/relationships/image" Target="../media/image30.jpeg"/><Relationship Id="rId2" Type="http://schemas.openxmlformats.org/officeDocument/2006/relationships/image" Target="../media/image1.jpeg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hyperlink" Target="http://www.google.com.br/url?sa=i&amp;rct=j&amp;q=&amp;esrc=s&amp;frm=1&amp;source=images&amp;cd=&amp;cad=rja&amp;docid=ZsUBAko1JxAL4M&amp;tbnid=YglDtEAKMd9RaM:&amp;ved=0CAUQjRw&amp;url=http://www.cesan.com.br/news.php?extend.1847&amp;ei=oGsnUfyhM42e9QSSpIDIDw&amp;bvm=bv.42768644,d.dmQ&amp;psig=AFQjCNEWX6KPSsWDH8AJWKKCCYbZk1nMGg&amp;ust=136162434763607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google.com.br/url?sa=i&amp;rct=j&amp;q=&amp;esrc=s&amp;frm=1&amp;source=images&amp;cd=&amp;cad=rja&amp;docid=zyKqUyVFpffkwM&amp;tbnid=-ENNZvYu8TWzPM:&amp;ved=0CAUQjRw&amp;url=http://www.observadordaqualidade.com.br/casos_de_qualidade_2005/mce/MCE.htm&amp;ei=LmwnUZ7yHIna8AS1hYGIDA&amp;bvm=bv.42768644,d.eWU&amp;psig=AFQjCNEAsbmSeBsSyRFqXcJpPa51C-_86A&amp;ust=1361624491373094" TargetMode="External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18" Type="http://schemas.openxmlformats.org/officeDocument/2006/relationships/image" Target="../media/image44.png"/><Relationship Id="rId3" Type="http://schemas.openxmlformats.org/officeDocument/2006/relationships/image" Target="../media/image2.jpe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17" Type="http://schemas.openxmlformats.org/officeDocument/2006/relationships/image" Target="../media/image43.png"/><Relationship Id="rId2" Type="http://schemas.openxmlformats.org/officeDocument/2006/relationships/image" Target="../media/image1.jpeg"/><Relationship Id="rId16" Type="http://schemas.openxmlformats.org/officeDocument/2006/relationships/image" Target="../media/image42.jpeg"/><Relationship Id="rId20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5" Type="http://schemas.openxmlformats.org/officeDocument/2006/relationships/hyperlink" Target="http://www.mppe.mp.br/mppe/index.php/comunicacao/noticias/ultimas-noticias-noticias/3282-ministerio-do-meio-ambiente-confere-selo-verde-ao-mppe" TargetMode="External"/><Relationship Id="rId10" Type="http://schemas.openxmlformats.org/officeDocument/2006/relationships/image" Target="../media/image37.jpeg"/><Relationship Id="rId19" Type="http://schemas.openxmlformats.org/officeDocument/2006/relationships/image" Target="../media/image45.png"/><Relationship Id="rId4" Type="http://schemas.openxmlformats.org/officeDocument/2006/relationships/image" Target="../media/image31.png"/><Relationship Id="rId9" Type="http://schemas.openxmlformats.org/officeDocument/2006/relationships/image" Target="../media/image36.jpeg"/><Relationship Id="rId14" Type="http://schemas.openxmlformats.org/officeDocument/2006/relationships/image" Target="../media/image4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47.wmf"/><Relationship Id="rId3" Type="http://schemas.openxmlformats.org/officeDocument/2006/relationships/image" Target="../media/image1.jpeg"/><Relationship Id="rId7" Type="http://schemas.openxmlformats.org/officeDocument/2006/relationships/image" Target="../media/image50.jpeg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2.jpeg"/><Relationship Id="rId9" Type="http://schemas.openxmlformats.org/officeDocument/2006/relationships/image" Target="../media/image5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5" y="1681399"/>
            <a:ext cx="88442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</a:p>
          <a:p>
            <a:endParaRPr lang="pt-BR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Eng. Luana Siewert Pretto, Msc</a:t>
            </a:r>
          </a:p>
          <a:p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Presidente Companhia Águas de Joinville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852944"/>
              </p:ext>
            </p:extLst>
          </p:nvPr>
        </p:nvGraphicFramePr>
        <p:xfrm>
          <a:off x="591796" y="271241"/>
          <a:ext cx="7956884" cy="1695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6444">
                  <a:extLst>
                    <a:ext uri="{9D8B030D-6E8A-4147-A177-3AD203B41FA5}">
                      <a16:colId xmlns:a16="http://schemas.microsoft.com/office/drawing/2014/main" val="975251506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642267325"/>
                    </a:ext>
                  </a:extLst>
                </a:gridCol>
              </a:tblGrid>
              <a:tr h="2424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Razão Social</a:t>
                      </a:r>
                      <a:endParaRPr lang="pt-BR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Companhia Águas de Joinville</a:t>
                      </a:r>
                      <a:endParaRPr lang="pt-BR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0201003"/>
                  </a:ext>
                </a:extLst>
              </a:tr>
              <a:tr h="3476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100" u="none" strike="noStrike" kern="1200" cap="none" normalizeH="0" baseline="0" dirty="0" smtClean="0">
                          <a:ln>
                            <a:noFill/>
                          </a:ln>
                          <a:effectLst/>
                        </a:rPr>
                        <a:t>Fundação</a:t>
                      </a:r>
                      <a:endParaRPr kumimoji="0" lang="pt-BR" sz="11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100" u="none" strike="noStrike" kern="1200" cap="none" normalizeH="0" baseline="0" dirty="0" smtClean="0">
                          <a:ln>
                            <a:noFill/>
                          </a:ln>
                          <a:effectLst/>
                        </a:rPr>
                        <a:t>Ano 2005</a:t>
                      </a:r>
                      <a:endParaRPr kumimoji="0" lang="pt-B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3728013"/>
                  </a:ext>
                </a:extLst>
              </a:tr>
              <a:tr h="3476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100" u="none" strike="noStrike" kern="1200" cap="none" normalizeH="0" baseline="0" dirty="0" smtClean="0">
                          <a:ln>
                            <a:noFill/>
                          </a:ln>
                          <a:effectLst/>
                        </a:rPr>
                        <a:t>Enquadramento Jurídico</a:t>
                      </a:r>
                      <a:endParaRPr kumimoji="0" lang="pt-BR" sz="11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100" u="none" strike="noStrike" kern="1200" cap="none" normalizeH="0" baseline="0" dirty="0" smtClean="0">
                          <a:ln>
                            <a:noFill/>
                          </a:ln>
                          <a:effectLst/>
                        </a:rPr>
                        <a:t>Empresa Pública</a:t>
                      </a:r>
                      <a:endParaRPr kumimoji="0" lang="pt-B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970721"/>
                  </a:ext>
                </a:extLst>
              </a:tr>
              <a:tr h="34763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pt-BR" sz="1100" u="none" strike="noStrike" kern="1200" cap="none" normalizeH="0" baseline="0" dirty="0" smtClean="0">
                          <a:ln>
                            <a:noFill/>
                          </a:ln>
                          <a:effectLst/>
                        </a:rPr>
                        <a:t>Participação acionária</a:t>
                      </a:r>
                      <a:endParaRPr kumimoji="0" lang="pt-BR" sz="11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u="none" strike="noStrike" kern="1200" cap="none" normalizeH="0" baseline="0" dirty="0" smtClean="0">
                          <a:ln>
                            <a:noFill/>
                          </a:ln>
                          <a:effectLst/>
                        </a:rPr>
                        <a:t>Prefeitura: 100%</a:t>
                      </a:r>
                      <a:endParaRPr kumimoji="0" lang="pt-B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5769810"/>
                  </a:ext>
                </a:extLst>
              </a:tr>
              <a:tr h="3476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100" u="none" strike="noStrike" kern="1200" cap="none" normalizeH="0" baseline="0" dirty="0" smtClean="0">
                          <a:ln>
                            <a:noFill/>
                          </a:ln>
                          <a:effectLst/>
                        </a:rPr>
                        <a:t>Objeto da concessão</a:t>
                      </a:r>
                      <a:endParaRPr kumimoji="0" lang="pt-BR" sz="11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100" u="none" strike="noStrike" kern="1200" cap="none" normalizeH="0" baseline="0" dirty="0" smtClean="0">
                          <a:ln>
                            <a:noFill/>
                          </a:ln>
                          <a:effectLst/>
                        </a:rPr>
                        <a:t>Serviços públicos de água e esgoto</a:t>
                      </a:r>
                      <a:endParaRPr kumimoji="0" lang="pt-BR" sz="11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731065"/>
                  </a:ext>
                </a:extLst>
              </a:tr>
            </a:tbl>
          </a:graphicData>
        </a:graphic>
      </p:graphicFrame>
      <p:grpSp>
        <p:nvGrpSpPr>
          <p:cNvPr id="5" name="Grupo 3"/>
          <p:cNvGrpSpPr/>
          <p:nvPr/>
        </p:nvGrpSpPr>
        <p:grpSpPr>
          <a:xfrm>
            <a:off x="685657" y="2172942"/>
            <a:ext cx="8002780" cy="2696218"/>
            <a:chOff x="685657" y="3710521"/>
            <a:chExt cx="8002780" cy="2696218"/>
          </a:xfrm>
        </p:grpSpPr>
        <p:pic>
          <p:nvPicPr>
            <p:cNvPr id="6" name="Picture 2" descr="C:\Users\ana.lampugnani\Documents\APRESENTAÇÕES CAJ\RH\fotos\centro administrativo\IMG_9884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80" b="17101"/>
            <a:stretch/>
          </p:blipFill>
          <p:spPr bwMode="auto">
            <a:xfrm>
              <a:off x="685657" y="3710521"/>
              <a:ext cx="2112021" cy="12562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" descr="C:\Users\ana.lampugnani\Documents\APRESENTAÇÕES CAJ\RH\fotos\atendimento centro\centro ago2014 (12)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52" r="3550" b="8188"/>
            <a:stretch/>
          </p:blipFill>
          <p:spPr bwMode="auto">
            <a:xfrm>
              <a:off x="4963543" y="3710521"/>
              <a:ext cx="1803568" cy="12563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C:\Users\ana.lampugnani\Documents\004 - FACEBOOK - FOTOS CAJ\ana\2018.02.06 - ETE Jarivatuba - Fotos aéreas Empresa ALLONDA\2018.02.06 - Aérea ETE Jarivatuba ALLONDA (1)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68"/>
            <a:stretch/>
          </p:blipFill>
          <p:spPr bwMode="auto">
            <a:xfrm>
              <a:off x="4873625" y="5140089"/>
              <a:ext cx="1724367" cy="1266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15" t="11838"/>
            <a:stretch/>
          </p:blipFill>
          <p:spPr bwMode="auto">
            <a:xfrm>
              <a:off x="2739614" y="5140089"/>
              <a:ext cx="2052649" cy="1266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 descr="C:\Users\ana.lampugnani\Documents\Fotos - Aris\ETA Piraí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6" t="7416" r="1928" b="10382"/>
            <a:stretch/>
          </p:blipFill>
          <p:spPr bwMode="auto">
            <a:xfrm>
              <a:off x="2838687" y="3710521"/>
              <a:ext cx="2083847" cy="1266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F:\01 l ACOM FOTOS\2018 l FOTOS OBRAS E CONSERTOS\Fotos aéreas ETL Bruno Gentil\ETA e ETL2.jp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242" r="12551"/>
            <a:stretch/>
          </p:blipFill>
          <p:spPr bwMode="auto">
            <a:xfrm>
              <a:off x="6808119" y="3710521"/>
              <a:ext cx="1874200" cy="1266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C:\Users\ana.lampugnani\Documents\Comprovantes de Pagamento - Ana Lígia\2013\SUBMARINO CARD 2013\Fotos etes profipo e morro do amaral\profipo_compact.jpg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84"/>
            <a:stretch/>
          </p:blipFill>
          <p:spPr bwMode="auto">
            <a:xfrm>
              <a:off x="685657" y="5140089"/>
              <a:ext cx="1972595" cy="1244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C:\Users\ana.lampugnani\Documents\Comprovantes de Pagamento - Ana Lígia\2013\SUBMARINO CARD 2013\Fotos etes profipo e morro do amaral\morro do amaral_compact.jpg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245"/>
            <a:stretch/>
          </p:blipFill>
          <p:spPr bwMode="auto">
            <a:xfrm>
              <a:off x="6679353" y="5140089"/>
              <a:ext cx="2009084" cy="12563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639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Line 2"/>
          <p:cNvSpPr>
            <a:spLocks noChangeShapeType="1"/>
          </p:cNvSpPr>
          <p:nvPr/>
        </p:nvSpPr>
        <p:spPr bwMode="auto">
          <a:xfrm>
            <a:off x="4572000" y="867047"/>
            <a:ext cx="0" cy="1366838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15" name="Line 3"/>
          <p:cNvSpPr>
            <a:spLocks noChangeShapeType="1"/>
          </p:cNvSpPr>
          <p:nvPr/>
        </p:nvSpPr>
        <p:spPr bwMode="auto">
          <a:xfrm>
            <a:off x="3132138" y="867047"/>
            <a:ext cx="0" cy="1366838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16" name="Line 4"/>
          <p:cNvSpPr>
            <a:spLocks noChangeShapeType="1"/>
          </p:cNvSpPr>
          <p:nvPr/>
        </p:nvSpPr>
        <p:spPr bwMode="auto">
          <a:xfrm>
            <a:off x="3130550" y="2378347"/>
            <a:ext cx="1588" cy="1223963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17" name="Line 7"/>
          <p:cNvSpPr>
            <a:spLocks noChangeShapeType="1"/>
          </p:cNvSpPr>
          <p:nvPr/>
        </p:nvSpPr>
        <p:spPr bwMode="auto">
          <a:xfrm flipV="1">
            <a:off x="0" y="2306910"/>
            <a:ext cx="9109075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 dirty="0"/>
          </a:p>
        </p:txBody>
      </p:sp>
      <p:sp>
        <p:nvSpPr>
          <p:cNvPr id="18" name="Line 12"/>
          <p:cNvSpPr>
            <a:spLocks noChangeShapeType="1"/>
          </p:cNvSpPr>
          <p:nvPr/>
        </p:nvSpPr>
        <p:spPr bwMode="auto">
          <a:xfrm>
            <a:off x="4572000" y="2378347"/>
            <a:ext cx="0" cy="504825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4211638" y="2379935"/>
            <a:ext cx="719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/>
              <a:t>2005</a:t>
            </a:r>
          </a:p>
        </p:txBody>
      </p:sp>
      <p:sp>
        <p:nvSpPr>
          <p:cNvPr id="20" name="Text Box 25"/>
          <p:cNvSpPr txBox="1">
            <a:spLocks noChangeArrowheads="1"/>
          </p:cNvSpPr>
          <p:nvPr/>
        </p:nvSpPr>
        <p:spPr bwMode="auto">
          <a:xfrm>
            <a:off x="2773363" y="2378347"/>
            <a:ext cx="719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/>
              <a:t>2003</a:t>
            </a:r>
          </a:p>
        </p:txBody>
      </p:sp>
      <p:sp>
        <p:nvSpPr>
          <p:cNvPr id="22" name="Text Box 27"/>
          <p:cNvSpPr txBox="1">
            <a:spLocks noChangeArrowheads="1"/>
          </p:cNvSpPr>
          <p:nvPr/>
        </p:nvSpPr>
        <p:spPr bwMode="auto">
          <a:xfrm>
            <a:off x="2052638" y="2378347"/>
            <a:ext cx="719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/>
              <a:t>2002</a:t>
            </a: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1404938" y="2378347"/>
            <a:ext cx="719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/>
              <a:t>2001</a:t>
            </a:r>
          </a:p>
        </p:txBody>
      </p:sp>
      <p:sp>
        <p:nvSpPr>
          <p:cNvPr id="24" name="Line 30"/>
          <p:cNvSpPr>
            <a:spLocks noChangeShapeType="1"/>
          </p:cNvSpPr>
          <p:nvPr/>
        </p:nvSpPr>
        <p:spPr bwMode="auto">
          <a:xfrm>
            <a:off x="322263" y="2378347"/>
            <a:ext cx="1587" cy="720725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25" name="Line 33"/>
          <p:cNvSpPr>
            <a:spLocks noChangeShapeType="1"/>
          </p:cNvSpPr>
          <p:nvPr/>
        </p:nvSpPr>
        <p:spPr bwMode="auto">
          <a:xfrm>
            <a:off x="1764505" y="1525532"/>
            <a:ext cx="18257" cy="706765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26" name="Rectangle 34"/>
          <p:cNvSpPr>
            <a:spLocks noChangeArrowheads="1"/>
          </p:cNvSpPr>
          <p:nvPr/>
        </p:nvSpPr>
        <p:spPr bwMode="auto">
          <a:xfrm>
            <a:off x="971600" y="1514499"/>
            <a:ext cx="1531211" cy="46166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00" b="1" dirty="0">
                <a:solidFill>
                  <a:schemeClr val="bg1"/>
                </a:solidFill>
              </a:rPr>
              <a:t>CRIAÇÃO DA AMAE</a:t>
            </a:r>
          </a:p>
        </p:txBody>
      </p:sp>
      <p:sp>
        <p:nvSpPr>
          <p:cNvPr id="27" name="Line 35"/>
          <p:cNvSpPr>
            <a:spLocks noChangeShapeType="1"/>
          </p:cNvSpPr>
          <p:nvPr/>
        </p:nvSpPr>
        <p:spPr bwMode="auto">
          <a:xfrm>
            <a:off x="431800" y="2378347"/>
            <a:ext cx="36513" cy="1300163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214313" y="3459435"/>
            <a:ext cx="3133725" cy="274637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00" b="1" dirty="0">
                <a:solidFill>
                  <a:schemeClr val="bg1"/>
                </a:solidFill>
              </a:rPr>
              <a:t>CONCESSÃO </a:t>
            </a:r>
            <a:r>
              <a:rPr lang="pt-BR" sz="1200" b="1" dirty="0" smtClean="0">
                <a:solidFill>
                  <a:schemeClr val="bg1"/>
                </a:solidFill>
              </a:rPr>
              <a:t>À </a:t>
            </a:r>
            <a:r>
              <a:rPr lang="pt-BR" sz="1200" b="1" dirty="0">
                <a:solidFill>
                  <a:schemeClr val="bg1"/>
                </a:solidFill>
              </a:rPr>
              <a:t>CASAN</a:t>
            </a:r>
          </a:p>
        </p:txBody>
      </p:sp>
      <p:sp>
        <p:nvSpPr>
          <p:cNvPr id="29" name="Rectangle 37"/>
          <p:cNvSpPr>
            <a:spLocks noChangeArrowheads="1"/>
          </p:cNvSpPr>
          <p:nvPr/>
        </p:nvSpPr>
        <p:spPr bwMode="auto">
          <a:xfrm>
            <a:off x="46034" y="2954610"/>
            <a:ext cx="650883" cy="276999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00" b="1" dirty="0">
                <a:solidFill>
                  <a:schemeClr val="bg1"/>
                </a:solidFill>
              </a:rPr>
              <a:t>SAMAE</a:t>
            </a:r>
          </a:p>
        </p:txBody>
      </p:sp>
      <p:sp>
        <p:nvSpPr>
          <p:cNvPr id="30" name="Text Box 38"/>
          <p:cNvSpPr txBox="1">
            <a:spLocks noChangeArrowheads="1"/>
          </p:cNvSpPr>
          <p:nvPr/>
        </p:nvSpPr>
        <p:spPr bwMode="auto">
          <a:xfrm>
            <a:off x="-36513" y="2378347"/>
            <a:ext cx="792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/>
              <a:t>1973</a:t>
            </a: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2880920" y="749572"/>
            <a:ext cx="1979112" cy="738664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00" b="1" dirty="0">
                <a:solidFill>
                  <a:schemeClr val="bg1"/>
                </a:solidFill>
              </a:rPr>
              <a:t>GESTÃO COMPARTILHADA</a:t>
            </a:r>
          </a:p>
          <a:p>
            <a:pPr algn="ctr">
              <a:spcBef>
                <a:spcPct val="50000"/>
              </a:spcBef>
            </a:pPr>
            <a:r>
              <a:rPr lang="pt-BR" sz="1200" b="1" dirty="0">
                <a:solidFill>
                  <a:schemeClr val="bg1"/>
                </a:solidFill>
              </a:rPr>
              <a:t>MUNICÍPIO E CASAN</a:t>
            </a:r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3778250" y="2378347"/>
            <a:ext cx="1588" cy="1873250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33" name="Text Box 41"/>
          <p:cNvSpPr txBox="1">
            <a:spLocks noChangeArrowheads="1"/>
          </p:cNvSpPr>
          <p:nvPr/>
        </p:nvSpPr>
        <p:spPr bwMode="auto">
          <a:xfrm>
            <a:off x="3419475" y="2379935"/>
            <a:ext cx="719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/>
              <a:t>2004</a:t>
            </a:r>
          </a:p>
        </p:txBody>
      </p:sp>
      <p:pic>
        <p:nvPicPr>
          <p:cNvPr id="34" name="Picture 4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851275" y="2749822"/>
            <a:ext cx="1439863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43" descr="aguas_joinville_vertical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132138" y="3827735"/>
            <a:ext cx="1223962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44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1258888" y="3816622"/>
            <a:ext cx="84613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45" descr="lgo_amae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/>
          <a:srcRect b="8253"/>
          <a:stretch>
            <a:fillRect/>
          </a:stretch>
        </p:blipFill>
        <p:spPr bwMode="auto">
          <a:xfrm>
            <a:off x="1454373" y="506387"/>
            <a:ext cx="741363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46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139952" y="146322"/>
            <a:ext cx="45402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47" descr="bi_02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3131840" y="146322"/>
            <a:ext cx="6048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49"/>
          <p:cNvSpPr txBox="1">
            <a:spLocks noChangeArrowheads="1"/>
          </p:cNvSpPr>
          <p:nvPr/>
        </p:nvSpPr>
        <p:spPr bwMode="auto">
          <a:xfrm>
            <a:off x="8461375" y="2378347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 smtClean="0"/>
              <a:t>2025</a:t>
            </a:r>
            <a:endParaRPr lang="pt-BR" b="1" dirty="0"/>
          </a:p>
        </p:txBody>
      </p:sp>
      <p:sp>
        <p:nvSpPr>
          <p:cNvPr id="41" name="Rectangle 50"/>
          <p:cNvSpPr>
            <a:spLocks noChangeArrowheads="1"/>
          </p:cNvSpPr>
          <p:nvPr/>
        </p:nvSpPr>
        <p:spPr bwMode="auto">
          <a:xfrm>
            <a:off x="2502812" y="4767535"/>
            <a:ext cx="2501236" cy="46166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00" b="1" dirty="0">
                <a:solidFill>
                  <a:schemeClr val="bg1"/>
                </a:solidFill>
              </a:rPr>
              <a:t>CRIAÇÃO ÁGUAS DE JOINVILLE</a:t>
            </a:r>
          </a:p>
        </p:txBody>
      </p:sp>
      <p:sp>
        <p:nvSpPr>
          <p:cNvPr id="42" name="Text Box 52"/>
          <p:cNvSpPr txBox="1">
            <a:spLocks noChangeArrowheads="1"/>
          </p:cNvSpPr>
          <p:nvPr/>
        </p:nvSpPr>
        <p:spPr bwMode="auto">
          <a:xfrm>
            <a:off x="4932363" y="2379935"/>
            <a:ext cx="719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/>
              <a:t>2006</a:t>
            </a:r>
          </a:p>
        </p:txBody>
      </p:sp>
      <p:sp>
        <p:nvSpPr>
          <p:cNvPr id="43" name="Rectangle 26"/>
          <p:cNvSpPr>
            <a:spLocks noChangeArrowheads="1"/>
          </p:cNvSpPr>
          <p:nvPr/>
        </p:nvSpPr>
        <p:spPr bwMode="auto">
          <a:xfrm>
            <a:off x="6169792" y="2294588"/>
            <a:ext cx="1224607" cy="830997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00" b="1" dirty="0" smtClean="0">
                <a:solidFill>
                  <a:schemeClr val="bg1"/>
                </a:solidFill>
              </a:rPr>
              <a:t>ADESÃO AO MODELO DE EXCELÊNCIA DE GESTÃO - MEG</a:t>
            </a:r>
            <a:r>
              <a:rPr lang="pt-BR" sz="1200" b="1" dirty="0" smtClean="0"/>
              <a:t> </a:t>
            </a:r>
            <a:endParaRPr lang="pt-BR" sz="1200" b="1" dirty="0"/>
          </a:p>
        </p:txBody>
      </p:sp>
      <p:sp>
        <p:nvSpPr>
          <p:cNvPr id="44" name="Text Box 52"/>
          <p:cNvSpPr txBox="1">
            <a:spLocks noChangeArrowheads="1"/>
          </p:cNvSpPr>
          <p:nvPr/>
        </p:nvSpPr>
        <p:spPr bwMode="auto">
          <a:xfrm>
            <a:off x="5580063" y="2371997"/>
            <a:ext cx="719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/>
              <a:t>2007</a:t>
            </a:r>
          </a:p>
        </p:txBody>
      </p:sp>
      <p:sp>
        <p:nvSpPr>
          <p:cNvPr id="45" name="Line 40"/>
          <p:cNvSpPr>
            <a:spLocks noChangeShapeType="1"/>
          </p:cNvSpPr>
          <p:nvPr/>
        </p:nvSpPr>
        <p:spPr bwMode="auto">
          <a:xfrm>
            <a:off x="7740352" y="2378595"/>
            <a:ext cx="1588" cy="1873250"/>
          </a:xfrm>
          <a:prstGeom prst="line">
            <a:avLst/>
          </a:prstGeom>
          <a:noFill/>
          <a:ln w="635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pic>
        <p:nvPicPr>
          <p:cNvPr id="46" name="Imagem 45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688" y="4164945"/>
            <a:ext cx="1533752" cy="1021962"/>
          </a:xfrm>
          <a:prstGeom prst="rect">
            <a:avLst/>
          </a:prstGeom>
        </p:spPr>
      </p:pic>
      <p:sp>
        <p:nvSpPr>
          <p:cNvPr id="47" name="Text Box 52"/>
          <p:cNvSpPr txBox="1">
            <a:spLocks noChangeArrowheads="1"/>
          </p:cNvSpPr>
          <p:nvPr/>
        </p:nvSpPr>
        <p:spPr bwMode="auto">
          <a:xfrm>
            <a:off x="7309247" y="2383109"/>
            <a:ext cx="719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dirty="0" smtClean="0"/>
              <a:t>2010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28485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27584" y="1196752"/>
            <a:ext cx="80032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Empresas – Consomem Recurso e geram produtos e Serviços</a:t>
            </a:r>
          </a:p>
          <a:p>
            <a:pPr marL="0" indent="0">
              <a:buNone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odelo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Gestão -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conjunto de normas e princípios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que devem orientar os gestores na escolha das melhores alternativas para levar a empresa a </a:t>
            </a:r>
            <a:r>
              <a:rPr lang="pt-B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cumprir sua missão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 com </a:t>
            </a:r>
            <a:r>
              <a:rPr lang="pt-BR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eficácia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eta para a Direita 4"/>
          <p:cNvSpPr/>
          <p:nvPr/>
        </p:nvSpPr>
        <p:spPr>
          <a:xfrm>
            <a:off x="179512" y="1484784"/>
            <a:ext cx="5760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Seta para a Direita 7"/>
          <p:cNvSpPr/>
          <p:nvPr/>
        </p:nvSpPr>
        <p:spPr>
          <a:xfrm>
            <a:off x="137523" y="2564904"/>
            <a:ext cx="5760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50629"/>
            <a:ext cx="2475290" cy="1646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295" y="3755177"/>
            <a:ext cx="2471936" cy="164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0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27584" y="1196752"/>
            <a:ext cx="80032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tângulo de cantos arredondados 36"/>
          <p:cNvSpPr/>
          <p:nvPr/>
        </p:nvSpPr>
        <p:spPr>
          <a:xfrm>
            <a:off x="0" y="66492"/>
            <a:ext cx="4719866" cy="5541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107504" y="3429000"/>
            <a:ext cx="5256584" cy="27322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07504" y="620688"/>
            <a:ext cx="5256584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13" name="Imagem 12"/>
          <p:cNvPicPr/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339752" y="1113334"/>
            <a:ext cx="2952328" cy="202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1499711" cy="1486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61048"/>
            <a:ext cx="2422984" cy="1804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table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3034648" y="3789040"/>
            <a:ext cx="2257432" cy="1523201"/>
          </a:xfrm>
          <a:prstGeom prst="rect">
            <a:avLst/>
          </a:prstGeom>
        </p:spPr>
      </p:pic>
      <p:sp>
        <p:nvSpPr>
          <p:cNvPr id="17" name="Seta para a direita 7"/>
          <p:cNvSpPr/>
          <p:nvPr/>
        </p:nvSpPr>
        <p:spPr>
          <a:xfrm>
            <a:off x="1691680" y="1916832"/>
            <a:ext cx="576064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1115616" y="5661248"/>
            <a:ext cx="8041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Processos</a:t>
            </a:r>
            <a:endParaRPr lang="pt-BR" sz="1200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3659702" y="5301208"/>
            <a:ext cx="11283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Novos projetos</a:t>
            </a:r>
            <a:endParaRPr lang="pt-BR" sz="1200" dirty="0"/>
          </a:p>
        </p:txBody>
      </p:sp>
      <p:sp>
        <p:nvSpPr>
          <p:cNvPr id="20" name="Seta para cima e para baixo 10"/>
          <p:cNvSpPr/>
          <p:nvPr/>
        </p:nvSpPr>
        <p:spPr>
          <a:xfrm rot="1549492">
            <a:off x="2898801" y="3080959"/>
            <a:ext cx="288032" cy="1135945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1" name="Seta para cima e para baixo 11"/>
          <p:cNvSpPr/>
          <p:nvPr/>
        </p:nvSpPr>
        <p:spPr>
          <a:xfrm>
            <a:off x="4067944" y="3201659"/>
            <a:ext cx="288032" cy="484015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1423318" y="744002"/>
            <a:ext cx="3148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Quais os objetivos da empresa?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67729" y="3501008"/>
            <a:ext cx="2848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Como alcançar os objetivos?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508104" y="620687"/>
            <a:ext cx="3528392" cy="34563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5" name="CaixaDeTexto 24"/>
          <p:cNvSpPr txBox="1"/>
          <p:nvPr/>
        </p:nvSpPr>
        <p:spPr>
          <a:xfrm>
            <a:off x="5508104" y="692696"/>
            <a:ext cx="1451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Como medir?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5508104" y="4221088"/>
            <a:ext cx="3528392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7" name="CaixaDeTexto 26"/>
          <p:cNvSpPr txBox="1"/>
          <p:nvPr/>
        </p:nvSpPr>
        <p:spPr>
          <a:xfrm>
            <a:off x="5551365" y="4222917"/>
            <a:ext cx="1850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Como avaliar os responsáveis?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052736"/>
            <a:ext cx="2291175" cy="1262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Seta para a direita 21"/>
          <p:cNvSpPr/>
          <p:nvPr/>
        </p:nvSpPr>
        <p:spPr>
          <a:xfrm>
            <a:off x="5364088" y="1340768"/>
            <a:ext cx="504056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0" name="CaixaDeTexto 29"/>
          <p:cNvSpPr txBox="1"/>
          <p:nvPr/>
        </p:nvSpPr>
        <p:spPr>
          <a:xfrm>
            <a:off x="8165745" y="1412776"/>
            <a:ext cx="942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Indicadores </a:t>
            </a:r>
          </a:p>
          <a:p>
            <a:r>
              <a:rPr lang="pt-BR" sz="1200" dirty="0" smtClean="0"/>
              <a:t>Estratégicos</a:t>
            </a:r>
          </a:p>
          <a:p>
            <a:pPr algn="ctr"/>
            <a:r>
              <a:rPr lang="pt-BR" sz="1200" dirty="0" smtClean="0"/>
              <a:t>(AGM)</a:t>
            </a:r>
            <a:endParaRPr lang="pt-BR" sz="1200" dirty="0"/>
          </a:p>
        </p:txBody>
      </p:sp>
      <p:sp>
        <p:nvSpPr>
          <p:cNvPr id="31" name="CaixaDeTexto 30"/>
          <p:cNvSpPr txBox="1"/>
          <p:nvPr/>
        </p:nvSpPr>
        <p:spPr>
          <a:xfrm>
            <a:off x="8165745" y="3070701"/>
            <a:ext cx="942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dirty="0" smtClean="0"/>
              <a:t>Indicadores </a:t>
            </a:r>
          </a:p>
          <a:p>
            <a:pPr algn="ctr"/>
            <a:r>
              <a:rPr lang="pt-BR" sz="1200" dirty="0" smtClean="0"/>
              <a:t>Setoriais </a:t>
            </a:r>
          </a:p>
          <a:p>
            <a:pPr algn="ctr"/>
            <a:r>
              <a:rPr lang="pt-BR" sz="1200" dirty="0" smtClean="0"/>
              <a:t>(PPR)</a:t>
            </a:r>
            <a:endParaRPr lang="pt-BR" sz="1200" dirty="0"/>
          </a:p>
        </p:txBody>
      </p:sp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89035"/>
            <a:ext cx="2255309" cy="128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Seta para baixo 22"/>
          <p:cNvSpPr/>
          <p:nvPr/>
        </p:nvSpPr>
        <p:spPr>
          <a:xfrm>
            <a:off x="6876256" y="2348878"/>
            <a:ext cx="364313" cy="36814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4" name="Seta para baixo 26"/>
          <p:cNvSpPr/>
          <p:nvPr/>
        </p:nvSpPr>
        <p:spPr>
          <a:xfrm>
            <a:off x="7232023" y="4149080"/>
            <a:ext cx="364313" cy="36814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941168"/>
            <a:ext cx="1451792" cy="1351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CaixaDeTexto 35"/>
          <p:cNvSpPr txBox="1"/>
          <p:nvPr/>
        </p:nvSpPr>
        <p:spPr>
          <a:xfrm>
            <a:off x="5508104" y="6351711"/>
            <a:ext cx="18213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Avaliação de desempenho</a:t>
            </a:r>
          </a:p>
          <a:p>
            <a:pPr algn="ctr"/>
            <a:endParaRPr lang="pt-BR" sz="1200" dirty="0"/>
          </a:p>
        </p:txBody>
      </p:sp>
      <p:sp>
        <p:nvSpPr>
          <p:cNvPr id="37" name="Seta para a direita 25"/>
          <p:cNvSpPr/>
          <p:nvPr/>
        </p:nvSpPr>
        <p:spPr>
          <a:xfrm>
            <a:off x="5292080" y="5301208"/>
            <a:ext cx="432048" cy="2520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8" name="Seta para cima e para baixo 32"/>
          <p:cNvSpPr/>
          <p:nvPr/>
        </p:nvSpPr>
        <p:spPr>
          <a:xfrm rot="5400000">
            <a:off x="7350124" y="5054997"/>
            <a:ext cx="288032" cy="636439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9" name="CaixaDeTexto 38"/>
          <p:cNvSpPr txBox="1"/>
          <p:nvPr/>
        </p:nvSpPr>
        <p:spPr>
          <a:xfrm>
            <a:off x="7956376" y="5919663"/>
            <a:ext cx="970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dirty="0" smtClean="0"/>
              <a:t>Liderança </a:t>
            </a:r>
          </a:p>
          <a:p>
            <a:pPr algn="ctr"/>
            <a:r>
              <a:rPr lang="pt-BR" sz="1200" dirty="0" smtClean="0"/>
              <a:t>Diferenciada</a:t>
            </a:r>
            <a:endParaRPr lang="pt-BR" sz="1200" dirty="0"/>
          </a:p>
        </p:txBody>
      </p:sp>
      <p:pic>
        <p:nvPicPr>
          <p:cNvPr id="40" name="Imagem 3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892" y="4365104"/>
            <a:ext cx="1152525" cy="1609725"/>
          </a:xfrm>
          <a:prstGeom prst="rect">
            <a:avLst/>
          </a:prstGeom>
        </p:spPr>
      </p:pic>
      <p:sp>
        <p:nvSpPr>
          <p:cNvPr id="41" name="CaixaDeTexto 40"/>
          <p:cNvSpPr txBox="1"/>
          <p:nvPr/>
        </p:nvSpPr>
        <p:spPr>
          <a:xfrm>
            <a:off x="8159319" y="5445224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IAN</a:t>
            </a:r>
            <a:endParaRPr lang="pt-BR" dirty="0"/>
          </a:p>
        </p:txBody>
      </p:sp>
      <p:sp>
        <p:nvSpPr>
          <p:cNvPr id="42" name="CaixaDeTexto 41"/>
          <p:cNvSpPr txBox="1"/>
          <p:nvPr/>
        </p:nvSpPr>
        <p:spPr>
          <a:xfrm>
            <a:off x="3916789" y="404664"/>
            <a:ext cx="28251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>
                <a:solidFill>
                  <a:srgbClr val="002060"/>
                </a:solidFill>
              </a:rPr>
              <a:t>Programa Parceiros para Excelência - PAEX</a:t>
            </a:r>
            <a:endParaRPr lang="pt-BR" sz="1200" dirty="0">
              <a:solidFill>
                <a:srgbClr val="002060"/>
              </a:solidFill>
            </a:endParaRPr>
          </a:p>
        </p:txBody>
      </p:sp>
      <p:sp>
        <p:nvSpPr>
          <p:cNvPr id="43" name="CaixaDeTexto 42"/>
          <p:cNvSpPr txBox="1"/>
          <p:nvPr/>
        </p:nvSpPr>
        <p:spPr>
          <a:xfrm>
            <a:off x="35496" y="116632"/>
            <a:ext cx="4381905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SISTEMA DE GESTÃO CAJ – Baseado no MEG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44" name="Forma livre 38"/>
          <p:cNvSpPr/>
          <p:nvPr/>
        </p:nvSpPr>
        <p:spPr>
          <a:xfrm>
            <a:off x="-145273" y="3429000"/>
            <a:ext cx="3289881" cy="2595362"/>
          </a:xfrm>
          <a:custGeom>
            <a:avLst/>
            <a:gdLst>
              <a:gd name="connsiteX0" fmla="*/ 316723 w 3289881"/>
              <a:gd name="connsiteY0" fmla="*/ 2136729 h 2595362"/>
              <a:gd name="connsiteX1" fmla="*/ 335773 w 3289881"/>
              <a:gd name="connsiteY1" fmla="*/ 231729 h 2595362"/>
              <a:gd name="connsiteX2" fmla="*/ 3078973 w 3289881"/>
              <a:gd name="connsiteY2" fmla="*/ 279354 h 2595362"/>
              <a:gd name="connsiteX3" fmla="*/ 2793223 w 3289881"/>
              <a:gd name="connsiteY3" fmla="*/ 2460579 h 2595362"/>
              <a:gd name="connsiteX4" fmla="*/ 316723 w 3289881"/>
              <a:gd name="connsiteY4" fmla="*/ 2136729 h 2595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89881" h="2595362">
                <a:moveTo>
                  <a:pt x="316723" y="2136729"/>
                </a:moveTo>
                <a:cubicBezTo>
                  <a:pt x="-92852" y="1765254"/>
                  <a:pt x="-124602" y="541291"/>
                  <a:pt x="335773" y="231729"/>
                </a:cubicBezTo>
                <a:cubicBezTo>
                  <a:pt x="796148" y="-77834"/>
                  <a:pt x="2669398" y="-92121"/>
                  <a:pt x="3078973" y="279354"/>
                </a:cubicBezTo>
                <a:cubicBezTo>
                  <a:pt x="3488548" y="650829"/>
                  <a:pt x="3252010" y="2155779"/>
                  <a:pt x="2793223" y="2460579"/>
                </a:cubicBezTo>
                <a:cubicBezTo>
                  <a:pt x="2334436" y="2765379"/>
                  <a:pt x="726298" y="2508204"/>
                  <a:pt x="316723" y="2136729"/>
                </a:cubicBezTo>
                <a:close/>
              </a:path>
            </a:pathLst>
          </a:custGeom>
          <a:solidFill>
            <a:schemeClr val="accent1">
              <a:alpha val="15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5" name="CaixaDeTexto 44"/>
          <p:cNvSpPr txBox="1"/>
          <p:nvPr/>
        </p:nvSpPr>
        <p:spPr>
          <a:xfrm rot="1315967">
            <a:off x="-2180" y="5736259"/>
            <a:ext cx="11897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900" dirty="0" smtClean="0"/>
              <a:t>Gestão por processos</a:t>
            </a:r>
            <a:endParaRPr lang="pt-BR" sz="900" dirty="0"/>
          </a:p>
        </p:txBody>
      </p:sp>
      <p:sp>
        <p:nvSpPr>
          <p:cNvPr id="46" name="Forma livre 46"/>
          <p:cNvSpPr/>
          <p:nvPr/>
        </p:nvSpPr>
        <p:spPr>
          <a:xfrm>
            <a:off x="7127" y="692696"/>
            <a:ext cx="9029369" cy="2595362"/>
          </a:xfrm>
          <a:custGeom>
            <a:avLst/>
            <a:gdLst>
              <a:gd name="connsiteX0" fmla="*/ 316723 w 3289881"/>
              <a:gd name="connsiteY0" fmla="*/ 2136729 h 2595362"/>
              <a:gd name="connsiteX1" fmla="*/ 335773 w 3289881"/>
              <a:gd name="connsiteY1" fmla="*/ 231729 h 2595362"/>
              <a:gd name="connsiteX2" fmla="*/ 3078973 w 3289881"/>
              <a:gd name="connsiteY2" fmla="*/ 279354 h 2595362"/>
              <a:gd name="connsiteX3" fmla="*/ 2793223 w 3289881"/>
              <a:gd name="connsiteY3" fmla="*/ 2460579 h 2595362"/>
              <a:gd name="connsiteX4" fmla="*/ 316723 w 3289881"/>
              <a:gd name="connsiteY4" fmla="*/ 2136729 h 2595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89881" h="2595362">
                <a:moveTo>
                  <a:pt x="316723" y="2136729"/>
                </a:moveTo>
                <a:cubicBezTo>
                  <a:pt x="-92852" y="1765254"/>
                  <a:pt x="-124602" y="541291"/>
                  <a:pt x="335773" y="231729"/>
                </a:cubicBezTo>
                <a:cubicBezTo>
                  <a:pt x="796148" y="-77834"/>
                  <a:pt x="2669398" y="-92121"/>
                  <a:pt x="3078973" y="279354"/>
                </a:cubicBezTo>
                <a:cubicBezTo>
                  <a:pt x="3488548" y="650829"/>
                  <a:pt x="3252010" y="2155779"/>
                  <a:pt x="2793223" y="2460579"/>
                </a:cubicBezTo>
                <a:cubicBezTo>
                  <a:pt x="2334436" y="2765379"/>
                  <a:pt x="726298" y="2508204"/>
                  <a:pt x="316723" y="2136729"/>
                </a:cubicBezTo>
                <a:close/>
              </a:path>
            </a:pathLst>
          </a:custGeom>
          <a:solidFill>
            <a:srgbClr val="00B050">
              <a:alpha val="15000"/>
            </a:srgb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7" name="Forma livre 47"/>
          <p:cNvSpPr/>
          <p:nvPr/>
        </p:nvSpPr>
        <p:spPr>
          <a:xfrm>
            <a:off x="2843808" y="3633566"/>
            <a:ext cx="2579520" cy="2027682"/>
          </a:xfrm>
          <a:custGeom>
            <a:avLst/>
            <a:gdLst>
              <a:gd name="connsiteX0" fmla="*/ 316723 w 3289881"/>
              <a:gd name="connsiteY0" fmla="*/ 2136729 h 2595362"/>
              <a:gd name="connsiteX1" fmla="*/ 335773 w 3289881"/>
              <a:gd name="connsiteY1" fmla="*/ 231729 h 2595362"/>
              <a:gd name="connsiteX2" fmla="*/ 3078973 w 3289881"/>
              <a:gd name="connsiteY2" fmla="*/ 279354 h 2595362"/>
              <a:gd name="connsiteX3" fmla="*/ 2793223 w 3289881"/>
              <a:gd name="connsiteY3" fmla="*/ 2460579 h 2595362"/>
              <a:gd name="connsiteX4" fmla="*/ 316723 w 3289881"/>
              <a:gd name="connsiteY4" fmla="*/ 2136729 h 2595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89881" h="2595362">
                <a:moveTo>
                  <a:pt x="316723" y="2136729"/>
                </a:moveTo>
                <a:cubicBezTo>
                  <a:pt x="-92852" y="1765254"/>
                  <a:pt x="-124602" y="541291"/>
                  <a:pt x="335773" y="231729"/>
                </a:cubicBezTo>
                <a:cubicBezTo>
                  <a:pt x="796148" y="-77834"/>
                  <a:pt x="2669398" y="-92121"/>
                  <a:pt x="3078973" y="279354"/>
                </a:cubicBezTo>
                <a:cubicBezTo>
                  <a:pt x="3488548" y="650829"/>
                  <a:pt x="3252010" y="2155779"/>
                  <a:pt x="2793223" y="2460579"/>
                </a:cubicBezTo>
                <a:cubicBezTo>
                  <a:pt x="2334436" y="2765379"/>
                  <a:pt x="726298" y="2508204"/>
                  <a:pt x="316723" y="2136729"/>
                </a:cubicBezTo>
                <a:close/>
              </a:path>
            </a:pathLst>
          </a:custGeom>
          <a:solidFill>
            <a:schemeClr val="accent1">
              <a:alpha val="15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8" name="CaixaDeTexto 47"/>
          <p:cNvSpPr txBox="1"/>
          <p:nvPr/>
        </p:nvSpPr>
        <p:spPr>
          <a:xfrm rot="588505">
            <a:off x="4448798" y="3657733"/>
            <a:ext cx="54213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900" dirty="0" smtClean="0"/>
              <a:t>PMBOK</a:t>
            </a:r>
            <a:endParaRPr lang="pt-BR" sz="900" dirty="0"/>
          </a:p>
        </p:txBody>
      </p:sp>
      <p:pic>
        <p:nvPicPr>
          <p:cNvPr id="49" name="Picture 4" descr="http://www.cesan.com.br/e107_images/newspost_images/2009/logo_pnqs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592" y="6201598"/>
            <a:ext cx="672488" cy="61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6" descr="http://www.fnq.org.br/images/modelo_excelencia.gif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38" y="6237312"/>
            <a:ext cx="611778" cy="61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8" descr="http://www.observadordaqualidade.com.br/casos_de_qualidade_2005/mce/mce.gif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544" y="6265029"/>
            <a:ext cx="1070448" cy="44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Seta para a direita 45"/>
          <p:cNvSpPr/>
          <p:nvPr/>
        </p:nvSpPr>
        <p:spPr>
          <a:xfrm>
            <a:off x="2915816" y="6396137"/>
            <a:ext cx="432048" cy="2012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3" name="CaixaDeTexto 52"/>
          <p:cNvSpPr txBox="1"/>
          <p:nvPr/>
        </p:nvSpPr>
        <p:spPr>
          <a:xfrm>
            <a:off x="1547664" y="6279703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0070C0"/>
                </a:solidFill>
              </a:rPr>
              <a:t>MEG</a:t>
            </a:r>
            <a:endParaRPr lang="pt-BR" sz="2400" b="1" dirty="0">
              <a:solidFill>
                <a:srgbClr val="0070C0"/>
              </a:solidFill>
            </a:endParaRPr>
          </a:p>
        </p:txBody>
      </p:sp>
      <p:sp>
        <p:nvSpPr>
          <p:cNvPr id="54" name="CaixaDeTexto 53"/>
          <p:cNvSpPr txBox="1"/>
          <p:nvPr/>
        </p:nvSpPr>
        <p:spPr>
          <a:xfrm rot="16200000">
            <a:off x="1741865" y="1476410"/>
            <a:ext cx="109356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dirty="0" smtClean="0"/>
              <a:t>Mapa estratégico</a:t>
            </a:r>
            <a:endParaRPr lang="pt-BR" sz="1000" dirty="0"/>
          </a:p>
        </p:txBody>
      </p:sp>
      <p:sp>
        <p:nvSpPr>
          <p:cNvPr id="55" name="Elipse 54"/>
          <p:cNvSpPr/>
          <p:nvPr/>
        </p:nvSpPr>
        <p:spPr>
          <a:xfrm>
            <a:off x="8176532" y="795441"/>
            <a:ext cx="787956" cy="401311"/>
          </a:xfrm>
          <a:prstGeom prst="ellipse">
            <a:avLst/>
          </a:prstGeom>
          <a:solidFill>
            <a:schemeClr val="bg1">
              <a:lumMod val="85000"/>
              <a:alpha val="33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schemeClr val="tx1"/>
                </a:solidFill>
              </a:rPr>
              <a:t>NPE</a:t>
            </a:r>
            <a:endParaRPr lang="pt-BR" sz="1400" dirty="0">
              <a:solidFill>
                <a:schemeClr val="tx1"/>
              </a:solidFill>
            </a:endParaRPr>
          </a:p>
        </p:txBody>
      </p:sp>
      <p:pic>
        <p:nvPicPr>
          <p:cNvPr id="56" name="Imagem 7" descr="Descrição: Descrição: cid:image002.jpg@01CD4E3F.026CBFC0"/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801" y="5589240"/>
            <a:ext cx="881111" cy="404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Seta para cima 31"/>
          <p:cNvSpPr/>
          <p:nvPr/>
        </p:nvSpPr>
        <p:spPr>
          <a:xfrm rot="18236449">
            <a:off x="2608453" y="5505153"/>
            <a:ext cx="182677" cy="397838"/>
          </a:xfrm>
          <a:prstGeom prst="upArrow">
            <a:avLst/>
          </a:prstGeom>
          <a:noFill/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8" name="Seta para cima 53"/>
          <p:cNvSpPr/>
          <p:nvPr/>
        </p:nvSpPr>
        <p:spPr>
          <a:xfrm rot="3096730">
            <a:off x="3892362" y="5475680"/>
            <a:ext cx="201952" cy="397838"/>
          </a:xfrm>
          <a:prstGeom prst="upArrow">
            <a:avLst/>
          </a:prstGeom>
          <a:noFill/>
          <a:ln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9" name="CaixaDeTexto 58"/>
          <p:cNvSpPr txBox="1"/>
          <p:nvPr/>
        </p:nvSpPr>
        <p:spPr>
          <a:xfrm>
            <a:off x="2808430" y="5949280"/>
            <a:ext cx="976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dirty="0" smtClean="0"/>
              <a:t>Fazer diferente</a:t>
            </a:r>
          </a:p>
          <a:p>
            <a:pPr algn="ctr"/>
            <a:endParaRPr lang="pt-BR" sz="1000" dirty="0"/>
          </a:p>
        </p:txBody>
      </p:sp>
      <p:sp>
        <p:nvSpPr>
          <p:cNvPr id="60" name="Elipse 59"/>
          <p:cNvSpPr/>
          <p:nvPr/>
        </p:nvSpPr>
        <p:spPr>
          <a:xfrm>
            <a:off x="7380312" y="6381328"/>
            <a:ext cx="1038300" cy="445379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PSI</a:t>
            </a:r>
            <a:endParaRPr lang="pt-BR" dirty="0"/>
          </a:p>
        </p:txBody>
      </p:sp>
      <p:sp>
        <p:nvSpPr>
          <p:cNvPr id="61" name="CaixaDeTexto 60"/>
          <p:cNvSpPr txBox="1"/>
          <p:nvPr/>
        </p:nvSpPr>
        <p:spPr>
          <a:xfrm>
            <a:off x="35496" y="6165304"/>
            <a:ext cx="16201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Como avaliar a </a:t>
            </a:r>
          </a:p>
          <a:p>
            <a:r>
              <a:rPr lang="pt-BR" dirty="0"/>
              <a:t>g</a:t>
            </a:r>
            <a:r>
              <a:rPr lang="pt-BR" dirty="0" smtClean="0"/>
              <a:t>estão?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4673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384" y="4365104"/>
            <a:ext cx="824096" cy="820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upo 86"/>
          <p:cNvGrpSpPr/>
          <p:nvPr/>
        </p:nvGrpSpPr>
        <p:grpSpPr>
          <a:xfrm>
            <a:off x="147504" y="-266345"/>
            <a:ext cx="8996496" cy="5783578"/>
            <a:chOff x="0" y="575990"/>
            <a:chExt cx="9520234" cy="6084505"/>
          </a:xfrm>
        </p:grpSpPr>
        <p:cxnSp>
          <p:nvCxnSpPr>
            <p:cNvPr id="12" name="Conector de seta reta 4"/>
            <p:cNvCxnSpPr/>
            <p:nvPr/>
          </p:nvCxnSpPr>
          <p:spPr>
            <a:xfrm>
              <a:off x="0" y="4581128"/>
              <a:ext cx="9520234" cy="26496"/>
            </a:xfrm>
            <a:prstGeom prst="straightConnector1">
              <a:avLst/>
            </a:prstGeom>
            <a:ln w="38100" cap="flat"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to 12"/>
            <p:cNvCxnSpPr/>
            <p:nvPr/>
          </p:nvCxnSpPr>
          <p:spPr>
            <a:xfrm>
              <a:off x="611560" y="4437112"/>
              <a:ext cx="0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CaixaDeTexto 13"/>
            <p:cNvSpPr txBox="1"/>
            <p:nvPr/>
          </p:nvSpPr>
          <p:spPr>
            <a:xfrm>
              <a:off x="66968" y="1772816"/>
              <a:ext cx="1656184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100" dirty="0" smtClean="0"/>
                <a:t>PNQS – Prêmio Nacional de Qualidade em Saneamento </a:t>
              </a:r>
              <a:endParaRPr lang="pt-BR" sz="1100" dirty="0"/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611560" y="2564904"/>
              <a:ext cx="1080120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200" dirty="0" smtClean="0"/>
                <a:t>Certificação do </a:t>
              </a:r>
              <a:r>
                <a:rPr lang="pt-BR" sz="1100" dirty="0" smtClean="0"/>
                <a:t>Gespública</a:t>
              </a:r>
              <a:endParaRPr lang="pt-BR" sz="1200" dirty="0"/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293724" y="4797152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b="1" dirty="0" smtClean="0"/>
                <a:t>2008</a:t>
              </a:r>
              <a:endParaRPr lang="pt-BR" sz="1600" b="1" dirty="0"/>
            </a:p>
          </p:txBody>
        </p:sp>
        <p:cxnSp>
          <p:nvCxnSpPr>
            <p:cNvPr id="17" name="Conector de seta reta 12"/>
            <p:cNvCxnSpPr/>
            <p:nvPr/>
          </p:nvCxnSpPr>
          <p:spPr>
            <a:xfrm flipH="1" flipV="1">
              <a:off x="597492" y="2372979"/>
              <a:ext cx="1" cy="2064134"/>
            </a:xfrm>
            <a:prstGeom prst="straightConnector1">
              <a:avLst/>
            </a:prstGeom>
            <a:ln w="22225">
              <a:prstDash val="sys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de seta reta 14"/>
            <p:cNvCxnSpPr/>
            <p:nvPr/>
          </p:nvCxnSpPr>
          <p:spPr>
            <a:xfrm flipV="1">
              <a:off x="611560" y="3861048"/>
              <a:ext cx="144016" cy="576064"/>
            </a:xfrm>
            <a:prstGeom prst="straightConnector1">
              <a:avLst/>
            </a:prstGeom>
            <a:ln w="22225">
              <a:prstDash val="sys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to 18"/>
            <p:cNvCxnSpPr/>
            <p:nvPr/>
          </p:nvCxnSpPr>
          <p:spPr>
            <a:xfrm>
              <a:off x="1710271" y="4437112"/>
              <a:ext cx="0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CaixaDeTexto 19"/>
            <p:cNvSpPr txBox="1"/>
            <p:nvPr/>
          </p:nvSpPr>
          <p:spPr>
            <a:xfrm>
              <a:off x="1329271" y="4811220"/>
              <a:ext cx="6480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b="1" dirty="0" smtClean="0"/>
                <a:t>2009</a:t>
              </a:r>
              <a:endParaRPr lang="pt-BR" sz="1600" b="1" dirty="0"/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2190732" y="3174832"/>
              <a:ext cx="1152128" cy="6001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100" dirty="0" smtClean="0"/>
                <a:t>PCE – Prêmio Catarinense de Excelência</a:t>
              </a:r>
              <a:endParaRPr lang="pt-BR" sz="1100" dirty="0"/>
            </a:p>
          </p:txBody>
        </p:sp>
        <p:cxnSp>
          <p:nvCxnSpPr>
            <p:cNvPr id="22" name="Conector de seta reta 21"/>
            <p:cNvCxnSpPr/>
            <p:nvPr/>
          </p:nvCxnSpPr>
          <p:spPr>
            <a:xfrm flipV="1">
              <a:off x="1723152" y="3861048"/>
              <a:ext cx="832624" cy="602560"/>
            </a:xfrm>
            <a:prstGeom prst="straightConnector1">
              <a:avLst/>
            </a:prstGeom>
            <a:ln w="22225">
              <a:prstDash val="sys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ector reto 22"/>
            <p:cNvCxnSpPr/>
            <p:nvPr/>
          </p:nvCxnSpPr>
          <p:spPr>
            <a:xfrm>
              <a:off x="2853271" y="4437112"/>
              <a:ext cx="0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CaixaDeTexto 23"/>
            <p:cNvSpPr txBox="1"/>
            <p:nvPr/>
          </p:nvSpPr>
          <p:spPr>
            <a:xfrm>
              <a:off x="2586199" y="4825288"/>
              <a:ext cx="6480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b="1" dirty="0" smtClean="0"/>
                <a:t>2010</a:t>
              </a:r>
              <a:endParaRPr lang="pt-BR" sz="1600" b="1" dirty="0"/>
            </a:p>
          </p:txBody>
        </p:sp>
        <p:cxnSp>
          <p:nvCxnSpPr>
            <p:cNvPr id="25" name="Conector reto 24"/>
            <p:cNvCxnSpPr/>
            <p:nvPr/>
          </p:nvCxnSpPr>
          <p:spPr>
            <a:xfrm>
              <a:off x="3920071" y="4437112"/>
              <a:ext cx="0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CaixaDeTexto 25"/>
            <p:cNvSpPr txBox="1"/>
            <p:nvPr/>
          </p:nvSpPr>
          <p:spPr>
            <a:xfrm>
              <a:off x="3615271" y="4825288"/>
              <a:ext cx="6480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b="1" dirty="0" smtClean="0"/>
                <a:t>2011</a:t>
              </a:r>
              <a:endParaRPr lang="pt-BR" sz="1600" b="1" dirty="0"/>
            </a:p>
          </p:txBody>
        </p:sp>
        <p:sp>
          <p:nvSpPr>
            <p:cNvPr id="27" name="CaixaDeTexto 26"/>
            <p:cNvSpPr txBox="1"/>
            <p:nvPr/>
          </p:nvSpPr>
          <p:spPr>
            <a:xfrm>
              <a:off x="3623656" y="3188175"/>
              <a:ext cx="1287016" cy="4533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100" dirty="0" smtClean="0"/>
                <a:t>Prêmio Nacional “5 de Junho”</a:t>
              </a:r>
              <a:endParaRPr lang="pt-BR" sz="1100" dirty="0"/>
            </a:p>
          </p:txBody>
        </p:sp>
        <p:cxnSp>
          <p:nvCxnSpPr>
            <p:cNvPr id="28" name="Conector de seta reta 30"/>
            <p:cNvCxnSpPr/>
            <p:nvPr/>
          </p:nvCxnSpPr>
          <p:spPr>
            <a:xfrm flipV="1">
              <a:off x="3939308" y="3688933"/>
              <a:ext cx="182696" cy="748181"/>
            </a:xfrm>
            <a:prstGeom prst="straightConnector1">
              <a:avLst/>
            </a:prstGeom>
            <a:ln w="22225">
              <a:prstDash val="sys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CaixaDeTexto 28"/>
            <p:cNvSpPr txBox="1"/>
            <p:nvPr/>
          </p:nvSpPr>
          <p:spPr>
            <a:xfrm>
              <a:off x="2895441" y="1509176"/>
              <a:ext cx="1190272" cy="6313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100" dirty="0" smtClean="0"/>
                <a:t>Prêmio Ser Humano – ABRH (CCQ)</a:t>
              </a:r>
              <a:endParaRPr lang="pt-BR" sz="1100" dirty="0"/>
            </a:p>
          </p:txBody>
        </p:sp>
        <p:cxnSp>
          <p:nvCxnSpPr>
            <p:cNvPr id="30" name="Conector de seta reta 34"/>
            <p:cNvCxnSpPr>
              <a:endCxn id="29" idx="2"/>
            </p:cNvCxnSpPr>
            <p:nvPr/>
          </p:nvCxnSpPr>
          <p:spPr>
            <a:xfrm flipH="1" flipV="1">
              <a:off x="3490578" y="2140568"/>
              <a:ext cx="429494" cy="2467057"/>
            </a:xfrm>
            <a:prstGeom prst="straightConnector1">
              <a:avLst/>
            </a:prstGeom>
            <a:ln w="22225">
              <a:prstDash val="sys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onector reto 30"/>
            <p:cNvCxnSpPr/>
            <p:nvPr/>
          </p:nvCxnSpPr>
          <p:spPr>
            <a:xfrm>
              <a:off x="4910671" y="4437112"/>
              <a:ext cx="0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CaixaDeTexto 31"/>
            <p:cNvSpPr txBox="1"/>
            <p:nvPr/>
          </p:nvSpPr>
          <p:spPr>
            <a:xfrm>
              <a:off x="4605871" y="4851823"/>
              <a:ext cx="6480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b="1" dirty="0" smtClean="0"/>
                <a:t>2012</a:t>
              </a:r>
              <a:endParaRPr lang="pt-BR" sz="1600" b="1" dirty="0"/>
            </a:p>
          </p:txBody>
        </p:sp>
        <p:cxnSp>
          <p:nvCxnSpPr>
            <p:cNvPr id="33" name="Conector reto 32"/>
            <p:cNvCxnSpPr/>
            <p:nvPr/>
          </p:nvCxnSpPr>
          <p:spPr>
            <a:xfrm>
              <a:off x="5825071" y="4437112"/>
              <a:ext cx="0" cy="2880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CaixaDeTexto 33"/>
            <p:cNvSpPr txBox="1"/>
            <p:nvPr/>
          </p:nvSpPr>
          <p:spPr>
            <a:xfrm>
              <a:off x="5520271" y="4835677"/>
              <a:ext cx="6480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b="1" dirty="0" smtClean="0"/>
                <a:t>2013</a:t>
              </a:r>
              <a:endParaRPr lang="pt-BR" sz="1600" b="1" dirty="0"/>
            </a:p>
          </p:txBody>
        </p:sp>
        <p:sp>
          <p:nvSpPr>
            <p:cNvPr id="35" name="CaixaDeTexto 34"/>
            <p:cNvSpPr txBox="1"/>
            <p:nvPr/>
          </p:nvSpPr>
          <p:spPr>
            <a:xfrm>
              <a:off x="5500701" y="575990"/>
              <a:ext cx="1543571" cy="8094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100" dirty="0" smtClean="0"/>
                <a:t>Melhor Empresa Municipal – Revista Saneamento Ambiental</a:t>
              </a:r>
              <a:endParaRPr lang="pt-BR" sz="1100" dirty="0"/>
            </a:p>
          </p:txBody>
        </p:sp>
        <p:cxnSp>
          <p:nvCxnSpPr>
            <p:cNvPr id="36" name="Conector de seta reta 43"/>
            <p:cNvCxnSpPr>
              <a:endCxn id="48" idx="1"/>
            </p:cNvCxnSpPr>
            <p:nvPr/>
          </p:nvCxnSpPr>
          <p:spPr>
            <a:xfrm flipV="1">
              <a:off x="4910671" y="2492896"/>
              <a:ext cx="906183" cy="1894959"/>
            </a:xfrm>
            <a:prstGeom prst="straightConnector1">
              <a:avLst/>
            </a:prstGeom>
            <a:ln w="22225">
              <a:prstDash val="sys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CaixaDeTexto 36"/>
            <p:cNvSpPr txBox="1"/>
            <p:nvPr/>
          </p:nvSpPr>
          <p:spPr>
            <a:xfrm>
              <a:off x="5561306" y="1553119"/>
              <a:ext cx="1352191" cy="6313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100" dirty="0" smtClean="0"/>
                <a:t>PSQT – Prêmio SESI Qualidade no Trabalho (5S)</a:t>
              </a:r>
              <a:endParaRPr lang="pt-BR" sz="1100" dirty="0"/>
            </a:p>
          </p:txBody>
        </p:sp>
        <p:cxnSp>
          <p:nvCxnSpPr>
            <p:cNvPr id="38" name="Conector de seta reta 46"/>
            <p:cNvCxnSpPr>
              <a:endCxn id="47" idx="2"/>
            </p:cNvCxnSpPr>
            <p:nvPr/>
          </p:nvCxnSpPr>
          <p:spPr>
            <a:xfrm flipV="1">
              <a:off x="4892062" y="1942258"/>
              <a:ext cx="247501" cy="2445599"/>
            </a:xfrm>
            <a:prstGeom prst="straightConnector1">
              <a:avLst/>
            </a:prstGeom>
            <a:ln w="22225">
              <a:prstDash val="sys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Chave direita 50"/>
            <p:cNvSpPr/>
            <p:nvPr/>
          </p:nvSpPr>
          <p:spPr>
            <a:xfrm rot="5400000">
              <a:off x="4031748" y="1595010"/>
              <a:ext cx="684458" cy="8100902"/>
            </a:xfrm>
            <a:prstGeom prst="rightBrace">
              <a:avLst>
                <a:gd name="adj1" fmla="val 8333"/>
                <a:gd name="adj2" fmla="val 50000"/>
              </a:avLst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40" name="CaixaDeTexto 39"/>
            <p:cNvSpPr txBox="1"/>
            <p:nvPr/>
          </p:nvSpPr>
          <p:spPr>
            <a:xfrm>
              <a:off x="2771800" y="6014163"/>
              <a:ext cx="1800200" cy="646331"/>
            </a:xfrm>
            <a:prstGeom prst="rect">
              <a:avLst/>
            </a:prstGeom>
            <a:noFill/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200" dirty="0" smtClean="0"/>
                <a:t>Reconhecimento “500 Maiores do Sul” – Revista Amanhã</a:t>
              </a:r>
              <a:endParaRPr lang="pt-BR" sz="1200" dirty="0"/>
            </a:p>
          </p:txBody>
        </p:sp>
        <p:pic>
          <p:nvPicPr>
            <p:cNvPr id="41" name="Imagem 10" descr="image002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458689" y="980728"/>
              <a:ext cx="1022982" cy="764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Imagem 12" descr="image006"/>
            <p:cNvPicPr>
              <a:picLocks noChangeAspect="1" noChangeArrowheads="1"/>
            </p:cNvPicPr>
            <p:nvPr/>
          </p:nvPicPr>
          <p:blipFill>
            <a:blip r:embed="rId6" cstate="screen"/>
            <a:srcRect/>
            <a:stretch>
              <a:fillRect/>
            </a:stretch>
          </p:blipFill>
          <p:spPr bwMode="auto">
            <a:xfrm>
              <a:off x="683568" y="3068960"/>
              <a:ext cx="942039" cy="704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Imagem 16" descr="image008"/>
            <p:cNvPicPr>
              <a:picLocks noChangeAspect="1" noChangeArrowheads="1"/>
            </p:cNvPicPr>
            <p:nvPr/>
          </p:nvPicPr>
          <p:blipFill>
            <a:blip r:embed="rId7" cstate="screen"/>
            <a:srcRect/>
            <a:stretch>
              <a:fillRect/>
            </a:stretch>
          </p:blipFill>
          <p:spPr bwMode="auto">
            <a:xfrm>
              <a:off x="2195736" y="2276872"/>
              <a:ext cx="1080120" cy="8100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Imagem 18" descr="image011"/>
            <p:cNvPicPr>
              <a:picLocks noChangeAspect="1" noChangeArrowheads="1"/>
            </p:cNvPicPr>
            <p:nvPr/>
          </p:nvPicPr>
          <p:blipFill>
            <a:blip r:embed="rId8" cstate="screen"/>
            <a:srcRect/>
            <a:stretch>
              <a:fillRect/>
            </a:stretch>
          </p:blipFill>
          <p:spPr bwMode="auto">
            <a:xfrm>
              <a:off x="3873537" y="2132856"/>
              <a:ext cx="732334" cy="976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Imagem 22" descr="image018"/>
            <p:cNvPicPr>
              <a:picLocks noChangeAspect="1" noChangeArrowheads="1"/>
            </p:cNvPicPr>
            <p:nvPr/>
          </p:nvPicPr>
          <p:blipFill>
            <a:blip r:embed="rId9" cstate="screen"/>
            <a:srcRect/>
            <a:stretch>
              <a:fillRect/>
            </a:stretch>
          </p:blipFill>
          <p:spPr bwMode="auto">
            <a:xfrm>
              <a:off x="5367871" y="5987690"/>
              <a:ext cx="897967" cy="6728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Imagem 4" descr="image007"/>
            <p:cNvPicPr>
              <a:picLocks noChangeAspect="1" noChangeArrowheads="1"/>
            </p:cNvPicPr>
            <p:nvPr/>
          </p:nvPicPr>
          <p:blipFill>
            <a:blip r:embed="rId10" cstate="screen"/>
            <a:srcRect/>
            <a:stretch>
              <a:fillRect/>
            </a:stretch>
          </p:blipFill>
          <p:spPr bwMode="auto">
            <a:xfrm>
              <a:off x="4644009" y="5797910"/>
              <a:ext cx="647663" cy="8625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Imagem 3" descr="image005"/>
            <p:cNvPicPr>
              <a:picLocks noChangeAspect="1" noChangeArrowheads="1"/>
            </p:cNvPicPr>
            <p:nvPr/>
          </p:nvPicPr>
          <p:blipFill>
            <a:blip r:embed="rId11" cstate="screen"/>
            <a:srcRect/>
            <a:stretch>
              <a:fillRect/>
            </a:stretch>
          </p:blipFill>
          <p:spPr bwMode="auto">
            <a:xfrm>
              <a:off x="4644009" y="619325"/>
              <a:ext cx="991108" cy="1322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Imagem 2" descr="image003"/>
            <p:cNvPicPr>
              <a:picLocks noChangeAspect="1" noChangeArrowheads="1"/>
            </p:cNvPicPr>
            <p:nvPr/>
          </p:nvPicPr>
          <p:blipFill>
            <a:blip r:embed="rId12" cstate="screen"/>
            <a:srcRect/>
            <a:stretch>
              <a:fillRect/>
            </a:stretch>
          </p:blipFill>
          <p:spPr bwMode="auto">
            <a:xfrm>
              <a:off x="5816854" y="2168860"/>
              <a:ext cx="865825" cy="648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9" name="CaixaDeTexto 48"/>
            <p:cNvSpPr txBox="1"/>
            <p:nvPr/>
          </p:nvSpPr>
          <p:spPr>
            <a:xfrm>
              <a:off x="6630029" y="2931733"/>
              <a:ext cx="1331640" cy="6313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100" dirty="0" smtClean="0"/>
                <a:t>Prêmio Ser Humano – ABRH (PPR, UNICAJ)</a:t>
              </a:r>
              <a:endParaRPr lang="pt-BR" sz="1100" dirty="0"/>
            </a:p>
          </p:txBody>
        </p:sp>
        <p:cxnSp>
          <p:nvCxnSpPr>
            <p:cNvPr id="50" name="Conector de seta reta 76"/>
            <p:cNvCxnSpPr/>
            <p:nvPr/>
          </p:nvCxnSpPr>
          <p:spPr>
            <a:xfrm flipV="1">
              <a:off x="5844308" y="3563124"/>
              <a:ext cx="1199964" cy="1018006"/>
            </a:xfrm>
            <a:prstGeom prst="straightConnector1">
              <a:avLst/>
            </a:prstGeom>
            <a:ln w="22225">
              <a:prstDash val="sys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" name="Picture 13" descr="Chegou a hora de mostrar as suas práticas"/>
            <p:cNvPicPr>
              <a:picLocks noChangeAspect="1" noChangeArrowheads="1"/>
            </p:cNvPicPr>
            <p:nvPr/>
          </p:nvPicPr>
          <p:blipFill rotWithShape="1">
            <a:blip r:embed="rId13" cstate="screen"/>
            <a:srcRect l="-6945" b="32232"/>
            <a:stretch/>
          </p:blipFill>
          <p:spPr bwMode="auto">
            <a:xfrm>
              <a:off x="6741376" y="2050742"/>
              <a:ext cx="1057888" cy="865642"/>
            </a:xfrm>
            <a:prstGeom prst="rect">
              <a:avLst/>
            </a:prstGeom>
            <a:noFill/>
          </p:spPr>
        </p:pic>
        <p:pic>
          <p:nvPicPr>
            <p:cNvPr id="52" name="Picture 19" descr="http://t2.gstatic.com/images?q=tbn:ANd9GcShsYAvtvXdVgXjT5ZZUM4kukIBn9qdUDZfs0t3ST_Phbl4YrL-6irWN7Vqhg"/>
            <p:cNvPicPr>
              <a:picLocks noChangeAspect="1" noChangeArrowheads="1"/>
            </p:cNvPicPr>
            <p:nvPr/>
          </p:nvPicPr>
          <p:blipFill>
            <a:blip r:embed="rId14" cstate="screen"/>
            <a:srcRect/>
            <a:stretch>
              <a:fillRect/>
            </a:stretch>
          </p:blipFill>
          <p:spPr bwMode="auto">
            <a:xfrm>
              <a:off x="3139354" y="675875"/>
              <a:ext cx="799954" cy="898063"/>
            </a:xfrm>
            <a:prstGeom prst="rect">
              <a:avLst/>
            </a:prstGeom>
            <a:noFill/>
          </p:spPr>
        </p:pic>
      </p:grpSp>
      <p:sp>
        <p:nvSpPr>
          <p:cNvPr id="53" name="CaixaDeTexto 52"/>
          <p:cNvSpPr txBox="1"/>
          <p:nvPr/>
        </p:nvSpPr>
        <p:spPr>
          <a:xfrm>
            <a:off x="6137998" y="3757627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2014</a:t>
            </a:r>
            <a:endParaRPr lang="pt-BR" sz="1600" b="1" dirty="0"/>
          </a:p>
        </p:txBody>
      </p:sp>
      <p:cxnSp>
        <p:nvCxnSpPr>
          <p:cNvPr id="54" name="Conector reto 53"/>
          <p:cNvCxnSpPr/>
          <p:nvPr/>
        </p:nvCxnSpPr>
        <p:spPr>
          <a:xfrm>
            <a:off x="6444208" y="3429000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de seta reta 58"/>
          <p:cNvCxnSpPr>
            <a:endCxn id="49" idx="2"/>
          </p:cNvCxnSpPr>
          <p:nvPr/>
        </p:nvCxnSpPr>
        <p:spPr>
          <a:xfrm flipV="1">
            <a:off x="6444208" y="2573052"/>
            <a:ext cx="597777" cy="939678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de seta reta 61"/>
          <p:cNvCxnSpPr/>
          <p:nvPr/>
        </p:nvCxnSpPr>
        <p:spPr>
          <a:xfrm>
            <a:off x="7174153" y="3702787"/>
            <a:ext cx="1244201" cy="620384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Picture 2" descr="https://encrypted-tbn1.gstatic.com/images?q=tbn:ANd9GcRFOMY4hn-GNRpAo0CEIS7gyHLRqoBpHJ-B2Mtguw0eMOnnQevP">
            <a:hlinkClick r:id="rId15"/>
          </p:cNvPr>
          <p:cNvPicPr>
            <a:picLocks noChangeAspect="1" noChangeArrowheads="1"/>
          </p:cNvPicPr>
          <p:nvPr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19695" y="362297"/>
            <a:ext cx="527119" cy="55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8" name="Conector de seta reta 66"/>
          <p:cNvCxnSpPr/>
          <p:nvPr/>
        </p:nvCxnSpPr>
        <p:spPr>
          <a:xfrm>
            <a:off x="7164288" y="3746047"/>
            <a:ext cx="252380" cy="752913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Picture 8"/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533692"/>
            <a:ext cx="735649" cy="663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0" name="Conector de seta reta 74"/>
          <p:cNvCxnSpPr/>
          <p:nvPr/>
        </p:nvCxnSpPr>
        <p:spPr>
          <a:xfrm flipH="1" flipV="1">
            <a:off x="7290478" y="2573052"/>
            <a:ext cx="540061" cy="939677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CaixaDeTexto 60"/>
          <p:cNvSpPr txBox="1"/>
          <p:nvPr/>
        </p:nvSpPr>
        <p:spPr>
          <a:xfrm>
            <a:off x="6804248" y="3789040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2015</a:t>
            </a:r>
            <a:endParaRPr lang="pt-BR" sz="1600" b="1" dirty="0"/>
          </a:p>
        </p:txBody>
      </p:sp>
      <p:cxnSp>
        <p:nvCxnSpPr>
          <p:cNvPr id="62" name="Conector de seta reta 57"/>
          <p:cNvCxnSpPr/>
          <p:nvPr/>
        </p:nvCxnSpPr>
        <p:spPr>
          <a:xfrm flipH="1" flipV="1">
            <a:off x="7164288" y="2570360"/>
            <a:ext cx="9865" cy="942370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aixaDeTexto 62"/>
          <p:cNvSpPr txBox="1"/>
          <p:nvPr/>
        </p:nvSpPr>
        <p:spPr>
          <a:xfrm>
            <a:off x="6619695" y="141988"/>
            <a:ext cx="1108914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Selo Verde A3P</a:t>
            </a:r>
            <a:endParaRPr lang="pt-BR" sz="1100" dirty="0"/>
          </a:p>
        </p:txBody>
      </p:sp>
      <p:sp>
        <p:nvSpPr>
          <p:cNvPr id="64" name="CaixaDeTexto 63"/>
          <p:cNvSpPr txBox="1"/>
          <p:nvPr/>
        </p:nvSpPr>
        <p:spPr>
          <a:xfrm>
            <a:off x="6948264" y="5157192"/>
            <a:ext cx="1124791" cy="430887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Prêmio Oswaldo Checchia</a:t>
            </a:r>
            <a:endParaRPr lang="pt-BR" sz="1100" dirty="0"/>
          </a:p>
        </p:txBody>
      </p:sp>
      <p:sp>
        <p:nvSpPr>
          <p:cNvPr id="65" name="CaixaDeTexto 64"/>
          <p:cNvSpPr txBox="1"/>
          <p:nvPr/>
        </p:nvSpPr>
        <p:spPr>
          <a:xfrm>
            <a:off x="8055721" y="5158353"/>
            <a:ext cx="1088279" cy="430887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Chico Mendes (aprovado)</a:t>
            </a:r>
            <a:endParaRPr lang="pt-BR" sz="1100" dirty="0"/>
          </a:p>
        </p:txBody>
      </p:sp>
      <p:cxnSp>
        <p:nvCxnSpPr>
          <p:cNvPr id="66" name="Conector reto 65"/>
          <p:cNvCxnSpPr/>
          <p:nvPr/>
        </p:nvCxnSpPr>
        <p:spPr>
          <a:xfrm>
            <a:off x="7164288" y="3429000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to 66"/>
          <p:cNvCxnSpPr/>
          <p:nvPr/>
        </p:nvCxnSpPr>
        <p:spPr>
          <a:xfrm>
            <a:off x="7812360" y="3429000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CaixaDeTexto 67"/>
          <p:cNvSpPr txBox="1"/>
          <p:nvPr/>
        </p:nvSpPr>
        <p:spPr>
          <a:xfrm>
            <a:off x="7524328" y="3789040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2016</a:t>
            </a:r>
            <a:endParaRPr lang="pt-BR" sz="1600" b="1" dirty="0"/>
          </a:p>
        </p:txBody>
      </p:sp>
      <p:pic>
        <p:nvPicPr>
          <p:cNvPr id="69" name="Picture 3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963" y="1156529"/>
            <a:ext cx="354375" cy="4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" name="CaixaDeTexto 69"/>
          <p:cNvSpPr txBox="1"/>
          <p:nvPr/>
        </p:nvSpPr>
        <p:spPr>
          <a:xfrm>
            <a:off x="8009165" y="1357488"/>
            <a:ext cx="1108914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Selo Prata A3P</a:t>
            </a:r>
            <a:endParaRPr lang="pt-BR" sz="1100" dirty="0"/>
          </a:p>
        </p:txBody>
      </p:sp>
      <p:cxnSp>
        <p:nvCxnSpPr>
          <p:cNvPr id="71" name="Conector reto 70"/>
          <p:cNvCxnSpPr/>
          <p:nvPr/>
        </p:nvCxnSpPr>
        <p:spPr>
          <a:xfrm>
            <a:off x="8460432" y="3429000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CaixaDeTexto 71"/>
          <p:cNvSpPr txBox="1"/>
          <p:nvPr/>
        </p:nvSpPr>
        <p:spPr>
          <a:xfrm>
            <a:off x="8208052" y="3789040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2017</a:t>
            </a:r>
            <a:endParaRPr lang="pt-BR" sz="1600" b="1" dirty="0"/>
          </a:p>
        </p:txBody>
      </p:sp>
      <p:cxnSp>
        <p:nvCxnSpPr>
          <p:cNvPr id="73" name="Conector de seta reta 96"/>
          <p:cNvCxnSpPr/>
          <p:nvPr/>
        </p:nvCxnSpPr>
        <p:spPr>
          <a:xfrm flipV="1">
            <a:off x="7830538" y="1600013"/>
            <a:ext cx="33348" cy="1940694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de seta reta 99"/>
          <p:cNvCxnSpPr>
            <a:endCxn id="57" idx="2"/>
          </p:cNvCxnSpPr>
          <p:nvPr/>
        </p:nvCxnSpPr>
        <p:spPr>
          <a:xfrm flipV="1">
            <a:off x="6444208" y="920770"/>
            <a:ext cx="439047" cy="2619939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5" descr="Image result for iso 1702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032" y="4042986"/>
            <a:ext cx="629894" cy="87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6" name="Conector de seta reta 104"/>
          <p:cNvCxnSpPr>
            <a:endCxn id="75" idx="3"/>
          </p:cNvCxnSpPr>
          <p:nvPr/>
        </p:nvCxnSpPr>
        <p:spPr>
          <a:xfrm flipH="1">
            <a:off x="2718926" y="3565893"/>
            <a:ext cx="2051512" cy="913514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" name="Imagem 7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14" b="28525"/>
          <a:stretch/>
        </p:blipFill>
        <p:spPr>
          <a:xfrm>
            <a:off x="5446194" y="2174517"/>
            <a:ext cx="963815" cy="629374"/>
          </a:xfrm>
          <a:prstGeom prst="rect">
            <a:avLst/>
          </a:prstGeom>
        </p:spPr>
      </p:pic>
      <p:sp>
        <p:nvSpPr>
          <p:cNvPr id="78" name="CaixaDeTexto 77"/>
          <p:cNvSpPr txBox="1"/>
          <p:nvPr/>
        </p:nvSpPr>
        <p:spPr>
          <a:xfrm>
            <a:off x="5519081" y="2735342"/>
            <a:ext cx="8531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/>
              <a:t>Prêmio FDC</a:t>
            </a:r>
            <a:endParaRPr lang="pt-BR" sz="1100" dirty="0"/>
          </a:p>
        </p:txBody>
      </p:sp>
      <p:cxnSp>
        <p:nvCxnSpPr>
          <p:cNvPr id="79" name="Conector de seta reta 112"/>
          <p:cNvCxnSpPr>
            <a:endCxn id="78" idx="2"/>
          </p:cNvCxnSpPr>
          <p:nvPr/>
        </p:nvCxnSpPr>
        <p:spPr>
          <a:xfrm flipV="1">
            <a:off x="5644355" y="2996952"/>
            <a:ext cx="301286" cy="515778"/>
          </a:xfrm>
          <a:prstGeom prst="straightConnector1">
            <a:avLst/>
          </a:prstGeom>
          <a:ln w="22225">
            <a:prstDash val="sysDash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289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-214239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61451" y="657917"/>
            <a:ext cx="84969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/>
              <a:t>Instrumento: </a:t>
            </a:r>
            <a:r>
              <a:rPr lang="pt-BR" sz="1600" b="1" dirty="0" smtClean="0"/>
              <a:t>Planejamento </a:t>
            </a:r>
            <a:r>
              <a:rPr lang="pt-BR" sz="1600" b="1" dirty="0" smtClean="0"/>
              <a:t>Estratégico</a:t>
            </a:r>
            <a:r>
              <a:rPr lang="pt-BR" sz="1600" dirty="0" smtClean="0"/>
              <a:t>. </a:t>
            </a:r>
            <a:r>
              <a:rPr lang="pt-BR" sz="1000" dirty="0"/>
              <a:t> </a:t>
            </a: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866" y="2924944"/>
            <a:ext cx="1785765" cy="130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Conector reto 10"/>
          <p:cNvCxnSpPr/>
          <p:nvPr/>
        </p:nvCxnSpPr>
        <p:spPr>
          <a:xfrm>
            <a:off x="611560" y="4509120"/>
            <a:ext cx="8532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748" y="1772816"/>
            <a:ext cx="1845113" cy="117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Conector reto 12"/>
          <p:cNvCxnSpPr/>
          <p:nvPr/>
        </p:nvCxnSpPr>
        <p:spPr>
          <a:xfrm>
            <a:off x="1475656" y="4372226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/>
        </p:nvCxnSpPr>
        <p:spPr>
          <a:xfrm>
            <a:off x="5796138" y="4365104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have esquerda 7"/>
          <p:cNvSpPr/>
          <p:nvPr/>
        </p:nvSpPr>
        <p:spPr>
          <a:xfrm rot="16200000">
            <a:off x="3384284" y="2737388"/>
            <a:ext cx="524268" cy="434151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92" t="25856" r="19228" b="17017"/>
          <a:stretch/>
        </p:blipFill>
        <p:spPr bwMode="auto">
          <a:xfrm>
            <a:off x="3310002" y="3062637"/>
            <a:ext cx="1838062" cy="1309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Chave esquerda 13"/>
          <p:cNvSpPr/>
          <p:nvPr/>
        </p:nvSpPr>
        <p:spPr>
          <a:xfrm rot="16200000">
            <a:off x="5916763" y="4566636"/>
            <a:ext cx="427857" cy="62703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cxnSp>
        <p:nvCxnSpPr>
          <p:cNvPr id="18" name="Conector reto 17"/>
          <p:cNvCxnSpPr/>
          <p:nvPr/>
        </p:nvCxnSpPr>
        <p:spPr>
          <a:xfrm>
            <a:off x="899592" y="4365104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have esquerda 15"/>
          <p:cNvSpPr/>
          <p:nvPr/>
        </p:nvSpPr>
        <p:spPr>
          <a:xfrm rot="16200000">
            <a:off x="925490" y="4772278"/>
            <a:ext cx="524269" cy="57606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0" name="CaixaDeTexto 19"/>
          <p:cNvSpPr txBox="1"/>
          <p:nvPr/>
        </p:nvSpPr>
        <p:spPr>
          <a:xfrm>
            <a:off x="593383" y="4638891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2007</a:t>
            </a:r>
            <a:endParaRPr lang="pt-BR" sz="1600" b="1" dirty="0"/>
          </a:p>
        </p:txBody>
      </p:sp>
      <p:sp>
        <p:nvSpPr>
          <p:cNvPr id="21" name="CaixaDeTexto 20"/>
          <p:cNvSpPr txBox="1"/>
          <p:nvPr/>
        </p:nvSpPr>
        <p:spPr>
          <a:xfrm>
            <a:off x="1224656" y="4662110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2009</a:t>
            </a:r>
            <a:endParaRPr lang="pt-BR" sz="1600" b="1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5508104" y="4590102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2015</a:t>
            </a:r>
            <a:endParaRPr lang="pt-BR" sz="1600" b="1" dirty="0"/>
          </a:p>
        </p:txBody>
      </p:sp>
      <p:sp>
        <p:nvSpPr>
          <p:cNvPr id="23" name="CaixaDeTexto 22"/>
          <p:cNvSpPr txBox="1"/>
          <p:nvPr/>
        </p:nvSpPr>
        <p:spPr>
          <a:xfrm>
            <a:off x="7644204" y="4590102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2018</a:t>
            </a:r>
            <a:endParaRPr lang="pt-BR" sz="1600" b="1" dirty="0"/>
          </a:p>
        </p:txBody>
      </p:sp>
      <p:sp>
        <p:nvSpPr>
          <p:cNvPr id="24" name="Chave esquerda 20"/>
          <p:cNvSpPr/>
          <p:nvPr/>
        </p:nvSpPr>
        <p:spPr>
          <a:xfrm rot="16200000">
            <a:off x="8371378" y="4321459"/>
            <a:ext cx="351658" cy="119358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5" name="CaixaDeTexto 24"/>
          <p:cNvSpPr txBox="1"/>
          <p:nvPr/>
        </p:nvSpPr>
        <p:spPr>
          <a:xfrm>
            <a:off x="3006502" y="5229200"/>
            <a:ext cx="12774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Parceria com FDC</a:t>
            </a:r>
            <a:endParaRPr lang="pt-BR" sz="1200" dirty="0"/>
          </a:p>
        </p:txBody>
      </p:sp>
      <p:sp>
        <p:nvSpPr>
          <p:cNvPr id="26" name="CaixaDeTexto 25"/>
          <p:cNvSpPr txBox="1"/>
          <p:nvPr/>
        </p:nvSpPr>
        <p:spPr>
          <a:xfrm>
            <a:off x="657101" y="5312241"/>
            <a:ext cx="10345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Apoio Cagece</a:t>
            </a:r>
            <a:endParaRPr lang="pt-BR" sz="1200" dirty="0"/>
          </a:p>
        </p:txBody>
      </p:sp>
      <p:sp>
        <p:nvSpPr>
          <p:cNvPr id="27" name="CaixaDeTexto 26"/>
          <p:cNvSpPr txBox="1"/>
          <p:nvPr/>
        </p:nvSpPr>
        <p:spPr>
          <a:xfrm>
            <a:off x="5694198" y="5085185"/>
            <a:ext cx="9660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dirty="0" smtClean="0"/>
              <a:t>Apoio </a:t>
            </a:r>
          </a:p>
          <a:p>
            <a:pPr algn="ctr"/>
            <a:r>
              <a:rPr lang="pt-BR" sz="1200" dirty="0" smtClean="0"/>
              <a:t>Souza Rocha</a:t>
            </a:r>
            <a:endParaRPr lang="pt-BR" sz="1200" dirty="0"/>
          </a:p>
        </p:txBody>
      </p:sp>
      <p:cxnSp>
        <p:nvCxnSpPr>
          <p:cNvPr id="28" name="Conector reto 27"/>
          <p:cNvCxnSpPr/>
          <p:nvPr/>
        </p:nvCxnSpPr>
        <p:spPr>
          <a:xfrm>
            <a:off x="6444208" y="4365104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7956376" y="4365104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aixaDeTexto 29"/>
          <p:cNvSpPr txBox="1"/>
          <p:nvPr/>
        </p:nvSpPr>
        <p:spPr>
          <a:xfrm>
            <a:off x="6156176" y="4590102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2016</a:t>
            </a:r>
            <a:endParaRPr lang="pt-BR" sz="1600" b="1" dirty="0"/>
          </a:p>
        </p:txBody>
      </p:sp>
      <p:sp>
        <p:nvSpPr>
          <p:cNvPr id="31" name="Chave esquerda 30"/>
          <p:cNvSpPr/>
          <p:nvPr/>
        </p:nvSpPr>
        <p:spPr>
          <a:xfrm rot="16200000">
            <a:off x="6945285" y="4152061"/>
            <a:ext cx="504056" cy="150620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cxnSp>
        <p:nvCxnSpPr>
          <p:cNvPr id="32" name="Conector reto 31"/>
          <p:cNvCxnSpPr/>
          <p:nvPr/>
        </p:nvCxnSpPr>
        <p:spPr>
          <a:xfrm>
            <a:off x="7236296" y="4379349"/>
            <a:ext cx="0" cy="2737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aixaDeTexto 32"/>
          <p:cNvSpPr txBox="1"/>
          <p:nvPr/>
        </p:nvSpPr>
        <p:spPr>
          <a:xfrm>
            <a:off x="6983916" y="4590102"/>
            <a:ext cx="612420" cy="35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2017</a:t>
            </a:r>
            <a:endParaRPr lang="pt-BR" sz="1600" b="1" dirty="0"/>
          </a:p>
        </p:txBody>
      </p:sp>
      <p:sp>
        <p:nvSpPr>
          <p:cNvPr id="34" name="CaixaDeTexto 33"/>
          <p:cNvSpPr txBox="1"/>
          <p:nvPr/>
        </p:nvSpPr>
        <p:spPr>
          <a:xfrm>
            <a:off x="6907525" y="5085184"/>
            <a:ext cx="588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dirty="0" smtClean="0"/>
              <a:t>Apoio </a:t>
            </a:r>
          </a:p>
          <a:p>
            <a:pPr algn="ctr"/>
            <a:r>
              <a:rPr lang="pt-BR" sz="1200" dirty="0" smtClean="0"/>
              <a:t>CBG</a:t>
            </a:r>
            <a:endParaRPr lang="pt-BR" sz="1200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7788208" y="5086925"/>
            <a:ext cx="1392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dirty="0" smtClean="0"/>
              <a:t>Canvas – </a:t>
            </a:r>
          </a:p>
          <a:p>
            <a:pPr algn="ctr"/>
            <a:r>
              <a:rPr lang="pt-BR" sz="1200" dirty="0" smtClean="0"/>
              <a:t>Modelo de negócio</a:t>
            </a:r>
            <a:endParaRPr lang="pt-BR" sz="1200" dirty="0"/>
          </a:p>
        </p:txBody>
      </p:sp>
      <p:pic>
        <p:nvPicPr>
          <p:cNvPr id="36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92" t="25000" r="19228" b="16037"/>
          <a:stretch/>
        </p:blipFill>
        <p:spPr bwMode="auto">
          <a:xfrm>
            <a:off x="4296728" y="1930591"/>
            <a:ext cx="1588986" cy="116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14" t="26713" r="21731" b="19103"/>
          <a:stretch/>
        </p:blipFill>
        <p:spPr bwMode="auto">
          <a:xfrm>
            <a:off x="6123127" y="3229343"/>
            <a:ext cx="1475757" cy="1095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5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81" t="30865" r="22562" b="19485"/>
          <a:stretch/>
        </p:blipFill>
        <p:spPr bwMode="auto">
          <a:xfrm>
            <a:off x="5955717" y="2263218"/>
            <a:ext cx="1334409" cy="934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6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6" t="13015" r="17688" b="6249"/>
          <a:stretch/>
        </p:blipFill>
        <p:spPr bwMode="auto">
          <a:xfrm>
            <a:off x="7950414" y="3316069"/>
            <a:ext cx="1194492" cy="1005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Obje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7196373"/>
              </p:ext>
            </p:extLst>
          </p:nvPr>
        </p:nvGraphicFramePr>
        <p:xfrm>
          <a:off x="7950413" y="2777528"/>
          <a:ext cx="1293189" cy="572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Objeto de Shell de Gerenciador" showAsIcon="1" r:id="rId12" imgW="1549800" imgH="685800" progId="Package">
                  <p:embed/>
                </p:oleObj>
              </mc:Choice>
              <mc:Fallback>
                <p:oleObj name="Objeto de Shell de Gerenciador" showAsIcon="1" r:id="rId12" imgW="154980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950413" y="2777528"/>
                        <a:ext cx="1293189" cy="5723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013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322" y="132802"/>
            <a:ext cx="8864136" cy="668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6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7" name="CaixaDeTexto 59"/>
          <p:cNvSpPr txBox="1"/>
          <p:nvPr/>
        </p:nvSpPr>
        <p:spPr>
          <a:xfrm>
            <a:off x="1439630" y="3453679"/>
            <a:ext cx="757743" cy="651895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Desempenho da Qualidade da Água  (IDQAD) (%)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CaixaDeTexto 59"/>
          <p:cNvSpPr txBox="1"/>
          <p:nvPr/>
        </p:nvSpPr>
        <p:spPr>
          <a:xfrm>
            <a:off x="4501554" y="3404998"/>
            <a:ext cx="762365" cy="528784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Qualidade do Efluente Tratado (%)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9" name="CaixaDeTexto 59"/>
          <p:cNvSpPr txBox="1"/>
          <p:nvPr/>
        </p:nvSpPr>
        <p:spPr>
          <a:xfrm>
            <a:off x="872800" y="3552507"/>
            <a:ext cx="613675" cy="405673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% Serviços executados no prazo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0" name="CaixaDeTexto 59"/>
          <p:cNvSpPr txBox="1"/>
          <p:nvPr/>
        </p:nvSpPr>
        <p:spPr>
          <a:xfrm>
            <a:off x="78385" y="3396112"/>
            <a:ext cx="775675" cy="528784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da amostragem onde houve reserviço</a:t>
            </a:r>
          </a:p>
        </p:txBody>
      </p:sp>
      <p:sp>
        <p:nvSpPr>
          <p:cNvPr id="191" name="CaixaDeTexto 59"/>
          <p:cNvSpPr txBox="1"/>
          <p:nvPr/>
        </p:nvSpPr>
        <p:spPr>
          <a:xfrm>
            <a:off x="2389580" y="3345784"/>
            <a:ext cx="710645" cy="775005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Disponibilidade do  Serviço do Sistema de Água (IDSA) (%)</a:t>
            </a:r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2" name="CaixaDeTexto 59"/>
          <p:cNvSpPr txBox="1"/>
          <p:nvPr/>
        </p:nvSpPr>
        <p:spPr>
          <a:xfrm>
            <a:off x="3815189" y="3513398"/>
            <a:ext cx="629220" cy="405673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Cobertura (%)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3" name="CaixaDeTexto 59"/>
          <p:cNvSpPr txBox="1"/>
          <p:nvPr/>
        </p:nvSpPr>
        <p:spPr>
          <a:xfrm>
            <a:off x="3152801" y="3455376"/>
            <a:ext cx="504056" cy="405673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Perdas (çi/lig.dia)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" name="CaixaDeTexto 59"/>
          <p:cNvSpPr txBox="1"/>
          <p:nvPr/>
        </p:nvSpPr>
        <p:spPr>
          <a:xfrm>
            <a:off x="5313041" y="3455376"/>
            <a:ext cx="800279" cy="405673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Atendimento da Vazão 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Ecológica (%)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5" name="CaixaDeTexto 194"/>
          <p:cNvSpPr txBox="1"/>
          <p:nvPr/>
        </p:nvSpPr>
        <p:spPr>
          <a:xfrm>
            <a:off x="3619413" y="241567"/>
            <a:ext cx="1248139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rtlCol="0" anchor="ctr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Proposta de Valor</a:t>
            </a:r>
          </a:p>
        </p:txBody>
      </p:sp>
      <p:sp>
        <p:nvSpPr>
          <p:cNvPr id="196" name="Retângulo 195"/>
          <p:cNvSpPr/>
          <p:nvPr/>
        </p:nvSpPr>
        <p:spPr>
          <a:xfrm>
            <a:off x="2286970" y="1113251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Água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7" name="Conector de seta reta 213"/>
          <p:cNvCxnSpPr>
            <a:stCxn id="196" idx="0"/>
            <a:endCxn id="195" idx="2"/>
          </p:cNvCxnSpPr>
          <p:nvPr/>
        </p:nvCxnSpPr>
        <p:spPr>
          <a:xfrm flipV="1">
            <a:off x="2774470" y="462574"/>
            <a:ext cx="1469013" cy="650677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" name="Retângulo 197"/>
          <p:cNvSpPr/>
          <p:nvPr/>
        </p:nvSpPr>
        <p:spPr>
          <a:xfrm>
            <a:off x="986241" y="1125306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Infraestrutura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9" name="Conector de seta reta 237"/>
          <p:cNvCxnSpPr>
            <a:stCxn id="198" idx="0"/>
            <a:endCxn id="195" idx="2"/>
          </p:cNvCxnSpPr>
          <p:nvPr/>
        </p:nvCxnSpPr>
        <p:spPr>
          <a:xfrm flipV="1">
            <a:off x="1473741" y="462574"/>
            <a:ext cx="2769742" cy="662732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CaixaDeTexto 59"/>
          <p:cNvSpPr txBox="1"/>
          <p:nvPr/>
        </p:nvSpPr>
        <p:spPr>
          <a:xfrm>
            <a:off x="1615789" y="2214680"/>
            <a:ext cx="426775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1" name="CaixaDeTexto 59"/>
          <p:cNvSpPr txBox="1"/>
          <p:nvPr/>
        </p:nvSpPr>
        <p:spPr>
          <a:xfrm>
            <a:off x="101500" y="2206570"/>
            <a:ext cx="630370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Qualidade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2" name="Conector reto 201"/>
          <p:cNvCxnSpPr>
            <a:stCxn id="201" idx="0"/>
            <a:endCxn id="198" idx="2"/>
          </p:cNvCxnSpPr>
          <p:nvPr/>
        </p:nvCxnSpPr>
        <p:spPr>
          <a:xfrm flipV="1">
            <a:off x="416685" y="1346313"/>
            <a:ext cx="1057056" cy="8602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CaixaDeTexto 59"/>
          <p:cNvSpPr txBox="1"/>
          <p:nvPr/>
        </p:nvSpPr>
        <p:spPr>
          <a:xfrm>
            <a:off x="2204642" y="2206570"/>
            <a:ext cx="828000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Disponível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CaixaDeTexto 59"/>
          <p:cNvSpPr txBox="1"/>
          <p:nvPr/>
        </p:nvSpPr>
        <p:spPr>
          <a:xfrm>
            <a:off x="841898" y="2032852"/>
            <a:ext cx="723087" cy="4518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Eficiência/ Tempo de Reparo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5" name="Conector reto 204"/>
          <p:cNvCxnSpPr>
            <a:stCxn id="198" idx="2"/>
            <a:endCxn id="204" idx="0"/>
          </p:cNvCxnSpPr>
          <p:nvPr/>
        </p:nvCxnSpPr>
        <p:spPr>
          <a:xfrm flipH="1">
            <a:off x="1203442" y="1346313"/>
            <a:ext cx="270299" cy="6865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Conector reto 205"/>
          <p:cNvCxnSpPr>
            <a:stCxn id="196" idx="2"/>
            <a:endCxn id="200" idx="0"/>
          </p:cNvCxnSpPr>
          <p:nvPr/>
        </p:nvCxnSpPr>
        <p:spPr>
          <a:xfrm flipH="1">
            <a:off x="1829177" y="1334258"/>
            <a:ext cx="945293" cy="8804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Conector reto 206"/>
          <p:cNvCxnSpPr>
            <a:stCxn id="203" idx="0"/>
            <a:endCxn id="196" idx="2"/>
          </p:cNvCxnSpPr>
          <p:nvPr/>
        </p:nvCxnSpPr>
        <p:spPr>
          <a:xfrm flipV="1">
            <a:off x="2618642" y="1334258"/>
            <a:ext cx="155828" cy="872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Conector reto 207"/>
          <p:cNvCxnSpPr>
            <a:stCxn id="195" idx="2"/>
            <a:endCxn id="287" idx="0"/>
          </p:cNvCxnSpPr>
          <p:nvPr/>
        </p:nvCxnSpPr>
        <p:spPr>
          <a:xfrm>
            <a:off x="4243483" y="462574"/>
            <a:ext cx="1253573" cy="5266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Retângulo 208"/>
          <p:cNvSpPr/>
          <p:nvPr/>
        </p:nvSpPr>
        <p:spPr>
          <a:xfrm>
            <a:off x="20641" y="4274760"/>
            <a:ext cx="9123359" cy="388800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0" name="Retângulo 209"/>
          <p:cNvSpPr/>
          <p:nvPr/>
        </p:nvSpPr>
        <p:spPr>
          <a:xfrm>
            <a:off x="20641" y="4663377"/>
            <a:ext cx="9123359" cy="404664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1" name="Retângulo 210"/>
          <p:cNvSpPr/>
          <p:nvPr/>
        </p:nvSpPr>
        <p:spPr>
          <a:xfrm>
            <a:off x="20641" y="5066848"/>
            <a:ext cx="9123359" cy="404664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2" name="Conector reto 211"/>
          <p:cNvCxnSpPr/>
          <p:nvPr/>
        </p:nvCxnSpPr>
        <p:spPr>
          <a:xfrm>
            <a:off x="481734" y="4276271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Conector reto 212"/>
          <p:cNvCxnSpPr/>
          <p:nvPr/>
        </p:nvCxnSpPr>
        <p:spPr>
          <a:xfrm>
            <a:off x="388023" y="519405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Conector reto 213"/>
          <p:cNvCxnSpPr/>
          <p:nvPr/>
        </p:nvCxnSpPr>
        <p:spPr>
          <a:xfrm>
            <a:off x="389631" y="466440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Conector reto 214"/>
          <p:cNvCxnSpPr/>
          <p:nvPr/>
        </p:nvCxnSpPr>
        <p:spPr>
          <a:xfrm>
            <a:off x="386966" y="450912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Conector reto 215"/>
          <p:cNvCxnSpPr/>
          <p:nvPr/>
        </p:nvCxnSpPr>
        <p:spPr>
          <a:xfrm>
            <a:off x="389631" y="506724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CaixaDeTexto 216"/>
          <p:cNvSpPr txBox="1"/>
          <p:nvPr/>
        </p:nvSpPr>
        <p:spPr>
          <a:xfrm>
            <a:off x="548940" y="5019801"/>
            <a:ext cx="80365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8" name="CaixaDeTexto 217"/>
          <p:cNvSpPr txBox="1"/>
          <p:nvPr/>
        </p:nvSpPr>
        <p:spPr>
          <a:xfrm>
            <a:off x="575526" y="5139574"/>
            <a:ext cx="37186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9" name="CaixaDeTexto 218"/>
          <p:cNvSpPr txBox="1"/>
          <p:nvPr/>
        </p:nvSpPr>
        <p:spPr>
          <a:xfrm>
            <a:off x="580292" y="4600927"/>
            <a:ext cx="21602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220" name="CaixaDeTexto 219"/>
          <p:cNvSpPr txBox="1"/>
          <p:nvPr/>
        </p:nvSpPr>
        <p:spPr>
          <a:xfrm>
            <a:off x="632520" y="4437112"/>
            <a:ext cx="288032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</p:txBody>
      </p:sp>
      <p:sp>
        <p:nvSpPr>
          <p:cNvPr id="221" name="CaixaDeTexto 220"/>
          <p:cNvSpPr txBox="1"/>
          <p:nvPr/>
        </p:nvSpPr>
        <p:spPr>
          <a:xfrm>
            <a:off x="580292" y="4866483"/>
            <a:ext cx="288032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2" name="Conector reto 221"/>
          <p:cNvCxnSpPr/>
          <p:nvPr/>
        </p:nvCxnSpPr>
        <p:spPr>
          <a:xfrm>
            <a:off x="388812" y="493048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Conector reto 222"/>
          <p:cNvCxnSpPr/>
          <p:nvPr/>
        </p:nvCxnSpPr>
        <p:spPr>
          <a:xfrm>
            <a:off x="1175069" y="4311232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Conector reto 223"/>
          <p:cNvCxnSpPr/>
          <p:nvPr/>
        </p:nvCxnSpPr>
        <p:spPr>
          <a:xfrm>
            <a:off x="1078995" y="465313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Conector reto 224"/>
          <p:cNvCxnSpPr/>
          <p:nvPr/>
        </p:nvCxnSpPr>
        <p:spPr>
          <a:xfrm>
            <a:off x="1077124" y="450912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Conector reto 225"/>
          <p:cNvCxnSpPr/>
          <p:nvPr/>
        </p:nvCxnSpPr>
        <p:spPr>
          <a:xfrm>
            <a:off x="1082170" y="506632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Conector reto 226"/>
          <p:cNvCxnSpPr/>
          <p:nvPr/>
        </p:nvCxnSpPr>
        <p:spPr>
          <a:xfrm>
            <a:off x="1738575" y="4311232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Conector reto 227"/>
          <p:cNvCxnSpPr/>
          <p:nvPr/>
        </p:nvCxnSpPr>
        <p:spPr>
          <a:xfrm>
            <a:off x="1650420" y="524024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Conector reto 228"/>
          <p:cNvCxnSpPr/>
          <p:nvPr/>
        </p:nvCxnSpPr>
        <p:spPr>
          <a:xfrm>
            <a:off x="1650156" y="450912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Conector reto 229"/>
          <p:cNvCxnSpPr/>
          <p:nvPr/>
        </p:nvCxnSpPr>
        <p:spPr>
          <a:xfrm>
            <a:off x="1652028" y="508218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Conector reto 230"/>
          <p:cNvCxnSpPr/>
          <p:nvPr/>
        </p:nvCxnSpPr>
        <p:spPr>
          <a:xfrm>
            <a:off x="1648827" y="465313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Conector reto 231"/>
          <p:cNvCxnSpPr/>
          <p:nvPr/>
        </p:nvCxnSpPr>
        <p:spPr>
          <a:xfrm>
            <a:off x="2683823" y="4277858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Conector reto 232"/>
          <p:cNvCxnSpPr/>
          <p:nvPr/>
        </p:nvCxnSpPr>
        <p:spPr>
          <a:xfrm>
            <a:off x="2589224" y="519919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Conector reto 233"/>
          <p:cNvCxnSpPr/>
          <p:nvPr/>
        </p:nvCxnSpPr>
        <p:spPr>
          <a:xfrm>
            <a:off x="2590830" y="466825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5" name="Conector reto 234"/>
          <p:cNvCxnSpPr/>
          <p:nvPr/>
        </p:nvCxnSpPr>
        <p:spPr>
          <a:xfrm>
            <a:off x="2588959" y="450912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Conector reto 235"/>
          <p:cNvCxnSpPr/>
          <p:nvPr/>
        </p:nvCxnSpPr>
        <p:spPr>
          <a:xfrm>
            <a:off x="2587655" y="506791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Conector reto 236"/>
          <p:cNvCxnSpPr/>
          <p:nvPr/>
        </p:nvCxnSpPr>
        <p:spPr>
          <a:xfrm>
            <a:off x="3420634" y="4276944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Conector reto 237"/>
          <p:cNvCxnSpPr/>
          <p:nvPr/>
        </p:nvCxnSpPr>
        <p:spPr>
          <a:xfrm>
            <a:off x="3319779" y="5177987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Conector reto 238"/>
          <p:cNvCxnSpPr/>
          <p:nvPr/>
        </p:nvCxnSpPr>
        <p:spPr>
          <a:xfrm>
            <a:off x="3321385" y="466825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Conector reto 239"/>
          <p:cNvCxnSpPr/>
          <p:nvPr/>
        </p:nvCxnSpPr>
        <p:spPr>
          <a:xfrm>
            <a:off x="3319514" y="447118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Conector reto 240"/>
          <p:cNvCxnSpPr/>
          <p:nvPr/>
        </p:nvCxnSpPr>
        <p:spPr>
          <a:xfrm>
            <a:off x="3321385" y="506791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Conector reto 241"/>
          <p:cNvCxnSpPr/>
          <p:nvPr/>
        </p:nvCxnSpPr>
        <p:spPr>
          <a:xfrm>
            <a:off x="4125235" y="4273768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3" name="Conector reto 242"/>
          <p:cNvCxnSpPr/>
          <p:nvPr/>
        </p:nvCxnSpPr>
        <p:spPr>
          <a:xfrm>
            <a:off x="4029163" y="466190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Conector reto 243"/>
          <p:cNvCxnSpPr/>
          <p:nvPr/>
        </p:nvCxnSpPr>
        <p:spPr>
          <a:xfrm>
            <a:off x="4027291" y="447118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Conector reto 244"/>
          <p:cNvCxnSpPr/>
          <p:nvPr/>
        </p:nvCxnSpPr>
        <p:spPr>
          <a:xfrm>
            <a:off x="4861454" y="4280118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Conector reto 245"/>
          <p:cNvCxnSpPr/>
          <p:nvPr/>
        </p:nvCxnSpPr>
        <p:spPr>
          <a:xfrm>
            <a:off x="4766949" y="516887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Conector reto 246"/>
          <p:cNvCxnSpPr/>
          <p:nvPr/>
        </p:nvCxnSpPr>
        <p:spPr>
          <a:xfrm>
            <a:off x="4765382" y="466825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Conector reto 247"/>
          <p:cNvCxnSpPr/>
          <p:nvPr/>
        </p:nvCxnSpPr>
        <p:spPr>
          <a:xfrm>
            <a:off x="4763511" y="450912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Conector reto 248"/>
          <p:cNvCxnSpPr/>
          <p:nvPr/>
        </p:nvCxnSpPr>
        <p:spPr>
          <a:xfrm>
            <a:off x="4765382" y="506791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Conector reto 249"/>
          <p:cNvCxnSpPr/>
          <p:nvPr/>
        </p:nvCxnSpPr>
        <p:spPr>
          <a:xfrm>
            <a:off x="1071705" y="5234177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1" name="CaixaDeTexto 250"/>
          <p:cNvSpPr txBox="1"/>
          <p:nvPr/>
        </p:nvSpPr>
        <p:spPr>
          <a:xfrm>
            <a:off x="1262471" y="5176483"/>
            <a:ext cx="22400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2" name="Conector reto 251"/>
          <p:cNvCxnSpPr/>
          <p:nvPr/>
        </p:nvCxnSpPr>
        <p:spPr>
          <a:xfrm>
            <a:off x="4032853" y="5177987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Conector reto 252"/>
          <p:cNvCxnSpPr/>
          <p:nvPr/>
        </p:nvCxnSpPr>
        <p:spPr>
          <a:xfrm>
            <a:off x="4034461" y="506791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Conector reto 253"/>
          <p:cNvCxnSpPr/>
          <p:nvPr/>
        </p:nvCxnSpPr>
        <p:spPr>
          <a:xfrm>
            <a:off x="5662154" y="4279474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Conector reto 254"/>
          <p:cNvCxnSpPr/>
          <p:nvPr/>
        </p:nvCxnSpPr>
        <p:spPr>
          <a:xfrm>
            <a:off x="5572412" y="529372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Conector reto 255"/>
          <p:cNvCxnSpPr/>
          <p:nvPr/>
        </p:nvCxnSpPr>
        <p:spPr>
          <a:xfrm>
            <a:off x="5570844" y="466760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Conector reto 256"/>
          <p:cNvCxnSpPr/>
          <p:nvPr/>
        </p:nvCxnSpPr>
        <p:spPr>
          <a:xfrm>
            <a:off x="5568974" y="450912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Conector reto 257"/>
          <p:cNvCxnSpPr/>
          <p:nvPr/>
        </p:nvCxnSpPr>
        <p:spPr>
          <a:xfrm>
            <a:off x="5570844" y="5067271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9" name="CaixaDeTexto 59"/>
          <p:cNvSpPr txBox="1"/>
          <p:nvPr/>
        </p:nvSpPr>
        <p:spPr>
          <a:xfrm>
            <a:off x="3081667" y="2181562"/>
            <a:ext cx="503182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Perdas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0" name="Conector reto 259"/>
          <p:cNvCxnSpPr>
            <a:stCxn id="259" idx="0"/>
            <a:endCxn id="196" idx="2"/>
          </p:cNvCxnSpPr>
          <p:nvPr/>
        </p:nvCxnSpPr>
        <p:spPr>
          <a:xfrm flipH="1" flipV="1">
            <a:off x="2774470" y="1334258"/>
            <a:ext cx="558788" cy="8473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Conector reto 260"/>
          <p:cNvCxnSpPr/>
          <p:nvPr/>
        </p:nvCxnSpPr>
        <p:spPr>
          <a:xfrm>
            <a:off x="6464817" y="4295932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Conector reto 261"/>
          <p:cNvCxnSpPr/>
          <p:nvPr/>
        </p:nvCxnSpPr>
        <p:spPr>
          <a:xfrm>
            <a:off x="6368743" y="464577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Conector reto 262"/>
          <p:cNvCxnSpPr/>
          <p:nvPr/>
        </p:nvCxnSpPr>
        <p:spPr>
          <a:xfrm>
            <a:off x="6366872" y="449334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4" name="CaixaDeTexto 263"/>
          <p:cNvSpPr txBox="1"/>
          <p:nvPr/>
        </p:nvSpPr>
        <p:spPr>
          <a:xfrm>
            <a:off x="6555436" y="4425203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5" name="Conector reto 264"/>
          <p:cNvCxnSpPr/>
          <p:nvPr/>
        </p:nvCxnSpPr>
        <p:spPr>
          <a:xfrm>
            <a:off x="6372435" y="5200151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Conector reto 265"/>
          <p:cNvCxnSpPr/>
          <p:nvPr/>
        </p:nvCxnSpPr>
        <p:spPr>
          <a:xfrm>
            <a:off x="6374041" y="504557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7" name="Conector reto 266"/>
          <p:cNvCxnSpPr/>
          <p:nvPr/>
        </p:nvCxnSpPr>
        <p:spPr>
          <a:xfrm>
            <a:off x="7218614" y="4263775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Conector reto 267"/>
          <p:cNvCxnSpPr/>
          <p:nvPr/>
        </p:nvCxnSpPr>
        <p:spPr>
          <a:xfrm>
            <a:off x="7122542" y="461984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Conector reto 268"/>
          <p:cNvCxnSpPr/>
          <p:nvPr/>
        </p:nvCxnSpPr>
        <p:spPr>
          <a:xfrm>
            <a:off x="7120670" y="4461187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Conector reto 269"/>
          <p:cNvCxnSpPr/>
          <p:nvPr/>
        </p:nvCxnSpPr>
        <p:spPr>
          <a:xfrm>
            <a:off x="7126233" y="516799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Conector reto 270"/>
          <p:cNvCxnSpPr/>
          <p:nvPr/>
        </p:nvCxnSpPr>
        <p:spPr>
          <a:xfrm>
            <a:off x="7120670" y="503201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Conector reto 271"/>
          <p:cNvCxnSpPr/>
          <p:nvPr/>
        </p:nvCxnSpPr>
        <p:spPr>
          <a:xfrm>
            <a:off x="8027407" y="4286014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Conector reto 272"/>
          <p:cNvCxnSpPr/>
          <p:nvPr/>
        </p:nvCxnSpPr>
        <p:spPr>
          <a:xfrm>
            <a:off x="7932901" y="517476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Conector reto 273"/>
          <p:cNvCxnSpPr/>
          <p:nvPr/>
        </p:nvCxnSpPr>
        <p:spPr>
          <a:xfrm>
            <a:off x="7931333" y="464261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Conector reto 274"/>
          <p:cNvCxnSpPr/>
          <p:nvPr/>
        </p:nvCxnSpPr>
        <p:spPr>
          <a:xfrm>
            <a:off x="7929464" y="447676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Conector reto 275"/>
          <p:cNvCxnSpPr/>
          <p:nvPr/>
        </p:nvCxnSpPr>
        <p:spPr>
          <a:xfrm>
            <a:off x="7949842" y="506031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CaixaDeTexto 276"/>
          <p:cNvSpPr txBox="1"/>
          <p:nvPr/>
        </p:nvSpPr>
        <p:spPr>
          <a:xfrm>
            <a:off x="8138717" y="4573402"/>
            <a:ext cx="105905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40%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8" name="CaixaDeTexto 277"/>
          <p:cNvSpPr txBox="1"/>
          <p:nvPr/>
        </p:nvSpPr>
        <p:spPr>
          <a:xfrm>
            <a:off x="8134754" y="4973120"/>
            <a:ext cx="34384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37%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9" name="CaixaDeTexto 59"/>
          <p:cNvSpPr txBox="1"/>
          <p:nvPr/>
        </p:nvSpPr>
        <p:spPr>
          <a:xfrm>
            <a:off x="6878369" y="3476280"/>
            <a:ext cx="744001" cy="528784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Variação entre tarifa vigente e tarifa calculada</a:t>
            </a:r>
          </a:p>
          <a:p>
            <a:pPr algn="ctr"/>
            <a:endParaRPr lang="pt-BR" sz="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0" name="CaixaDeTexto 279"/>
          <p:cNvSpPr txBox="1"/>
          <p:nvPr/>
        </p:nvSpPr>
        <p:spPr>
          <a:xfrm>
            <a:off x="5487102" y="4985697"/>
            <a:ext cx="8531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pPr algn="r"/>
            <a:endParaRPr lang="pt-BR" sz="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1" name="Retângulo 280"/>
          <p:cNvSpPr/>
          <p:nvPr/>
        </p:nvSpPr>
        <p:spPr>
          <a:xfrm>
            <a:off x="3606755" y="1121348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Esgoto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2" name="Conector de seta reta 213"/>
          <p:cNvCxnSpPr>
            <a:stCxn id="281" idx="0"/>
            <a:endCxn id="195" idx="2"/>
          </p:cNvCxnSpPr>
          <p:nvPr/>
        </p:nvCxnSpPr>
        <p:spPr>
          <a:xfrm flipV="1">
            <a:off x="4094255" y="462574"/>
            <a:ext cx="149228" cy="658774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3" name="CaixaDeTexto 59"/>
          <p:cNvSpPr txBox="1"/>
          <p:nvPr/>
        </p:nvSpPr>
        <p:spPr>
          <a:xfrm>
            <a:off x="3730963" y="2224573"/>
            <a:ext cx="640254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Cobertura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4" name="Conector reto 283"/>
          <p:cNvCxnSpPr>
            <a:endCxn id="281" idx="2"/>
          </p:cNvCxnSpPr>
          <p:nvPr/>
        </p:nvCxnSpPr>
        <p:spPr>
          <a:xfrm flipV="1">
            <a:off x="3941662" y="1342355"/>
            <a:ext cx="152593" cy="823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5" name="CaixaDeTexto 59"/>
          <p:cNvSpPr txBox="1"/>
          <p:nvPr/>
        </p:nvSpPr>
        <p:spPr>
          <a:xfrm>
            <a:off x="4561232" y="2206569"/>
            <a:ext cx="608376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Qualidade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6" name="Conector reto 285"/>
          <p:cNvCxnSpPr>
            <a:stCxn id="285" idx="0"/>
            <a:endCxn id="281" idx="2"/>
          </p:cNvCxnSpPr>
          <p:nvPr/>
        </p:nvCxnSpPr>
        <p:spPr>
          <a:xfrm flipH="1" flipV="1">
            <a:off x="4094255" y="1342355"/>
            <a:ext cx="771165" cy="8642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Retângulo 286"/>
          <p:cNvSpPr/>
          <p:nvPr/>
        </p:nvSpPr>
        <p:spPr>
          <a:xfrm>
            <a:off x="5009556" y="989241"/>
            <a:ext cx="975000" cy="40567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Rios Limpos e Vivos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8" name="Conector reto 287"/>
          <p:cNvCxnSpPr>
            <a:stCxn id="287" idx="2"/>
            <a:endCxn id="289" idx="0"/>
          </p:cNvCxnSpPr>
          <p:nvPr/>
        </p:nvCxnSpPr>
        <p:spPr>
          <a:xfrm>
            <a:off x="5497056" y="1394914"/>
            <a:ext cx="187303" cy="775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9" name="CaixaDeTexto 59"/>
          <p:cNvSpPr txBox="1"/>
          <p:nvPr/>
        </p:nvSpPr>
        <p:spPr>
          <a:xfrm>
            <a:off x="5241032" y="2170698"/>
            <a:ext cx="886653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Vazão ecológica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0" name="CaixaDeTexto 59"/>
          <p:cNvSpPr txBox="1"/>
          <p:nvPr/>
        </p:nvSpPr>
        <p:spPr>
          <a:xfrm>
            <a:off x="6208544" y="2178913"/>
            <a:ext cx="585316" cy="313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Qualidade dos Rios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1" name="Conector reto 290"/>
          <p:cNvCxnSpPr>
            <a:stCxn id="287" idx="2"/>
            <a:endCxn id="290" idx="0"/>
          </p:cNvCxnSpPr>
          <p:nvPr/>
        </p:nvCxnSpPr>
        <p:spPr>
          <a:xfrm>
            <a:off x="5497056" y="1394914"/>
            <a:ext cx="1004146" cy="7839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2" name="Retângulo 291"/>
          <p:cNvSpPr/>
          <p:nvPr/>
        </p:nvSpPr>
        <p:spPr>
          <a:xfrm>
            <a:off x="7002336" y="1069720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Financeiro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3" name="Conector reto 292"/>
          <p:cNvCxnSpPr>
            <a:stCxn id="195" idx="2"/>
            <a:endCxn id="292" idx="0"/>
          </p:cNvCxnSpPr>
          <p:nvPr/>
        </p:nvCxnSpPr>
        <p:spPr>
          <a:xfrm>
            <a:off x="4243483" y="462574"/>
            <a:ext cx="3246353" cy="6071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4" name="CaixaDeTexto 59"/>
          <p:cNvSpPr txBox="1"/>
          <p:nvPr/>
        </p:nvSpPr>
        <p:spPr>
          <a:xfrm>
            <a:off x="6860242" y="2174139"/>
            <a:ext cx="518419" cy="313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Preço Justo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5" name="CaixaDeTexto 59"/>
          <p:cNvSpPr txBox="1"/>
          <p:nvPr/>
        </p:nvSpPr>
        <p:spPr>
          <a:xfrm>
            <a:off x="7477419" y="2106819"/>
            <a:ext cx="808584" cy="313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Saúde Financeira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6" name="Conector reto 295"/>
          <p:cNvCxnSpPr>
            <a:stCxn id="292" idx="2"/>
            <a:endCxn id="294" idx="0"/>
          </p:cNvCxnSpPr>
          <p:nvPr/>
        </p:nvCxnSpPr>
        <p:spPr>
          <a:xfrm flipH="1">
            <a:off x="7119452" y="1290727"/>
            <a:ext cx="370384" cy="8834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Conector reto 296"/>
          <p:cNvCxnSpPr>
            <a:stCxn id="292" idx="2"/>
            <a:endCxn id="295" idx="0"/>
          </p:cNvCxnSpPr>
          <p:nvPr/>
        </p:nvCxnSpPr>
        <p:spPr>
          <a:xfrm>
            <a:off x="7489836" y="1290727"/>
            <a:ext cx="391875" cy="8160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8" name="CaixaDeTexto 59"/>
          <p:cNvSpPr txBox="1"/>
          <p:nvPr/>
        </p:nvSpPr>
        <p:spPr>
          <a:xfrm>
            <a:off x="7593761" y="3614061"/>
            <a:ext cx="946521" cy="282563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EBiTDA</a:t>
            </a:r>
          </a:p>
          <a:p>
            <a:pPr algn="ctr"/>
            <a:endParaRPr lang="pt-BR" sz="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9" name="CaixaDeTexto 59"/>
          <p:cNvSpPr txBox="1"/>
          <p:nvPr/>
        </p:nvSpPr>
        <p:spPr>
          <a:xfrm>
            <a:off x="6116241" y="3462907"/>
            <a:ext cx="744001" cy="528784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Qualidade dos Rios (IQA)</a:t>
            </a:r>
          </a:p>
          <a:p>
            <a:pPr algn="ctr"/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0" name="CaixaDeTexto 299"/>
          <p:cNvSpPr txBox="1"/>
          <p:nvPr/>
        </p:nvSpPr>
        <p:spPr>
          <a:xfrm>
            <a:off x="1852739" y="5185863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1" name="CaixaDeTexto 300"/>
          <p:cNvSpPr txBox="1"/>
          <p:nvPr/>
        </p:nvSpPr>
        <p:spPr>
          <a:xfrm>
            <a:off x="1832300" y="5003784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97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2" name="CaixaDeTexto 301"/>
          <p:cNvSpPr txBox="1"/>
          <p:nvPr/>
        </p:nvSpPr>
        <p:spPr>
          <a:xfrm>
            <a:off x="1861124" y="4584219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98,5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3" name="CaixaDeTexto 302"/>
          <p:cNvSpPr txBox="1"/>
          <p:nvPr/>
        </p:nvSpPr>
        <p:spPr>
          <a:xfrm>
            <a:off x="1880877" y="4441781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4" name="CaixaDeTexto 303"/>
          <p:cNvSpPr txBox="1"/>
          <p:nvPr/>
        </p:nvSpPr>
        <p:spPr>
          <a:xfrm>
            <a:off x="2741191" y="5181194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89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5" name="CaixaDeTexto 304"/>
          <p:cNvSpPr txBox="1"/>
          <p:nvPr/>
        </p:nvSpPr>
        <p:spPr>
          <a:xfrm>
            <a:off x="2806126" y="5006920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91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6" name="CaixaDeTexto 305"/>
          <p:cNvSpPr txBox="1"/>
          <p:nvPr/>
        </p:nvSpPr>
        <p:spPr>
          <a:xfrm>
            <a:off x="2758766" y="4579550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" name="CaixaDeTexto 306"/>
          <p:cNvSpPr txBox="1"/>
          <p:nvPr/>
        </p:nvSpPr>
        <p:spPr>
          <a:xfrm>
            <a:off x="2769329" y="4437112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8" name="CaixaDeTexto 307"/>
          <p:cNvSpPr txBox="1"/>
          <p:nvPr/>
        </p:nvSpPr>
        <p:spPr>
          <a:xfrm>
            <a:off x="3542945" y="5118847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571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9" name="CaixaDeTexto 308"/>
          <p:cNvSpPr txBox="1"/>
          <p:nvPr/>
        </p:nvSpPr>
        <p:spPr>
          <a:xfrm>
            <a:off x="3531890" y="5012108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541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0" name="CaixaDeTexto 309"/>
          <p:cNvSpPr txBox="1"/>
          <p:nvPr/>
        </p:nvSpPr>
        <p:spPr>
          <a:xfrm>
            <a:off x="3522899" y="4602006"/>
            <a:ext cx="123233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380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1" name="CaixaDeTexto 310"/>
          <p:cNvSpPr txBox="1"/>
          <p:nvPr/>
        </p:nvSpPr>
        <p:spPr>
          <a:xfrm>
            <a:off x="3523403" y="4365104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348</a:t>
            </a:r>
            <a:endParaRPr lang="pt-BR" sz="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2" name="CaixaDeTexto 311"/>
          <p:cNvSpPr txBox="1"/>
          <p:nvPr/>
        </p:nvSpPr>
        <p:spPr>
          <a:xfrm>
            <a:off x="4942513" y="5156290"/>
            <a:ext cx="742133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76,79%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3" name="CaixaDeTexto 312"/>
          <p:cNvSpPr txBox="1"/>
          <p:nvPr/>
        </p:nvSpPr>
        <p:spPr>
          <a:xfrm>
            <a:off x="4991014" y="4579550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4" name="CaixaDeTexto 313"/>
          <p:cNvSpPr txBox="1"/>
          <p:nvPr/>
        </p:nvSpPr>
        <p:spPr>
          <a:xfrm>
            <a:off x="5001577" y="4437112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5" name="CaixaDeTexto 314"/>
          <p:cNvSpPr txBox="1"/>
          <p:nvPr/>
        </p:nvSpPr>
        <p:spPr>
          <a:xfrm>
            <a:off x="4215345" y="5156290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32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6" name="CaixaDeTexto 315"/>
          <p:cNvSpPr txBox="1"/>
          <p:nvPr/>
        </p:nvSpPr>
        <p:spPr>
          <a:xfrm>
            <a:off x="4061785" y="5001150"/>
            <a:ext cx="80629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7" name="CaixaDeTexto 316"/>
          <p:cNvSpPr txBox="1"/>
          <p:nvPr/>
        </p:nvSpPr>
        <p:spPr>
          <a:xfrm>
            <a:off x="4232920" y="4554646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47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8" name="CaixaDeTexto 317"/>
          <p:cNvSpPr txBox="1"/>
          <p:nvPr/>
        </p:nvSpPr>
        <p:spPr>
          <a:xfrm>
            <a:off x="4243483" y="4412208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9" name="CaixaDeTexto 318"/>
          <p:cNvSpPr txBox="1"/>
          <p:nvPr/>
        </p:nvSpPr>
        <p:spPr>
          <a:xfrm>
            <a:off x="5753885" y="4457045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0" name="CaixaDeTexto 319"/>
          <p:cNvSpPr txBox="1"/>
          <p:nvPr/>
        </p:nvSpPr>
        <p:spPr>
          <a:xfrm>
            <a:off x="5778997" y="5006920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92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1" name="CaixaDeTexto 320"/>
          <p:cNvSpPr txBox="1"/>
          <p:nvPr/>
        </p:nvSpPr>
        <p:spPr>
          <a:xfrm>
            <a:off x="5755651" y="4609445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2" name="CaixaDeTexto 321"/>
          <p:cNvSpPr txBox="1"/>
          <p:nvPr/>
        </p:nvSpPr>
        <p:spPr>
          <a:xfrm>
            <a:off x="7318205" y="4406227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3" name="CaixaDeTexto 322"/>
          <p:cNvSpPr txBox="1"/>
          <p:nvPr/>
        </p:nvSpPr>
        <p:spPr>
          <a:xfrm>
            <a:off x="8104973" y="5115754"/>
            <a:ext cx="34384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35,5%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4" name="CaixaDeTexto 323"/>
          <p:cNvSpPr txBox="1"/>
          <p:nvPr/>
        </p:nvSpPr>
        <p:spPr>
          <a:xfrm>
            <a:off x="1302513" y="4437112"/>
            <a:ext cx="22400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5" name="CaixaDeTexto 324"/>
          <p:cNvSpPr txBox="1"/>
          <p:nvPr/>
        </p:nvSpPr>
        <p:spPr>
          <a:xfrm>
            <a:off x="1265615" y="5024995"/>
            <a:ext cx="45143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78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6" name="CaixaDeTexto 325"/>
          <p:cNvSpPr txBox="1"/>
          <p:nvPr/>
        </p:nvSpPr>
        <p:spPr>
          <a:xfrm>
            <a:off x="1283915" y="4622388"/>
            <a:ext cx="22400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98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" name="CaixaDeTexto 326"/>
          <p:cNvSpPr txBox="1"/>
          <p:nvPr/>
        </p:nvSpPr>
        <p:spPr>
          <a:xfrm>
            <a:off x="6537176" y="4577603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79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8" name="CaixaDeTexto 327"/>
          <p:cNvSpPr txBox="1"/>
          <p:nvPr/>
        </p:nvSpPr>
        <p:spPr>
          <a:xfrm>
            <a:off x="6575843" y="4767590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51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9" name="CaixaDeTexto 328"/>
          <p:cNvSpPr txBox="1"/>
          <p:nvPr/>
        </p:nvSpPr>
        <p:spPr>
          <a:xfrm>
            <a:off x="5770436" y="5237358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83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30" name="Conector reto 329"/>
          <p:cNvCxnSpPr/>
          <p:nvPr/>
        </p:nvCxnSpPr>
        <p:spPr>
          <a:xfrm>
            <a:off x="6382587" y="481362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1" name="CaixaDeTexto 330"/>
          <p:cNvSpPr txBox="1"/>
          <p:nvPr/>
        </p:nvSpPr>
        <p:spPr>
          <a:xfrm>
            <a:off x="6585831" y="4986590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2" name="CaixaDeTexto 331"/>
          <p:cNvSpPr txBox="1"/>
          <p:nvPr/>
        </p:nvSpPr>
        <p:spPr>
          <a:xfrm>
            <a:off x="6567498" y="5139188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33" name="Conector reto 332"/>
          <p:cNvCxnSpPr/>
          <p:nvPr/>
        </p:nvCxnSpPr>
        <p:spPr>
          <a:xfrm>
            <a:off x="2607849" y="486916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4" name="CaixaDeTexto 333"/>
          <p:cNvSpPr txBox="1"/>
          <p:nvPr/>
        </p:nvSpPr>
        <p:spPr>
          <a:xfrm>
            <a:off x="2798422" y="4809342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92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35" name="Conector reto 334"/>
          <p:cNvCxnSpPr/>
          <p:nvPr/>
        </p:nvCxnSpPr>
        <p:spPr>
          <a:xfrm>
            <a:off x="3319514" y="487736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6" name="CaixaDeTexto 335"/>
          <p:cNvSpPr txBox="1"/>
          <p:nvPr/>
        </p:nvSpPr>
        <p:spPr>
          <a:xfrm>
            <a:off x="3512770" y="4831017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450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" name="CaixaDeTexto 336"/>
          <p:cNvSpPr txBox="1"/>
          <p:nvPr/>
        </p:nvSpPr>
        <p:spPr>
          <a:xfrm>
            <a:off x="7329264" y="4558627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8" name="CaixaDeTexto 337"/>
          <p:cNvSpPr txBox="1"/>
          <p:nvPr/>
        </p:nvSpPr>
        <p:spPr>
          <a:xfrm>
            <a:off x="7329264" y="4941168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9" name="CaixaDeTexto 338"/>
          <p:cNvSpPr txBox="1"/>
          <p:nvPr/>
        </p:nvSpPr>
        <p:spPr>
          <a:xfrm>
            <a:off x="7329264" y="5093568"/>
            <a:ext cx="288032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0" name="CaixaDeTexto 339"/>
          <p:cNvSpPr txBox="1"/>
          <p:nvPr/>
        </p:nvSpPr>
        <p:spPr>
          <a:xfrm>
            <a:off x="3947010" y="2011921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60%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1" name="CaixaDeTexto 340"/>
          <p:cNvSpPr txBox="1"/>
          <p:nvPr/>
        </p:nvSpPr>
        <p:spPr>
          <a:xfrm>
            <a:off x="4739098" y="1985499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40%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2" name="CaixaDeTexto 341"/>
          <p:cNvSpPr txBox="1"/>
          <p:nvPr/>
        </p:nvSpPr>
        <p:spPr>
          <a:xfrm>
            <a:off x="6805825" y="1985499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60%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3" name="CaixaDeTexto 342"/>
          <p:cNvSpPr txBox="1"/>
          <p:nvPr/>
        </p:nvSpPr>
        <p:spPr>
          <a:xfrm>
            <a:off x="7901281" y="1913491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40%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4" name="CaixaDeTexto 343"/>
          <p:cNvSpPr txBox="1"/>
          <p:nvPr/>
        </p:nvSpPr>
        <p:spPr>
          <a:xfrm>
            <a:off x="1203442" y="1795897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70%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5" name="CaixaDeTexto 344"/>
          <p:cNvSpPr txBox="1"/>
          <p:nvPr/>
        </p:nvSpPr>
        <p:spPr>
          <a:xfrm>
            <a:off x="79086" y="2011921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6" name="CaixaDeTexto 345"/>
          <p:cNvSpPr txBox="1"/>
          <p:nvPr/>
        </p:nvSpPr>
        <p:spPr>
          <a:xfrm>
            <a:off x="5652395" y="1985499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70%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7" name="CaixaDeTexto 346"/>
          <p:cNvSpPr txBox="1"/>
          <p:nvPr/>
        </p:nvSpPr>
        <p:spPr>
          <a:xfrm>
            <a:off x="6393160" y="1985499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8" name="CaixaDeTexto 347"/>
          <p:cNvSpPr txBox="1"/>
          <p:nvPr/>
        </p:nvSpPr>
        <p:spPr>
          <a:xfrm>
            <a:off x="2543338" y="2011921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45,45%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49" name="CaixaDeTexto 348"/>
          <p:cNvSpPr txBox="1"/>
          <p:nvPr/>
        </p:nvSpPr>
        <p:spPr>
          <a:xfrm>
            <a:off x="3078046" y="1985499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36,37%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50" name="CaixaDeTexto 349"/>
          <p:cNvSpPr txBox="1"/>
          <p:nvPr/>
        </p:nvSpPr>
        <p:spPr>
          <a:xfrm>
            <a:off x="1568624" y="2011921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18,18%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51" name="CaixaDeTexto 350"/>
          <p:cNvSpPr txBox="1"/>
          <p:nvPr/>
        </p:nvSpPr>
        <p:spPr>
          <a:xfrm>
            <a:off x="1136576" y="931801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20,51%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52" name="CaixaDeTexto 351"/>
          <p:cNvSpPr txBox="1"/>
          <p:nvPr/>
        </p:nvSpPr>
        <p:spPr>
          <a:xfrm>
            <a:off x="2408582" y="905379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30,77%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53" name="CaixaDeTexto 352"/>
          <p:cNvSpPr txBox="1"/>
          <p:nvPr/>
        </p:nvSpPr>
        <p:spPr>
          <a:xfrm>
            <a:off x="4055506" y="905379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28,21%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54" name="CaixaDeTexto 353"/>
          <p:cNvSpPr txBox="1"/>
          <p:nvPr/>
        </p:nvSpPr>
        <p:spPr>
          <a:xfrm>
            <a:off x="5389667" y="787785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12,82%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55" name="CaixaDeTexto 354"/>
          <p:cNvSpPr txBox="1"/>
          <p:nvPr/>
        </p:nvSpPr>
        <p:spPr>
          <a:xfrm>
            <a:off x="7444706" y="859793"/>
            <a:ext cx="5373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7,69%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356" name="CaixaDeTexto 355"/>
          <p:cNvSpPr txBox="1"/>
          <p:nvPr/>
        </p:nvSpPr>
        <p:spPr>
          <a:xfrm>
            <a:off x="8113125" y="4384352"/>
            <a:ext cx="105905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&gt;40%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8" name="CaixaDeTexto 357"/>
          <p:cNvSpPr txBox="1"/>
          <p:nvPr/>
        </p:nvSpPr>
        <p:spPr>
          <a:xfrm>
            <a:off x="3047395" y="288197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42,85%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86966" y="157611"/>
            <a:ext cx="869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PPR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573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61769" y="-16057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59"/>
          <p:cNvSpPr txBox="1"/>
          <p:nvPr/>
        </p:nvSpPr>
        <p:spPr>
          <a:xfrm>
            <a:off x="2241581" y="3302647"/>
            <a:ext cx="757743" cy="1021226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Clipagem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Número das notícias positivas – Número das notícias negativas</a:t>
            </a:r>
          </a:p>
          <a:p>
            <a:pPr algn="ctr"/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aixaDeTexto 59"/>
          <p:cNvSpPr txBox="1"/>
          <p:nvPr/>
        </p:nvSpPr>
        <p:spPr>
          <a:xfrm>
            <a:off x="1082896" y="3354575"/>
            <a:ext cx="664819" cy="651895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Índice de Reclamações de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Problemas por 100 ligações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aixaDeTexto 59"/>
          <p:cNvSpPr txBox="1"/>
          <p:nvPr/>
        </p:nvSpPr>
        <p:spPr>
          <a:xfrm>
            <a:off x="13562" y="3331707"/>
            <a:ext cx="775675" cy="775005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Índice de Eficiência dos Serviços, com gatilho da fiscalização dos </a:t>
            </a:r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serviços (%)</a:t>
            </a:r>
            <a:endParaRPr lang="pt-B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ixaDeTexto 59"/>
          <p:cNvSpPr txBox="1"/>
          <p:nvPr/>
        </p:nvSpPr>
        <p:spPr>
          <a:xfrm>
            <a:off x="3548493" y="2214646"/>
            <a:ext cx="704604" cy="2006111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Quantidade de ligações novas – cancelamentos</a:t>
            </a:r>
          </a:p>
          <a:p>
            <a:pPr algn="ctr"/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(inclui: ligação nova, religação de agua cancelada e religação cortada ramal com o códigoxxx)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(ver tipos de cancelamentos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3572161" y="415959"/>
            <a:ext cx="1248139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rtlCol="0" anchor="ctr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Mercado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2290348" y="1276337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Imagem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Conector de seta reta 213"/>
          <p:cNvCxnSpPr>
            <a:stCxn id="19" idx="0"/>
            <a:endCxn id="18" idx="2"/>
          </p:cNvCxnSpPr>
          <p:nvPr/>
        </p:nvCxnSpPr>
        <p:spPr>
          <a:xfrm flipV="1">
            <a:off x="2777848" y="636966"/>
            <a:ext cx="1418383" cy="639371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986240" y="1285082"/>
            <a:ext cx="1158447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Satisfação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" name="Conector de seta reta 237"/>
          <p:cNvCxnSpPr>
            <a:stCxn id="21" idx="0"/>
            <a:endCxn id="18" idx="2"/>
          </p:cNvCxnSpPr>
          <p:nvPr/>
        </p:nvCxnSpPr>
        <p:spPr>
          <a:xfrm flipV="1">
            <a:off x="1565464" y="636966"/>
            <a:ext cx="2630767" cy="648116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ixaDeTexto 59"/>
          <p:cNvSpPr txBox="1"/>
          <p:nvPr/>
        </p:nvSpPr>
        <p:spPr>
          <a:xfrm>
            <a:off x="101500" y="2366347"/>
            <a:ext cx="630370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Eficiência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Conector reto 23"/>
          <p:cNvCxnSpPr>
            <a:stCxn id="23" idx="0"/>
            <a:endCxn id="21" idx="2"/>
          </p:cNvCxnSpPr>
          <p:nvPr/>
        </p:nvCxnSpPr>
        <p:spPr>
          <a:xfrm flipV="1">
            <a:off x="416685" y="1506089"/>
            <a:ext cx="1148779" cy="8602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ixaDeTexto 59"/>
          <p:cNvSpPr txBox="1"/>
          <p:nvPr/>
        </p:nvSpPr>
        <p:spPr>
          <a:xfrm>
            <a:off x="1141764" y="2390063"/>
            <a:ext cx="754955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Reclamações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Conector reto 25"/>
          <p:cNvCxnSpPr>
            <a:stCxn id="21" idx="2"/>
            <a:endCxn id="25" idx="0"/>
          </p:cNvCxnSpPr>
          <p:nvPr/>
        </p:nvCxnSpPr>
        <p:spPr>
          <a:xfrm flipH="1">
            <a:off x="1519242" y="1506089"/>
            <a:ext cx="46222" cy="8839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tângulo 26"/>
          <p:cNvSpPr/>
          <p:nvPr/>
        </p:nvSpPr>
        <p:spPr>
          <a:xfrm>
            <a:off x="3338660" y="1137761"/>
            <a:ext cx="975000" cy="5903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Captação e recuperação de Clientes 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Conector reto 27"/>
          <p:cNvCxnSpPr>
            <a:stCxn id="18" idx="2"/>
            <a:endCxn id="27" idx="0"/>
          </p:cNvCxnSpPr>
          <p:nvPr/>
        </p:nvCxnSpPr>
        <p:spPr>
          <a:xfrm flipH="1">
            <a:off x="3826160" y="636966"/>
            <a:ext cx="370071" cy="5007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tângulo 28"/>
          <p:cNvSpPr/>
          <p:nvPr/>
        </p:nvSpPr>
        <p:spPr>
          <a:xfrm>
            <a:off x="20642" y="4547381"/>
            <a:ext cx="9123358" cy="17478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tângulo 29"/>
          <p:cNvSpPr/>
          <p:nvPr/>
        </p:nvSpPr>
        <p:spPr>
          <a:xfrm>
            <a:off x="20641" y="4712001"/>
            <a:ext cx="9182651" cy="428048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tângulo 30"/>
          <p:cNvSpPr/>
          <p:nvPr/>
        </p:nvSpPr>
        <p:spPr>
          <a:xfrm>
            <a:off x="20641" y="5138856"/>
            <a:ext cx="9182651" cy="33377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Conector reto 31"/>
          <p:cNvCxnSpPr/>
          <p:nvPr/>
        </p:nvCxnSpPr>
        <p:spPr>
          <a:xfrm>
            <a:off x="254039" y="5266060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255645" y="473641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/>
          <p:cNvCxnSpPr/>
          <p:nvPr/>
        </p:nvCxnSpPr>
        <p:spPr>
          <a:xfrm>
            <a:off x="252982" y="458112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/>
          <p:cNvCxnSpPr/>
          <p:nvPr/>
        </p:nvCxnSpPr>
        <p:spPr>
          <a:xfrm>
            <a:off x="255645" y="513925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to 35"/>
          <p:cNvCxnSpPr/>
          <p:nvPr/>
        </p:nvCxnSpPr>
        <p:spPr>
          <a:xfrm>
            <a:off x="1394930" y="4383240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to 36"/>
          <p:cNvCxnSpPr/>
          <p:nvPr/>
        </p:nvCxnSpPr>
        <p:spPr>
          <a:xfrm>
            <a:off x="1298858" y="472514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/>
          <p:cNvCxnSpPr/>
          <p:nvPr/>
        </p:nvCxnSpPr>
        <p:spPr>
          <a:xfrm>
            <a:off x="1296986" y="458112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to 38"/>
          <p:cNvCxnSpPr/>
          <p:nvPr/>
        </p:nvCxnSpPr>
        <p:spPr>
          <a:xfrm>
            <a:off x="1302033" y="5138337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aixaDeTexto 39"/>
          <p:cNvSpPr txBox="1"/>
          <p:nvPr/>
        </p:nvSpPr>
        <p:spPr>
          <a:xfrm>
            <a:off x="1500602" y="5060472"/>
            <a:ext cx="80845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1,41</a:t>
            </a:r>
            <a:endParaRPr lang="pt-BR" sz="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CaixaDeTexto 40"/>
          <p:cNvSpPr txBox="1"/>
          <p:nvPr/>
        </p:nvSpPr>
        <p:spPr>
          <a:xfrm>
            <a:off x="1497732" y="4653136"/>
            <a:ext cx="79940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1,05</a:t>
            </a:r>
            <a:endParaRPr lang="pt-BR" sz="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CaixaDeTexto 41"/>
          <p:cNvSpPr txBox="1"/>
          <p:nvPr/>
        </p:nvSpPr>
        <p:spPr>
          <a:xfrm>
            <a:off x="1500741" y="4504378"/>
            <a:ext cx="85344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Conector reto 42"/>
          <p:cNvCxnSpPr/>
          <p:nvPr/>
        </p:nvCxnSpPr>
        <p:spPr>
          <a:xfrm>
            <a:off x="2590613" y="4383240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to 43"/>
          <p:cNvCxnSpPr/>
          <p:nvPr/>
        </p:nvCxnSpPr>
        <p:spPr>
          <a:xfrm>
            <a:off x="2502458" y="531225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to 44"/>
          <p:cNvCxnSpPr/>
          <p:nvPr/>
        </p:nvCxnSpPr>
        <p:spPr>
          <a:xfrm>
            <a:off x="2504066" y="515419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CaixaDeTexto 45"/>
          <p:cNvSpPr txBox="1"/>
          <p:nvPr/>
        </p:nvSpPr>
        <p:spPr>
          <a:xfrm>
            <a:off x="2747362" y="5090450"/>
            <a:ext cx="81731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2,14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7" name="Conector reto 46"/>
          <p:cNvCxnSpPr/>
          <p:nvPr/>
        </p:nvCxnSpPr>
        <p:spPr>
          <a:xfrm>
            <a:off x="2500865" y="472514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to 47"/>
          <p:cNvCxnSpPr/>
          <p:nvPr/>
        </p:nvCxnSpPr>
        <p:spPr>
          <a:xfrm>
            <a:off x="3976305" y="4331705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to 48"/>
          <p:cNvCxnSpPr/>
          <p:nvPr/>
        </p:nvCxnSpPr>
        <p:spPr>
          <a:xfrm>
            <a:off x="3883849" y="524999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to 49"/>
          <p:cNvCxnSpPr/>
          <p:nvPr/>
        </p:nvCxnSpPr>
        <p:spPr>
          <a:xfrm>
            <a:off x="3878511" y="4740261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to 50"/>
          <p:cNvCxnSpPr/>
          <p:nvPr/>
        </p:nvCxnSpPr>
        <p:spPr>
          <a:xfrm>
            <a:off x="3826835" y="4541168"/>
            <a:ext cx="273679" cy="40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to 51"/>
          <p:cNvCxnSpPr/>
          <p:nvPr/>
        </p:nvCxnSpPr>
        <p:spPr>
          <a:xfrm>
            <a:off x="3886528" y="513992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to 52"/>
          <p:cNvCxnSpPr/>
          <p:nvPr/>
        </p:nvCxnSpPr>
        <p:spPr>
          <a:xfrm>
            <a:off x="5176752" y="4345776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to 53"/>
          <p:cNvCxnSpPr/>
          <p:nvPr/>
        </p:nvCxnSpPr>
        <p:spPr>
          <a:xfrm>
            <a:off x="5080680" y="4733911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to 54"/>
          <p:cNvCxnSpPr/>
          <p:nvPr/>
        </p:nvCxnSpPr>
        <p:spPr>
          <a:xfrm>
            <a:off x="5078809" y="454318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to 55"/>
          <p:cNvCxnSpPr/>
          <p:nvPr/>
        </p:nvCxnSpPr>
        <p:spPr>
          <a:xfrm>
            <a:off x="5084370" y="524999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to 56"/>
          <p:cNvCxnSpPr/>
          <p:nvPr/>
        </p:nvCxnSpPr>
        <p:spPr>
          <a:xfrm>
            <a:off x="5085978" y="513992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CaixaDeTexto 57"/>
          <p:cNvSpPr txBox="1"/>
          <p:nvPr/>
        </p:nvSpPr>
        <p:spPr>
          <a:xfrm>
            <a:off x="2737433" y="4643875"/>
            <a:ext cx="7007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pt-BR" sz="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CaixaDeTexto 58"/>
          <p:cNvSpPr txBox="1"/>
          <p:nvPr/>
        </p:nvSpPr>
        <p:spPr>
          <a:xfrm>
            <a:off x="2691629" y="5265729"/>
            <a:ext cx="8319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0,99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CaixaDeTexto 59"/>
          <p:cNvSpPr txBox="1"/>
          <p:nvPr/>
        </p:nvSpPr>
        <p:spPr>
          <a:xfrm>
            <a:off x="476181" y="4509120"/>
            <a:ext cx="5232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CaixaDeTexto 60"/>
          <p:cNvSpPr txBox="1"/>
          <p:nvPr/>
        </p:nvSpPr>
        <p:spPr>
          <a:xfrm>
            <a:off x="5293383" y="5228298"/>
            <a:ext cx="495111" cy="129529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  <a:endParaRPr lang="pt-B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CaixaDeTexto 61"/>
          <p:cNvSpPr txBox="1"/>
          <p:nvPr/>
        </p:nvSpPr>
        <p:spPr>
          <a:xfrm>
            <a:off x="472086" y="4680459"/>
            <a:ext cx="5232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98</a:t>
            </a:r>
            <a:endParaRPr lang="pt-B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CaixaDeTexto 62"/>
          <p:cNvSpPr txBox="1"/>
          <p:nvPr/>
        </p:nvSpPr>
        <p:spPr>
          <a:xfrm>
            <a:off x="458983" y="5201561"/>
            <a:ext cx="5232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79</a:t>
            </a:r>
            <a:endParaRPr lang="pt-B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CaixaDeTexto 63"/>
          <p:cNvSpPr txBox="1"/>
          <p:nvPr/>
        </p:nvSpPr>
        <p:spPr>
          <a:xfrm>
            <a:off x="4077106" y="5099368"/>
            <a:ext cx="86576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232 (Histórico)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CaixaDeTexto 64"/>
          <p:cNvSpPr txBox="1"/>
          <p:nvPr/>
        </p:nvSpPr>
        <p:spPr>
          <a:xfrm>
            <a:off x="4050166" y="4673392"/>
            <a:ext cx="892444" cy="26802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262 (50% de conversão)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CaixaDeTexto 65"/>
          <p:cNvSpPr txBox="1"/>
          <p:nvPr/>
        </p:nvSpPr>
        <p:spPr>
          <a:xfrm>
            <a:off x="4082381" y="4434893"/>
            <a:ext cx="679669" cy="26802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292 (100% conversão)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CaixaDeTexto 66"/>
          <p:cNvSpPr txBox="1"/>
          <p:nvPr/>
        </p:nvSpPr>
        <p:spPr>
          <a:xfrm>
            <a:off x="4065483" y="5229200"/>
            <a:ext cx="810694" cy="26802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171 (Vegetativo)</a:t>
            </a:r>
          </a:p>
          <a:p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CaixaDeTexto 59"/>
          <p:cNvSpPr txBox="1"/>
          <p:nvPr/>
        </p:nvSpPr>
        <p:spPr>
          <a:xfrm>
            <a:off x="4788024" y="3116134"/>
            <a:ext cx="849681" cy="1021226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Ticket Médio: (Faturamento Água +Faturamento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Esgoto+serviços)-cancelamentos/(</a:t>
            </a:r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N° economias Água + Esgoto)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Retângulo 68"/>
          <p:cNvSpPr/>
          <p:nvPr/>
        </p:nvSpPr>
        <p:spPr>
          <a:xfrm>
            <a:off x="4411170" y="1322426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Faturamento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0" name="Conector reto 69"/>
          <p:cNvCxnSpPr>
            <a:stCxn id="18" idx="2"/>
            <a:endCxn id="69" idx="0"/>
          </p:cNvCxnSpPr>
          <p:nvPr/>
        </p:nvCxnSpPr>
        <p:spPr>
          <a:xfrm>
            <a:off x="4196231" y="636966"/>
            <a:ext cx="702439" cy="6854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to 70"/>
          <p:cNvCxnSpPr/>
          <p:nvPr/>
        </p:nvCxnSpPr>
        <p:spPr>
          <a:xfrm>
            <a:off x="344488" y="4365104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CaixaDeTexto 71"/>
          <p:cNvSpPr txBox="1"/>
          <p:nvPr/>
        </p:nvSpPr>
        <p:spPr>
          <a:xfrm>
            <a:off x="5337587" y="5062490"/>
            <a:ext cx="658198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80,01%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CaixaDeTexto 72"/>
          <p:cNvSpPr txBox="1"/>
          <p:nvPr/>
        </p:nvSpPr>
        <p:spPr>
          <a:xfrm>
            <a:off x="5286561" y="4652685"/>
            <a:ext cx="80931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82,84%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CaixaDeTexto 73"/>
          <p:cNvSpPr txBox="1"/>
          <p:nvPr/>
        </p:nvSpPr>
        <p:spPr>
          <a:xfrm>
            <a:off x="461354" y="5084940"/>
            <a:ext cx="5232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83</a:t>
            </a:r>
            <a:endParaRPr lang="pt-B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5" name="Conector reto 74"/>
          <p:cNvCxnSpPr/>
          <p:nvPr/>
        </p:nvCxnSpPr>
        <p:spPr>
          <a:xfrm>
            <a:off x="1312821" y="494116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CaixaDeTexto 75"/>
          <p:cNvSpPr txBox="1"/>
          <p:nvPr/>
        </p:nvSpPr>
        <p:spPr>
          <a:xfrm>
            <a:off x="1480087" y="4868258"/>
            <a:ext cx="80845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1,11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CaixaDeTexto 76"/>
          <p:cNvSpPr txBox="1"/>
          <p:nvPr/>
        </p:nvSpPr>
        <p:spPr>
          <a:xfrm>
            <a:off x="5307284" y="4443991"/>
            <a:ext cx="80931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85%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CaixaDeTexto 77"/>
          <p:cNvSpPr txBox="1"/>
          <p:nvPr/>
        </p:nvSpPr>
        <p:spPr>
          <a:xfrm>
            <a:off x="5239509" y="4851597"/>
            <a:ext cx="80931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Orçado 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CaixaDeTexto 78"/>
          <p:cNvSpPr txBox="1"/>
          <p:nvPr/>
        </p:nvSpPr>
        <p:spPr>
          <a:xfrm>
            <a:off x="79086" y="2171697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66,67%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80" name="CaixaDeTexto 79"/>
          <p:cNvSpPr txBox="1"/>
          <p:nvPr/>
        </p:nvSpPr>
        <p:spPr>
          <a:xfrm>
            <a:off x="1280592" y="2171697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33,33%</a:t>
            </a:r>
            <a:endParaRPr lang="pt-BR" sz="1100" dirty="0">
              <a:solidFill>
                <a:srgbClr val="FF0000"/>
              </a:solidFill>
            </a:endParaRPr>
          </a:p>
        </p:txBody>
      </p:sp>
      <p:cxnSp>
        <p:nvCxnSpPr>
          <p:cNvPr id="81" name="Conector reto 80"/>
          <p:cNvCxnSpPr/>
          <p:nvPr/>
        </p:nvCxnSpPr>
        <p:spPr>
          <a:xfrm>
            <a:off x="2504728" y="458112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CaixaDeTexto 81"/>
          <p:cNvSpPr txBox="1"/>
          <p:nvPr/>
        </p:nvSpPr>
        <p:spPr>
          <a:xfrm>
            <a:off x="2720752" y="4509120"/>
            <a:ext cx="7007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83" name="CaixaDeTexto 82"/>
          <p:cNvSpPr txBox="1"/>
          <p:nvPr/>
        </p:nvSpPr>
        <p:spPr>
          <a:xfrm>
            <a:off x="1100545" y="1039917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45,45%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84" name="CaixaDeTexto 83"/>
          <p:cNvSpPr txBox="1"/>
          <p:nvPr/>
        </p:nvSpPr>
        <p:spPr>
          <a:xfrm>
            <a:off x="2256138" y="1052563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31,82%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85" name="CaixaDeTexto 84"/>
          <p:cNvSpPr txBox="1"/>
          <p:nvPr/>
        </p:nvSpPr>
        <p:spPr>
          <a:xfrm>
            <a:off x="4869007" y="1085153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18,18%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86" name="CaixaDeTexto 85"/>
          <p:cNvSpPr txBox="1"/>
          <p:nvPr/>
        </p:nvSpPr>
        <p:spPr>
          <a:xfrm>
            <a:off x="3354212" y="909112"/>
            <a:ext cx="5373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4,55%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87" name="CaixaDeTexto 86"/>
          <p:cNvSpPr txBox="1"/>
          <p:nvPr/>
        </p:nvSpPr>
        <p:spPr>
          <a:xfrm>
            <a:off x="3019502" y="402373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14,29%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88" name="CaixaDeTexto 87"/>
          <p:cNvSpPr txBox="1"/>
          <p:nvPr/>
        </p:nvSpPr>
        <p:spPr>
          <a:xfrm>
            <a:off x="5481603" y="5228298"/>
            <a:ext cx="658198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77,05%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17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8904" y="-208943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29308" y="1948123"/>
            <a:ext cx="45719" cy="354003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59"/>
          <p:cNvSpPr txBox="1"/>
          <p:nvPr/>
        </p:nvSpPr>
        <p:spPr>
          <a:xfrm>
            <a:off x="2240169" y="3254276"/>
            <a:ext cx="757743" cy="528784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Média% Aditivo quantitativo e qualitativo de </a:t>
            </a:r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obras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aixaDeTexto 59"/>
          <p:cNvSpPr txBox="1"/>
          <p:nvPr/>
        </p:nvSpPr>
        <p:spPr>
          <a:xfrm>
            <a:off x="1092632" y="3026692"/>
            <a:ext cx="664819" cy="898116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édia do número de revisões de projeto pós aceite final / projeto em execução</a:t>
            </a:r>
          </a:p>
        </p:txBody>
      </p:sp>
      <p:sp>
        <p:nvSpPr>
          <p:cNvPr id="12" name="CaixaDeTexto 59"/>
          <p:cNvSpPr txBox="1"/>
          <p:nvPr/>
        </p:nvSpPr>
        <p:spPr>
          <a:xfrm>
            <a:off x="40538" y="2784484"/>
            <a:ext cx="775675" cy="1390558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Cumprimento do Cronograma </a:t>
            </a:r>
            <a:r>
              <a:rPr lang="pt-B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execução de projetos e </a:t>
            </a:r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estudos</a:t>
            </a:r>
          </a:p>
          <a:p>
            <a:pPr algn="ctr"/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(Produtos </a:t>
            </a:r>
            <a:r>
              <a:rPr lang="pt-B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entregues no prazo </a:t>
            </a:r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retrabalho) </a:t>
            </a:r>
            <a:r>
              <a:rPr lang="pt-B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pt-B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previsto)</a:t>
            </a:r>
          </a:p>
          <a:p>
            <a:pPr algn="ctr"/>
            <a:endParaRPr lang="pt-B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59"/>
          <p:cNvSpPr txBox="1"/>
          <p:nvPr/>
        </p:nvSpPr>
        <p:spPr>
          <a:xfrm>
            <a:off x="3595805" y="3019766"/>
            <a:ext cx="704604" cy="1021226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% Marcos vencidos no prazo</a:t>
            </a:r>
          </a:p>
          <a:p>
            <a:pPr algn="ctr"/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Marcos </a:t>
            </a:r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vencidos no prazo/total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previsto 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753990" y="127826"/>
            <a:ext cx="1248139" cy="40567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rtlCol="0" anchor="ctr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Pesquisa e Expansão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4660766" y="819396"/>
            <a:ext cx="975000" cy="40567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Estudos e Planos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Conector de seta reta 213"/>
          <p:cNvCxnSpPr>
            <a:stCxn id="15" idx="0"/>
            <a:endCxn id="14" idx="2"/>
          </p:cNvCxnSpPr>
          <p:nvPr/>
        </p:nvCxnSpPr>
        <p:spPr>
          <a:xfrm flipH="1" flipV="1">
            <a:off x="3378060" y="533499"/>
            <a:ext cx="1770206" cy="285897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 16"/>
          <p:cNvSpPr/>
          <p:nvPr/>
        </p:nvSpPr>
        <p:spPr>
          <a:xfrm>
            <a:off x="982224" y="847410"/>
            <a:ext cx="1158447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Expansão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Conector de seta reta 237"/>
          <p:cNvCxnSpPr>
            <a:stCxn id="17" idx="0"/>
            <a:endCxn id="14" idx="2"/>
          </p:cNvCxnSpPr>
          <p:nvPr/>
        </p:nvCxnSpPr>
        <p:spPr>
          <a:xfrm flipV="1">
            <a:off x="1561448" y="533499"/>
            <a:ext cx="1816612" cy="313911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ixaDeTexto 59"/>
          <p:cNvSpPr txBox="1"/>
          <p:nvPr/>
        </p:nvSpPr>
        <p:spPr>
          <a:xfrm>
            <a:off x="620690" y="1341440"/>
            <a:ext cx="630370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Projetos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Conector reto 19"/>
          <p:cNvCxnSpPr>
            <a:stCxn id="19" idx="0"/>
            <a:endCxn id="17" idx="2"/>
          </p:cNvCxnSpPr>
          <p:nvPr/>
        </p:nvCxnSpPr>
        <p:spPr>
          <a:xfrm flipV="1">
            <a:off x="935875" y="1068417"/>
            <a:ext cx="625573" cy="2730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59"/>
          <p:cNvSpPr txBox="1"/>
          <p:nvPr/>
        </p:nvSpPr>
        <p:spPr>
          <a:xfrm>
            <a:off x="2216268" y="1400741"/>
            <a:ext cx="754955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Obras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" name="Conector reto 21"/>
          <p:cNvCxnSpPr>
            <a:stCxn id="17" idx="2"/>
            <a:endCxn id="21" idx="0"/>
          </p:cNvCxnSpPr>
          <p:nvPr/>
        </p:nvCxnSpPr>
        <p:spPr>
          <a:xfrm>
            <a:off x="1561448" y="1068417"/>
            <a:ext cx="1032298" cy="3323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tângulo 22"/>
          <p:cNvSpPr/>
          <p:nvPr/>
        </p:nvSpPr>
        <p:spPr>
          <a:xfrm>
            <a:off x="20641" y="4285499"/>
            <a:ext cx="9123359" cy="388800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20641" y="4674116"/>
            <a:ext cx="9123359" cy="404664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tângulo 24"/>
          <p:cNvSpPr/>
          <p:nvPr/>
        </p:nvSpPr>
        <p:spPr>
          <a:xfrm>
            <a:off x="20641" y="5077587"/>
            <a:ext cx="9123359" cy="404664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Conector reto 25"/>
          <p:cNvCxnSpPr/>
          <p:nvPr/>
        </p:nvCxnSpPr>
        <p:spPr>
          <a:xfrm>
            <a:off x="254039" y="5204791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>
            <a:off x="255645" y="467514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to 27"/>
          <p:cNvCxnSpPr/>
          <p:nvPr/>
        </p:nvCxnSpPr>
        <p:spPr>
          <a:xfrm>
            <a:off x="252982" y="451985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255645" y="507798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to 29"/>
          <p:cNvCxnSpPr/>
          <p:nvPr/>
        </p:nvCxnSpPr>
        <p:spPr>
          <a:xfrm>
            <a:off x="1394930" y="4321971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>
            <a:off x="1298858" y="466387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1296986" y="451985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1302033" y="507706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CaixaDeTexto 33"/>
          <p:cNvSpPr txBox="1"/>
          <p:nvPr/>
        </p:nvSpPr>
        <p:spPr>
          <a:xfrm>
            <a:off x="1482333" y="5008086"/>
            <a:ext cx="80845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aixaDeTexto 34"/>
          <p:cNvSpPr txBox="1"/>
          <p:nvPr/>
        </p:nvSpPr>
        <p:spPr>
          <a:xfrm>
            <a:off x="1497732" y="4591867"/>
            <a:ext cx="79940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0,25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aixaDeTexto 35"/>
          <p:cNvSpPr txBox="1"/>
          <p:nvPr/>
        </p:nvSpPr>
        <p:spPr>
          <a:xfrm>
            <a:off x="1500741" y="4443109"/>
            <a:ext cx="85344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Conector reto 36"/>
          <p:cNvCxnSpPr/>
          <p:nvPr/>
        </p:nvCxnSpPr>
        <p:spPr>
          <a:xfrm>
            <a:off x="2590613" y="4321971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/>
          <p:cNvCxnSpPr/>
          <p:nvPr/>
        </p:nvCxnSpPr>
        <p:spPr>
          <a:xfrm>
            <a:off x="2502458" y="525098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to 38"/>
          <p:cNvCxnSpPr/>
          <p:nvPr/>
        </p:nvCxnSpPr>
        <p:spPr>
          <a:xfrm>
            <a:off x="2502194" y="451985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reto 39"/>
          <p:cNvCxnSpPr/>
          <p:nvPr/>
        </p:nvCxnSpPr>
        <p:spPr>
          <a:xfrm>
            <a:off x="2504066" y="5092923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aixaDeTexto 40"/>
          <p:cNvSpPr txBox="1"/>
          <p:nvPr/>
        </p:nvSpPr>
        <p:spPr>
          <a:xfrm>
            <a:off x="2747362" y="5029181"/>
            <a:ext cx="81731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2" name="Conector reto 41"/>
          <p:cNvCxnSpPr/>
          <p:nvPr/>
        </p:nvCxnSpPr>
        <p:spPr>
          <a:xfrm>
            <a:off x="2500865" y="466387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aixaDeTexto 42"/>
          <p:cNvSpPr txBox="1"/>
          <p:nvPr/>
        </p:nvSpPr>
        <p:spPr>
          <a:xfrm>
            <a:off x="2698942" y="4447851"/>
            <a:ext cx="129295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4" name="Conector reto 43"/>
          <p:cNvCxnSpPr/>
          <p:nvPr/>
        </p:nvCxnSpPr>
        <p:spPr>
          <a:xfrm>
            <a:off x="3976305" y="4270436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to 44"/>
          <p:cNvCxnSpPr/>
          <p:nvPr/>
        </p:nvCxnSpPr>
        <p:spPr>
          <a:xfrm>
            <a:off x="3883849" y="518872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to 45"/>
          <p:cNvCxnSpPr/>
          <p:nvPr/>
        </p:nvCxnSpPr>
        <p:spPr>
          <a:xfrm>
            <a:off x="3878511" y="467899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reto 46"/>
          <p:cNvCxnSpPr/>
          <p:nvPr/>
        </p:nvCxnSpPr>
        <p:spPr>
          <a:xfrm>
            <a:off x="3826835" y="4479899"/>
            <a:ext cx="273679" cy="40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to 47"/>
          <p:cNvCxnSpPr/>
          <p:nvPr/>
        </p:nvCxnSpPr>
        <p:spPr>
          <a:xfrm>
            <a:off x="3886528" y="507865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to 48"/>
          <p:cNvCxnSpPr/>
          <p:nvPr/>
        </p:nvCxnSpPr>
        <p:spPr>
          <a:xfrm>
            <a:off x="4782039" y="4284507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to 49"/>
          <p:cNvCxnSpPr/>
          <p:nvPr/>
        </p:nvCxnSpPr>
        <p:spPr>
          <a:xfrm>
            <a:off x="4685967" y="467264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to 50"/>
          <p:cNvCxnSpPr/>
          <p:nvPr/>
        </p:nvCxnSpPr>
        <p:spPr>
          <a:xfrm>
            <a:off x="4684096" y="448191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to 51"/>
          <p:cNvCxnSpPr/>
          <p:nvPr/>
        </p:nvCxnSpPr>
        <p:spPr>
          <a:xfrm>
            <a:off x="1291566" y="524491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aixaDeTexto 52"/>
          <p:cNvSpPr txBox="1"/>
          <p:nvPr/>
        </p:nvSpPr>
        <p:spPr>
          <a:xfrm>
            <a:off x="1482333" y="5187222"/>
            <a:ext cx="551929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54" name="Conector reto 53"/>
          <p:cNvCxnSpPr/>
          <p:nvPr/>
        </p:nvCxnSpPr>
        <p:spPr>
          <a:xfrm>
            <a:off x="4689657" y="518872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to 54"/>
          <p:cNvCxnSpPr/>
          <p:nvPr/>
        </p:nvCxnSpPr>
        <p:spPr>
          <a:xfrm>
            <a:off x="4691265" y="507865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CaixaDeTexto 55"/>
          <p:cNvSpPr txBox="1"/>
          <p:nvPr/>
        </p:nvSpPr>
        <p:spPr>
          <a:xfrm>
            <a:off x="2710831" y="4609716"/>
            <a:ext cx="7007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57" name="CaixaDeTexto 56"/>
          <p:cNvSpPr txBox="1"/>
          <p:nvPr/>
        </p:nvSpPr>
        <p:spPr>
          <a:xfrm>
            <a:off x="2691629" y="5204460"/>
            <a:ext cx="8319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CaixaDeTexto 57"/>
          <p:cNvSpPr txBox="1"/>
          <p:nvPr/>
        </p:nvSpPr>
        <p:spPr>
          <a:xfrm>
            <a:off x="476181" y="4447851"/>
            <a:ext cx="5232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&gt;100</a:t>
            </a:r>
            <a:endParaRPr lang="pt-B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CaixaDeTexto 58"/>
          <p:cNvSpPr txBox="1"/>
          <p:nvPr/>
        </p:nvSpPr>
        <p:spPr>
          <a:xfrm>
            <a:off x="472086" y="4619190"/>
            <a:ext cx="5232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CaixaDeTexto 59"/>
          <p:cNvSpPr txBox="1"/>
          <p:nvPr/>
        </p:nvSpPr>
        <p:spPr>
          <a:xfrm>
            <a:off x="439657" y="5019963"/>
            <a:ext cx="82761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83</a:t>
            </a:r>
            <a:endParaRPr lang="pt-B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CaixaDeTexto 60"/>
          <p:cNvSpPr txBox="1"/>
          <p:nvPr/>
        </p:nvSpPr>
        <p:spPr>
          <a:xfrm>
            <a:off x="458983" y="5140292"/>
            <a:ext cx="52324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77</a:t>
            </a:r>
            <a:endParaRPr lang="pt-B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CaixaDeTexto 61"/>
          <p:cNvSpPr txBox="1"/>
          <p:nvPr/>
        </p:nvSpPr>
        <p:spPr>
          <a:xfrm>
            <a:off x="4065484" y="4982166"/>
            <a:ext cx="658198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CaixaDeTexto 62"/>
          <p:cNvSpPr txBox="1"/>
          <p:nvPr/>
        </p:nvSpPr>
        <p:spPr>
          <a:xfrm>
            <a:off x="4050166" y="4612123"/>
            <a:ext cx="731873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CaixaDeTexto 63"/>
          <p:cNvSpPr txBox="1"/>
          <p:nvPr/>
        </p:nvSpPr>
        <p:spPr>
          <a:xfrm>
            <a:off x="4065484" y="5113480"/>
            <a:ext cx="302316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CaixaDeTexto 59"/>
          <p:cNvSpPr txBox="1"/>
          <p:nvPr/>
        </p:nvSpPr>
        <p:spPr>
          <a:xfrm>
            <a:off x="4393311" y="2243611"/>
            <a:ext cx="849681" cy="2006111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% Atendimento do PDE</a:t>
            </a:r>
          </a:p>
          <a:p>
            <a:pPr algn="ctr"/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($ cada obra orçado/ $ original orcado) 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(Estudo de Concepção – 10% /  Projeto Basico 10% / Projeto Executivo 10% /</a:t>
            </a:r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Licenciamento 10% / Obra 20% / Operação 40%)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(Pontos)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6" name="Conector reto 65"/>
          <p:cNvCxnSpPr/>
          <p:nvPr/>
        </p:nvCxnSpPr>
        <p:spPr>
          <a:xfrm>
            <a:off x="344488" y="4303835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CaixaDeTexto 59"/>
          <p:cNvSpPr txBox="1"/>
          <p:nvPr/>
        </p:nvSpPr>
        <p:spPr>
          <a:xfrm>
            <a:off x="56457" y="2102031"/>
            <a:ext cx="828000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Cronograma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CaixaDeTexto 59"/>
          <p:cNvSpPr txBox="1"/>
          <p:nvPr/>
        </p:nvSpPr>
        <p:spPr>
          <a:xfrm>
            <a:off x="1028656" y="2102031"/>
            <a:ext cx="828000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Retrabalho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Conector reto 68"/>
          <p:cNvCxnSpPr>
            <a:stCxn id="19" idx="2"/>
            <a:endCxn id="68" idx="0"/>
          </p:cNvCxnSpPr>
          <p:nvPr/>
        </p:nvCxnSpPr>
        <p:spPr>
          <a:xfrm>
            <a:off x="935875" y="1516281"/>
            <a:ext cx="506781" cy="585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to 69"/>
          <p:cNvCxnSpPr>
            <a:stCxn id="67" idx="0"/>
            <a:endCxn id="19" idx="2"/>
          </p:cNvCxnSpPr>
          <p:nvPr/>
        </p:nvCxnSpPr>
        <p:spPr>
          <a:xfrm flipV="1">
            <a:off x="470457" y="1516281"/>
            <a:ext cx="465418" cy="585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CaixaDeTexto 59"/>
          <p:cNvSpPr txBox="1"/>
          <p:nvPr/>
        </p:nvSpPr>
        <p:spPr>
          <a:xfrm>
            <a:off x="2215722" y="2091758"/>
            <a:ext cx="828000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Aditivos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CaixaDeTexto 59"/>
          <p:cNvSpPr txBox="1"/>
          <p:nvPr/>
        </p:nvSpPr>
        <p:spPr>
          <a:xfrm>
            <a:off x="3464511" y="2102030"/>
            <a:ext cx="828000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Cronograma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3" name="Conector reto 72"/>
          <p:cNvCxnSpPr>
            <a:stCxn id="21" idx="2"/>
            <a:endCxn id="72" idx="0"/>
          </p:cNvCxnSpPr>
          <p:nvPr/>
        </p:nvCxnSpPr>
        <p:spPr>
          <a:xfrm>
            <a:off x="2593746" y="1575582"/>
            <a:ext cx="1284765" cy="5264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to 73"/>
          <p:cNvCxnSpPr>
            <a:stCxn id="21" idx="2"/>
            <a:endCxn id="71" idx="0"/>
          </p:cNvCxnSpPr>
          <p:nvPr/>
        </p:nvCxnSpPr>
        <p:spPr>
          <a:xfrm>
            <a:off x="2593746" y="1575582"/>
            <a:ext cx="35976" cy="516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CaixaDeTexto 59"/>
          <p:cNvSpPr txBox="1"/>
          <p:nvPr/>
        </p:nvSpPr>
        <p:spPr>
          <a:xfrm>
            <a:off x="4393311" y="1428204"/>
            <a:ext cx="754955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PDE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6" name="Conector reto 75"/>
          <p:cNvCxnSpPr>
            <a:stCxn id="15" idx="2"/>
            <a:endCxn id="75" idx="0"/>
          </p:cNvCxnSpPr>
          <p:nvPr/>
        </p:nvCxnSpPr>
        <p:spPr>
          <a:xfrm flipH="1">
            <a:off x="4770789" y="1225069"/>
            <a:ext cx="377477" cy="2031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ector reto 76"/>
          <p:cNvCxnSpPr>
            <a:stCxn id="15" idx="2"/>
            <a:endCxn id="78" idx="0"/>
          </p:cNvCxnSpPr>
          <p:nvPr/>
        </p:nvCxnSpPr>
        <p:spPr>
          <a:xfrm>
            <a:off x="5148266" y="1225069"/>
            <a:ext cx="867417" cy="1568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CaixaDeTexto 59"/>
          <p:cNvSpPr txBox="1"/>
          <p:nvPr/>
        </p:nvSpPr>
        <p:spPr>
          <a:xfrm>
            <a:off x="5638205" y="1381951"/>
            <a:ext cx="754955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0" name="Conector reto 79"/>
          <p:cNvCxnSpPr/>
          <p:nvPr/>
        </p:nvCxnSpPr>
        <p:spPr>
          <a:xfrm>
            <a:off x="5978371" y="4258417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ector reto 80"/>
          <p:cNvCxnSpPr/>
          <p:nvPr/>
        </p:nvCxnSpPr>
        <p:spPr>
          <a:xfrm>
            <a:off x="5882299" y="464655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to 81"/>
          <p:cNvCxnSpPr/>
          <p:nvPr/>
        </p:nvCxnSpPr>
        <p:spPr>
          <a:xfrm>
            <a:off x="5880428" y="445582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ector reto 82"/>
          <p:cNvCxnSpPr/>
          <p:nvPr/>
        </p:nvCxnSpPr>
        <p:spPr>
          <a:xfrm>
            <a:off x="5885989" y="516263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to 83"/>
          <p:cNvCxnSpPr/>
          <p:nvPr/>
        </p:nvCxnSpPr>
        <p:spPr>
          <a:xfrm>
            <a:off x="5887597" y="505256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CaixaDeTexto 84"/>
          <p:cNvSpPr txBox="1"/>
          <p:nvPr/>
        </p:nvSpPr>
        <p:spPr>
          <a:xfrm>
            <a:off x="4894579" y="4324709"/>
            <a:ext cx="110776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CaixaDeTexto 59"/>
          <p:cNvSpPr txBox="1"/>
          <p:nvPr/>
        </p:nvSpPr>
        <p:spPr>
          <a:xfrm>
            <a:off x="5548042" y="2238163"/>
            <a:ext cx="849681" cy="2006111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% Atendimento do PDA</a:t>
            </a:r>
          </a:p>
          <a:p>
            <a:pPr algn="ctr"/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($ cada obra orçado/ $ original orcado) 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(Estudo de Concepção – 10% /  Projeto Basico 10% / Projeto Executivo 10% /</a:t>
            </a:r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Licenciamento 10% / Obra 20% / Operação 40%)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(Pontos)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CaixaDeTexto 86"/>
          <p:cNvSpPr txBox="1"/>
          <p:nvPr/>
        </p:nvSpPr>
        <p:spPr>
          <a:xfrm>
            <a:off x="4875888" y="4591866"/>
            <a:ext cx="1089455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4,64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CaixaDeTexto 87"/>
          <p:cNvSpPr txBox="1"/>
          <p:nvPr/>
        </p:nvSpPr>
        <p:spPr>
          <a:xfrm>
            <a:off x="4892835" y="5095923"/>
            <a:ext cx="852253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CaixaDeTexto 88"/>
          <p:cNvSpPr txBox="1"/>
          <p:nvPr/>
        </p:nvSpPr>
        <p:spPr>
          <a:xfrm>
            <a:off x="4841423" y="4971911"/>
            <a:ext cx="1146368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2,44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CaixaDeTexto 89"/>
          <p:cNvSpPr txBox="1"/>
          <p:nvPr/>
        </p:nvSpPr>
        <p:spPr>
          <a:xfrm>
            <a:off x="6109297" y="5095923"/>
            <a:ext cx="852253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17,1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CaixaDeTexto 90"/>
          <p:cNvSpPr txBox="1"/>
          <p:nvPr/>
        </p:nvSpPr>
        <p:spPr>
          <a:xfrm>
            <a:off x="6088559" y="4951005"/>
            <a:ext cx="1146368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38,1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CaixaDeTexto 91"/>
          <p:cNvSpPr txBox="1"/>
          <p:nvPr/>
        </p:nvSpPr>
        <p:spPr>
          <a:xfrm>
            <a:off x="6101386" y="4607655"/>
            <a:ext cx="1277959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83,1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CaixaDeTexto 92"/>
          <p:cNvSpPr txBox="1"/>
          <p:nvPr/>
        </p:nvSpPr>
        <p:spPr>
          <a:xfrm>
            <a:off x="6095345" y="4335155"/>
            <a:ext cx="125399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CaixaDeTexto 93"/>
          <p:cNvSpPr txBox="1"/>
          <p:nvPr/>
        </p:nvSpPr>
        <p:spPr>
          <a:xfrm>
            <a:off x="4117038" y="4411513"/>
            <a:ext cx="731873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&gt;100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CaixaDeTexto 94"/>
          <p:cNvSpPr txBox="1"/>
          <p:nvPr/>
        </p:nvSpPr>
        <p:spPr>
          <a:xfrm>
            <a:off x="2546557" y="1886007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66,67%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96" name="CaixaDeTexto 95"/>
          <p:cNvSpPr txBox="1"/>
          <p:nvPr/>
        </p:nvSpPr>
        <p:spPr>
          <a:xfrm>
            <a:off x="3800872" y="1886007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33,33%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97" name="CaixaDeTexto 96"/>
          <p:cNvSpPr txBox="1"/>
          <p:nvPr/>
        </p:nvSpPr>
        <p:spPr>
          <a:xfrm>
            <a:off x="1391210" y="1886007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66,67%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98" name="CaixaDeTexto 97"/>
          <p:cNvSpPr txBox="1"/>
          <p:nvPr/>
        </p:nvSpPr>
        <p:spPr>
          <a:xfrm>
            <a:off x="56456" y="1886007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33,33%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99" name="CaixaDeTexto 98"/>
          <p:cNvSpPr txBox="1"/>
          <p:nvPr/>
        </p:nvSpPr>
        <p:spPr>
          <a:xfrm>
            <a:off x="4775586" y="1597975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50%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00" name="CaixaDeTexto 99"/>
          <p:cNvSpPr txBox="1"/>
          <p:nvPr/>
        </p:nvSpPr>
        <p:spPr>
          <a:xfrm>
            <a:off x="5963234" y="1597975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50%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01" name="CaixaDeTexto 100"/>
          <p:cNvSpPr txBox="1"/>
          <p:nvPr/>
        </p:nvSpPr>
        <p:spPr>
          <a:xfrm>
            <a:off x="1083895" y="651250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02" name="CaixaDeTexto 101"/>
          <p:cNvSpPr txBox="1"/>
          <p:nvPr/>
        </p:nvSpPr>
        <p:spPr>
          <a:xfrm>
            <a:off x="4917382" y="282793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70%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03" name="CaixaDeTexto 102"/>
          <p:cNvSpPr txBox="1"/>
          <p:nvPr/>
        </p:nvSpPr>
        <p:spPr>
          <a:xfrm>
            <a:off x="2120468" y="242772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14,29%</a:t>
            </a:r>
            <a:endParaRPr lang="pt-BR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91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59"/>
          <p:cNvSpPr txBox="1"/>
          <p:nvPr/>
        </p:nvSpPr>
        <p:spPr>
          <a:xfrm>
            <a:off x="1429286" y="2564904"/>
            <a:ext cx="757743" cy="1883001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Eficiência no reparo de vazamento e desobstrução de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rede</a:t>
            </a:r>
          </a:p>
          <a:p>
            <a:pPr algn="ctr"/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(Total de serviços executados no prazo - Total de Resserviços) / Total de serviços executados. </a:t>
            </a:r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59"/>
          <p:cNvSpPr txBox="1"/>
          <p:nvPr/>
        </p:nvSpPr>
        <p:spPr>
          <a:xfrm>
            <a:off x="874471" y="2492896"/>
            <a:ext cx="613675" cy="1636780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Média % Bombas Operando</a:t>
            </a:r>
          </a:p>
          <a:p>
            <a:pPr algn="ctr"/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Relação entre a quantidade de bombas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ociosas/ </a:t>
            </a:r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Quantidade de bombas totais da Companhia</a:t>
            </a:r>
          </a:p>
        </p:txBody>
      </p:sp>
      <p:sp>
        <p:nvSpPr>
          <p:cNvPr id="10" name="CaixaDeTexto 59"/>
          <p:cNvSpPr txBox="1"/>
          <p:nvPr/>
        </p:nvSpPr>
        <p:spPr>
          <a:xfrm>
            <a:off x="2370148" y="3493102"/>
            <a:ext cx="710645" cy="651895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Giro de Estoque</a:t>
            </a:r>
          </a:p>
          <a:p>
            <a:pPr algn="ctr"/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Idade media do Estoque</a:t>
            </a:r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aixaDeTexto 59"/>
          <p:cNvSpPr txBox="1"/>
          <p:nvPr/>
        </p:nvSpPr>
        <p:spPr>
          <a:xfrm>
            <a:off x="3815189" y="3585406"/>
            <a:ext cx="629220" cy="405673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Quantidade de OS/Km de rede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59"/>
          <p:cNvSpPr txBox="1"/>
          <p:nvPr/>
        </p:nvSpPr>
        <p:spPr>
          <a:xfrm>
            <a:off x="3152800" y="3004743"/>
            <a:ext cx="557351" cy="1144337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% de </a:t>
            </a:r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ligações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de esgoto fiscalizadas/ quantidade de ligações de esgoto existentes</a:t>
            </a:r>
            <a:endParaRPr 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59"/>
          <p:cNvSpPr txBox="1"/>
          <p:nvPr/>
        </p:nvSpPr>
        <p:spPr>
          <a:xfrm>
            <a:off x="4914846" y="3327711"/>
            <a:ext cx="800279" cy="1513669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Paradas de ETA</a:t>
            </a:r>
          </a:p>
          <a:p>
            <a:pPr algn="ctr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IDSP - Índice de Disponibilidade do Sistema Produtor.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% de Horas de Parada </a:t>
            </a:r>
          </a:p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(média Ponderada)</a:t>
            </a:r>
          </a:p>
          <a:p>
            <a:pPr algn="ctr"/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623300" y="202119"/>
            <a:ext cx="1248139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rtlCol="0" anchor="ctr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Operações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1220673" y="1180780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Serviços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aixaDeTexto 59"/>
          <p:cNvSpPr txBox="1"/>
          <p:nvPr/>
        </p:nvSpPr>
        <p:spPr>
          <a:xfrm>
            <a:off x="1474184" y="2107548"/>
            <a:ext cx="543291" cy="313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Eficiência Reparo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aixaDeTexto 59"/>
          <p:cNvSpPr txBox="1"/>
          <p:nvPr/>
        </p:nvSpPr>
        <p:spPr>
          <a:xfrm>
            <a:off x="2204642" y="2099193"/>
            <a:ext cx="828000" cy="313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Giro de Estoque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Conector reto 17"/>
          <p:cNvCxnSpPr>
            <a:stCxn id="15" idx="2"/>
          </p:cNvCxnSpPr>
          <p:nvPr/>
        </p:nvCxnSpPr>
        <p:spPr>
          <a:xfrm>
            <a:off x="1708173" y="1401787"/>
            <a:ext cx="8969" cy="7037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/>
          <p:cNvCxnSpPr>
            <a:stCxn id="95" idx="0"/>
            <a:endCxn id="15" idx="2"/>
          </p:cNvCxnSpPr>
          <p:nvPr/>
        </p:nvCxnSpPr>
        <p:spPr>
          <a:xfrm flipV="1">
            <a:off x="1007991" y="1401787"/>
            <a:ext cx="700182" cy="7010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>
            <a:stCxn id="14" idx="2"/>
            <a:endCxn id="69" idx="0"/>
          </p:cNvCxnSpPr>
          <p:nvPr/>
        </p:nvCxnSpPr>
        <p:spPr>
          <a:xfrm>
            <a:off x="4247370" y="423126"/>
            <a:ext cx="1049114" cy="6484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20641" y="4346768"/>
            <a:ext cx="9123359" cy="388800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20641" y="4735385"/>
            <a:ext cx="9123359" cy="404664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20641" y="5138856"/>
            <a:ext cx="9123359" cy="404664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Conector reto 23"/>
          <p:cNvCxnSpPr/>
          <p:nvPr/>
        </p:nvCxnSpPr>
        <p:spPr>
          <a:xfrm>
            <a:off x="1175069" y="4383240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>
            <a:off x="1078995" y="472514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to 25"/>
          <p:cNvCxnSpPr/>
          <p:nvPr/>
        </p:nvCxnSpPr>
        <p:spPr>
          <a:xfrm>
            <a:off x="1077124" y="465313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>
            <a:off x="1082170" y="5138337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to 27"/>
          <p:cNvCxnSpPr/>
          <p:nvPr/>
        </p:nvCxnSpPr>
        <p:spPr>
          <a:xfrm>
            <a:off x="1738575" y="4383240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to 28"/>
          <p:cNvCxnSpPr/>
          <p:nvPr/>
        </p:nvCxnSpPr>
        <p:spPr>
          <a:xfrm>
            <a:off x="1650420" y="531225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to 29"/>
          <p:cNvCxnSpPr/>
          <p:nvPr/>
        </p:nvCxnSpPr>
        <p:spPr>
          <a:xfrm>
            <a:off x="1650156" y="458112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/>
          <p:cNvCxnSpPr/>
          <p:nvPr/>
        </p:nvCxnSpPr>
        <p:spPr>
          <a:xfrm>
            <a:off x="1652028" y="515419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1648827" y="472514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2683823" y="4349866"/>
            <a:ext cx="0" cy="12060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/>
          <p:cNvCxnSpPr/>
          <p:nvPr/>
        </p:nvCxnSpPr>
        <p:spPr>
          <a:xfrm>
            <a:off x="2589224" y="527120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/>
          <p:cNvCxnSpPr/>
          <p:nvPr/>
        </p:nvCxnSpPr>
        <p:spPr>
          <a:xfrm>
            <a:off x="2590830" y="4740261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to 35"/>
          <p:cNvCxnSpPr/>
          <p:nvPr/>
        </p:nvCxnSpPr>
        <p:spPr>
          <a:xfrm>
            <a:off x="2588959" y="458112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to 36"/>
          <p:cNvCxnSpPr/>
          <p:nvPr/>
        </p:nvCxnSpPr>
        <p:spPr>
          <a:xfrm>
            <a:off x="2587655" y="513992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/>
          <p:cNvCxnSpPr/>
          <p:nvPr/>
        </p:nvCxnSpPr>
        <p:spPr>
          <a:xfrm>
            <a:off x="3420634" y="4348952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to 38"/>
          <p:cNvCxnSpPr/>
          <p:nvPr/>
        </p:nvCxnSpPr>
        <p:spPr>
          <a:xfrm>
            <a:off x="3319779" y="524999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reto 39"/>
          <p:cNvCxnSpPr/>
          <p:nvPr/>
        </p:nvCxnSpPr>
        <p:spPr>
          <a:xfrm>
            <a:off x="3321385" y="4740261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to 40"/>
          <p:cNvCxnSpPr/>
          <p:nvPr/>
        </p:nvCxnSpPr>
        <p:spPr>
          <a:xfrm>
            <a:off x="3319514" y="454318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to 41"/>
          <p:cNvCxnSpPr/>
          <p:nvPr/>
        </p:nvCxnSpPr>
        <p:spPr>
          <a:xfrm>
            <a:off x="3321385" y="513992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to 42"/>
          <p:cNvCxnSpPr/>
          <p:nvPr/>
        </p:nvCxnSpPr>
        <p:spPr>
          <a:xfrm>
            <a:off x="4125235" y="4345776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to 43"/>
          <p:cNvCxnSpPr/>
          <p:nvPr/>
        </p:nvCxnSpPr>
        <p:spPr>
          <a:xfrm>
            <a:off x="4029163" y="4733911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to 44"/>
          <p:cNvCxnSpPr/>
          <p:nvPr/>
        </p:nvCxnSpPr>
        <p:spPr>
          <a:xfrm>
            <a:off x="4027291" y="454318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to 45"/>
          <p:cNvCxnSpPr/>
          <p:nvPr/>
        </p:nvCxnSpPr>
        <p:spPr>
          <a:xfrm>
            <a:off x="1071705" y="530618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aixaDeTexto 46"/>
          <p:cNvSpPr txBox="1"/>
          <p:nvPr/>
        </p:nvSpPr>
        <p:spPr>
          <a:xfrm>
            <a:off x="1262471" y="5248491"/>
            <a:ext cx="22400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Conector reto 47"/>
          <p:cNvCxnSpPr/>
          <p:nvPr/>
        </p:nvCxnSpPr>
        <p:spPr>
          <a:xfrm>
            <a:off x="4032853" y="524999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to 48"/>
          <p:cNvCxnSpPr/>
          <p:nvPr/>
        </p:nvCxnSpPr>
        <p:spPr>
          <a:xfrm>
            <a:off x="4034461" y="513992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to 49"/>
          <p:cNvCxnSpPr/>
          <p:nvPr/>
        </p:nvCxnSpPr>
        <p:spPr>
          <a:xfrm>
            <a:off x="5267824" y="536573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to 50"/>
          <p:cNvCxnSpPr/>
          <p:nvPr/>
        </p:nvCxnSpPr>
        <p:spPr>
          <a:xfrm>
            <a:off x="5266256" y="4739616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to 51"/>
          <p:cNvCxnSpPr/>
          <p:nvPr/>
        </p:nvCxnSpPr>
        <p:spPr>
          <a:xfrm>
            <a:off x="5264386" y="458112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to 52"/>
          <p:cNvCxnSpPr/>
          <p:nvPr/>
        </p:nvCxnSpPr>
        <p:spPr>
          <a:xfrm>
            <a:off x="5266256" y="513927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CaixaDeTexto 59"/>
          <p:cNvSpPr txBox="1"/>
          <p:nvPr/>
        </p:nvSpPr>
        <p:spPr>
          <a:xfrm>
            <a:off x="3081666" y="2143434"/>
            <a:ext cx="761237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Fiscalização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5" name="Conector reto 54"/>
          <p:cNvCxnSpPr/>
          <p:nvPr/>
        </p:nvCxnSpPr>
        <p:spPr>
          <a:xfrm>
            <a:off x="6464817" y="4367940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to 55"/>
          <p:cNvCxnSpPr/>
          <p:nvPr/>
        </p:nvCxnSpPr>
        <p:spPr>
          <a:xfrm>
            <a:off x="6368743" y="4717784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to 56"/>
          <p:cNvCxnSpPr/>
          <p:nvPr/>
        </p:nvCxnSpPr>
        <p:spPr>
          <a:xfrm>
            <a:off x="6366872" y="456535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reto 57"/>
          <p:cNvCxnSpPr/>
          <p:nvPr/>
        </p:nvCxnSpPr>
        <p:spPr>
          <a:xfrm>
            <a:off x="6372435" y="5272159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to 58"/>
          <p:cNvCxnSpPr/>
          <p:nvPr/>
        </p:nvCxnSpPr>
        <p:spPr>
          <a:xfrm>
            <a:off x="6374041" y="5117587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to 59"/>
          <p:cNvCxnSpPr/>
          <p:nvPr/>
        </p:nvCxnSpPr>
        <p:spPr>
          <a:xfrm>
            <a:off x="7218614" y="4335783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to 60"/>
          <p:cNvCxnSpPr/>
          <p:nvPr/>
        </p:nvCxnSpPr>
        <p:spPr>
          <a:xfrm>
            <a:off x="7122542" y="469185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to 61"/>
          <p:cNvCxnSpPr/>
          <p:nvPr/>
        </p:nvCxnSpPr>
        <p:spPr>
          <a:xfrm>
            <a:off x="7120670" y="4533195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ector reto 62"/>
          <p:cNvCxnSpPr/>
          <p:nvPr/>
        </p:nvCxnSpPr>
        <p:spPr>
          <a:xfrm>
            <a:off x="7126233" y="5301208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reto 63"/>
          <p:cNvCxnSpPr/>
          <p:nvPr/>
        </p:nvCxnSpPr>
        <p:spPr>
          <a:xfrm>
            <a:off x="7120670" y="5157192"/>
            <a:ext cx="184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tângulo 64"/>
          <p:cNvSpPr/>
          <p:nvPr/>
        </p:nvSpPr>
        <p:spPr>
          <a:xfrm>
            <a:off x="3296816" y="1083220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Esgoto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6" name="Conector de seta reta 213"/>
          <p:cNvCxnSpPr>
            <a:stCxn id="65" idx="0"/>
            <a:endCxn id="14" idx="2"/>
          </p:cNvCxnSpPr>
          <p:nvPr/>
        </p:nvCxnSpPr>
        <p:spPr>
          <a:xfrm flipV="1">
            <a:off x="3784316" y="423126"/>
            <a:ext cx="463054" cy="660094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CaixaDeTexto 59"/>
          <p:cNvSpPr txBox="1"/>
          <p:nvPr/>
        </p:nvSpPr>
        <p:spPr>
          <a:xfrm>
            <a:off x="3892151" y="2157698"/>
            <a:ext cx="871359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Extravasamento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8" name="Conector reto 67"/>
          <p:cNvCxnSpPr>
            <a:stCxn id="54" idx="0"/>
            <a:endCxn id="65" idx="2"/>
          </p:cNvCxnSpPr>
          <p:nvPr/>
        </p:nvCxnSpPr>
        <p:spPr>
          <a:xfrm flipV="1">
            <a:off x="3462285" y="1304227"/>
            <a:ext cx="322031" cy="8392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tângulo 68"/>
          <p:cNvSpPr/>
          <p:nvPr/>
        </p:nvSpPr>
        <p:spPr>
          <a:xfrm>
            <a:off x="4808984" y="1071571"/>
            <a:ext cx="975000" cy="2210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Água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Retângulo 69"/>
          <p:cNvSpPr/>
          <p:nvPr/>
        </p:nvSpPr>
        <p:spPr>
          <a:xfrm>
            <a:off x="6319230" y="939259"/>
            <a:ext cx="975000" cy="40567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Eficiência Energética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1" name="Conector reto 70"/>
          <p:cNvCxnSpPr>
            <a:stCxn id="14" idx="2"/>
            <a:endCxn id="70" idx="0"/>
          </p:cNvCxnSpPr>
          <p:nvPr/>
        </p:nvCxnSpPr>
        <p:spPr>
          <a:xfrm>
            <a:off x="4247370" y="423126"/>
            <a:ext cx="2559360" cy="5161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CaixaDeTexto 59"/>
          <p:cNvSpPr txBox="1"/>
          <p:nvPr/>
        </p:nvSpPr>
        <p:spPr>
          <a:xfrm>
            <a:off x="6180269" y="2099803"/>
            <a:ext cx="518419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Esgoto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CaixaDeTexto 59"/>
          <p:cNvSpPr txBox="1"/>
          <p:nvPr/>
        </p:nvSpPr>
        <p:spPr>
          <a:xfrm>
            <a:off x="6794313" y="2137940"/>
            <a:ext cx="808584" cy="1748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Água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4" name="Conector reto 73"/>
          <p:cNvCxnSpPr>
            <a:stCxn id="70" idx="2"/>
            <a:endCxn id="72" idx="0"/>
          </p:cNvCxnSpPr>
          <p:nvPr/>
        </p:nvCxnSpPr>
        <p:spPr>
          <a:xfrm flipH="1">
            <a:off x="6439479" y="1344932"/>
            <a:ext cx="367251" cy="7548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to 74"/>
          <p:cNvCxnSpPr>
            <a:stCxn id="70" idx="2"/>
            <a:endCxn id="73" idx="0"/>
          </p:cNvCxnSpPr>
          <p:nvPr/>
        </p:nvCxnSpPr>
        <p:spPr>
          <a:xfrm>
            <a:off x="6806730" y="1344932"/>
            <a:ext cx="391875" cy="793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CaixaDeTexto 59"/>
          <p:cNvSpPr txBox="1"/>
          <p:nvPr/>
        </p:nvSpPr>
        <p:spPr>
          <a:xfrm>
            <a:off x="6112599" y="3487634"/>
            <a:ext cx="744001" cy="898116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Eficiência Energética em Esgoto</a:t>
            </a:r>
          </a:p>
          <a:p>
            <a:pPr algn="ctr"/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Kwh/m³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tratado</a:t>
            </a:r>
          </a:p>
          <a:p>
            <a:pPr algn="ctr"/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CaixaDeTexto 76"/>
          <p:cNvSpPr txBox="1"/>
          <p:nvPr/>
        </p:nvSpPr>
        <p:spPr>
          <a:xfrm>
            <a:off x="1852739" y="5257871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47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CaixaDeTexto 77"/>
          <p:cNvSpPr txBox="1"/>
          <p:nvPr/>
        </p:nvSpPr>
        <p:spPr>
          <a:xfrm>
            <a:off x="1863358" y="5092569"/>
            <a:ext cx="76062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57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CaixaDeTexto 78"/>
          <p:cNvSpPr txBox="1"/>
          <p:nvPr/>
        </p:nvSpPr>
        <p:spPr>
          <a:xfrm>
            <a:off x="1861124" y="4656227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98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CaixaDeTexto 79"/>
          <p:cNvSpPr txBox="1"/>
          <p:nvPr/>
        </p:nvSpPr>
        <p:spPr>
          <a:xfrm>
            <a:off x="1880877" y="4513789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CaixaDeTexto 80"/>
          <p:cNvSpPr txBox="1"/>
          <p:nvPr/>
        </p:nvSpPr>
        <p:spPr>
          <a:xfrm>
            <a:off x="3512840" y="5228298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&lt;50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CaixaDeTexto 81"/>
          <p:cNvSpPr txBox="1"/>
          <p:nvPr/>
        </p:nvSpPr>
        <p:spPr>
          <a:xfrm>
            <a:off x="3531890" y="5084116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CaixaDeTexto 82"/>
          <p:cNvSpPr txBox="1"/>
          <p:nvPr/>
        </p:nvSpPr>
        <p:spPr>
          <a:xfrm>
            <a:off x="3522899" y="4674014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CaixaDeTexto 83"/>
          <p:cNvSpPr txBox="1"/>
          <p:nvPr/>
        </p:nvSpPr>
        <p:spPr>
          <a:xfrm>
            <a:off x="4215345" y="5228298"/>
            <a:ext cx="54999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0,19774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CaixaDeTexto 84"/>
          <p:cNvSpPr txBox="1"/>
          <p:nvPr/>
        </p:nvSpPr>
        <p:spPr>
          <a:xfrm>
            <a:off x="4213770" y="5062996"/>
            <a:ext cx="806291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0,1879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CaixaDeTexto 85"/>
          <p:cNvSpPr txBox="1"/>
          <p:nvPr/>
        </p:nvSpPr>
        <p:spPr>
          <a:xfrm>
            <a:off x="4232920" y="4626654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0,15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CaixaDeTexto 86"/>
          <p:cNvSpPr txBox="1"/>
          <p:nvPr/>
        </p:nvSpPr>
        <p:spPr>
          <a:xfrm>
            <a:off x="4243483" y="4484216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CaixaDeTexto 87"/>
          <p:cNvSpPr txBox="1"/>
          <p:nvPr/>
        </p:nvSpPr>
        <p:spPr>
          <a:xfrm>
            <a:off x="5449297" y="4529053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CaixaDeTexto 88"/>
          <p:cNvSpPr txBox="1"/>
          <p:nvPr/>
        </p:nvSpPr>
        <p:spPr>
          <a:xfrm>
            <a:off x="5523071" y="5299049"/>
            <a:ext cx="43883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97%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CaixaDeTexto 89"/>
          <p:cNvSpPr txBox="1"/>
          <p:nvPr/>
        </p:nvSpPr>
        <p:spPr>
          <a:xfrm>
            <a:off x="5474409" y="5078928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98%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CaixaDeTexto 90"/>
          <p:cNvSpPr txBox="1"/>
          <p:nvPr/>
        </p:nvSpPr>
        <p:spPr>
          <a:xfrm>
            <a:off x="5451063" y="4681453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99%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CaixaDeTexto 91"/>
          <p:cNvSpPr txBox="1"/>
          <p:nvPr/>
        </p:nvSpPr>
        <p:spPr>
          <a:xfrm>
            <a:off x="1302513" y="4581197"/>
            <a:ext cx="22400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CaixaDeTexto 92"/>
          <p:cNvSpPr txBox="1"/>
          <p:nvPr/>
        </p:nvSpPr>
        <p:spPr>
          <a:xfrm>
            <a:off x="1272705" y="4675928"/>
            <a:ext cx="45143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CaixaDeTexto 93"/>
          <p:cNvSpPr txBox="1"/>
          <p:nvPr/>
        </p:nvSpPr>
        <p:spPr>
          <a:xfrm>
            <a:off x="1283915" y="4694396"/>
            <a:ext cx="224004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CaixaDeTexto 59"/>
          <p:cNvSpPr txBox="1"/>
          <p:nvPr/>
        </p:nvSpPr>
        <p:spPr>
          <a:xfrm>
            <a:off x="593991" y="2102813"/>
            <a:ext cx="828000" cy="3133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txBody>
          <a:bodyPr wrap="square" lIns="17995" tIns="17995" rIns="17995" bIns="17995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Ociosidade Bombas</a:t>
            </a:r>
            <a:endParaRPr lang="pt-B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6" name="Conector reto 95"/>
          <p:cNvCxnSpPr>
            <a:stCxn id="15" idx="2"/>
            <a:endCxn id="17" idx="0"/>
          </p:cNvCxnSpPr>
          <p:nvPr/>
        </p:nvCxnSpPr>
        <p:spPr>
          <a:xfrm>
            <a:off x="1708173" y="1401787"/>
            <a:ext cx="910469" cy="6974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ector reto 96"/>
          <p:cNvCxnSpPr>
            <a:stCxn id="67" idx="0"/>
            <a:endCxn id="65" idx="2"/>
          </p:cNvCxnSpPr>
          <p:nvPr/>
        </p:nvCxnSpPr>
        <p:spPr>
          <a:xfrm flipH="1" flipV="1">
            <a:off x="3784316" y="1304227"/>
            <a:ext cx="543515" cy="853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Conector de seta reta 213"/>
          <p:cNvCxnSpPr>
            <a:stCxn id="15" idx="0"/>
            <a:endCxn id="14" idx="2"/>
          </p:cNvCxnSpPr>
          <p:nvPr/>
        </p:nvCxnSpPr>
        <p:spPr>
          <a:xfrm flipV="1">
            <a:off x="1708173" y="423126"/>
            <a:ext cx="2539197" cy="757654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ector reto 98"/>
          <p:cNvCxnSpPr/>
          <p:nvPr/>
        </p:nvCxnSpPr>
        <p:spPr>
          <a:xfrm>
            <a:off x="5313040" y="4365104"/>
            <a:ext cx="0" cy="1198800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CaixaDeTexto 99"/>
          <p:cNvSpPr txBox="1"/>
          <p:nvPr/>
        </p:nvSpPr>
        <p:spPr>
          <a:xfrm>
            <a:off x="1255444" y="5076128"/>
            <a:ext cx="45143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47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CaixaDeTexto 100"/>
          <p:cNvSpPr txBox="1"/>
          <p:nvPr/>
        </p:nvSpPr>
        <p:spPr>
          <a:xfrm>
            <a:off x="3522896" y="4464686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CaixaDeTexto 59"/>
          <p:cNvSpPr txBox="1"/>
          <p:nvPr/>
        </p:nvSpPr>
        <p:spPr>
          <a:xfrm>
            <a:off x="6872352" y="3493762"/>
            <a:ext cx="884400" cy="898116"/>
          </a:xfrm>
          <a:prstGeom prst="rect">
            <a:avLst/>
          </a:prstGeom>
          <a:noFill/>
          <a:ln>
            <a:noFill/>
          </a:ln>
        </p:spPr>
        <p:txBody>
          <a:bodyPr wrap="square" lIns="7198" tIns="17995" rIns="7198" bIns="17995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Índice de Eficiência Energética em Água</a:t>
            </a:r>
          </a:p>
          <a:p>
            <a:pPr algn="ctr"/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800" dirty="0">
                <a:latin typeface="Arial" panose="020B0604020202020204" pitchFamily="34" charset="0"/>
                <a:cs typeface="Arial" panose="020B0604020202020204" pitchFamily="34" charset="0"/>
              </a:rPr>
              <a:t>Kwh/m³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produzido</a:t>
            </a:r>
          </a:p>
          <a:p>
            <a:pPr algn="ctr"/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CaixaDeTexto 103"/>
          <p:cNvSpPr txBox="1"/>
          <p:nvPr/>
        </p:nvSpPr>
        <p:spPr>
          <a:xfrm>
            <a:off x="6568096" y="4498751"/>
            <a:ext cx="68916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0,36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CaixaDeTexto 104"/>
          <p:cNvSpPr txBox="1"/>
          <p:nvPr/>
        </p:nvSpPr>
        <p:spPr>
          <a:xfrm>
            <a:off x="6579591" y="4661228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0,38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CaixaDeTexto 105"/>
          <p:cNvSpPr txBox="1"/>
          <p:nvPr/>
        </p:nvSpPr>
        <p:spPr>
          <a:xfrm>
            <a:off x="7344845" y="4479669"/>
            <a:ext cx="689160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0,34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CaixaDeTexto 106"/>
          <p:cNvSpPr txBox="1"/>
          <p:nvPr/>
        </p:nvSpPr>
        <p:spPr>
          <a:xfrm>
            <a:off x="7331148" y="4651928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0,35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CaixaDeTexto 107"/>
          <p:cNvSpPr txBox="1"/>
          <p:nvPr/>
        </p:nvSpPr>
        <p:spPr>
          <a:xfrm>
            <a:off x="6571367" y="5060956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0,42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CaixaDeTexto 108"/>
          <p:cNvSpPr txBox="1"/>
          <p:nvPr/>
        </p:nvSpPr>
        <p:spPr>
          <a:xfrm>
            <a:off x="6563088" y="5213063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0,47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CaixaDeTexto 109"/>
          <p:cNvSpPr txBox="1"/>
          <p:nvPr/>
        </p:nvSpPr>
        <p:spPr>
          <a:xfrm>
            <a:off x="7339827" y="5013176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0,46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CaixaDeTexto 110"/>
          <p:cNvSpPr txBox="1"/>
          <p:nvPr/>
        </p:nvSpPr>
        <p:spPr>
          <a:xfrm>
            <a:off x="7331548" y="5228298"/>
            <a:ext cx="349477" cy="144918"/>
          </a:xfrm>
          <a:prstGeom prst="rect">
            <a:avLst/>
          </a:prstGeom>
          <a:noFill/>
        </p:spPr>
        <p:txBody>
          <a:bodyPr wrap="square" lIns="17995" tIns="10798" rIns="17995" bIns="10798" rtlCol="0">
            <a:spAutoFit/>
          </a:bodyPr>
          <a:lstStyle/>
          <a:p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0,58</a:t>
            </a: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CaixaDeTexto 111"/>
          <p:cNvSpPr txBox="1"/>
          <p:nvPr/>
        </p:nvSpPr>
        <p:spPr>
          <a:xfrm>
            <a:off x="4271530" y="1947371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66,67%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13" name="CaixaDeTexto 112"/>
          <p:cNvSpPr txBox="1"/>
          <p:nvPr/>
        </p:nvSpPr>
        <p:spPr>
          <a:xfrm>
            <a:off x="3440832" y="1947371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33,33%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14" name="CaixaDeTexto 113"/>
          <p:cNvSpPr txBox="1"/>
          <p:nvPr/>
        </p:nvSpPr>
        <p:spPr>
          <a:xfrm>
            <a:off x="554698" y="1901785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33,33%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15" name="CaixaDeTexto 114"/>
          <p:cNvSpPr txBox="1"/>
          <p:nvPr/>
        </p:nvSpPr>
        <p:spPr>
          <a:xfrm>
            <a:off x="1642754" y="1901785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50%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16" name="CaixaDeTexto 115"/>
          <p:cNvSpPr txBox="1"/>
          <p:nvPr/>
        </p:nvSpPr>
        <p:spPr>
          <a:xfrm>
            <a:off x="2288704" y="1901785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16,67%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17" name="CaixaDeTexto 116"/>
          <p:cNvSpPr txBox="1"/>
          <p:nvPr/>
        </p:nvSpPr>
        <p:spPr>
          <a:xfrm>
            <a:off x="6033120" y="1901785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50%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18" name="CaixaDeTexto 117"/>
          <p:cNvSpPr txBox="1"/>
          <p:nvPr/>
        </p:nvSpPr>
        <p:spPr>
          <a:xfrm>
            <a:off x="7203712" y="1881824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50%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19" name="CaixaDeTexto 118"/>
          <p:cNvSpPr txBox="1"/>
          <p:nvPr/>
        </p:nvSpPr>
        <p:spPr>
          <a:xfrm>
            <a:off x="3409041" y="798379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31,11%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20" name="CaixaDeTexto 119"/>
          <p:cNvSpPr txBox="1"/>
          <p:nvPr/>
        </p:nvSpPr>
        <p:spPr>
          <a:xfrm>
            <a:off x="5266256" y="821610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31,10%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21" name="CaixaDeTexto 120"/>
          <p:cNvSpPr txBox="1"/>
          <p:nvPr/>
        </p:nvSpPr>
        <p:spPr>
          <a:xfrm>
            <a:off x="1329178" y="952415"/>
            <a:ext cx="42992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20%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22" name="CaixaDeTexto 121"/>
          <p:cNvSpPr txBox="1"/>
          <p:nvPr/>
        </p:nvSpPr>
        <p:spPr>
          <a:xfrm>
            <a:off x="6737826" y="690805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17,79%</a:t>
            </a:r>
            <a:endParaRPr lang="pt-BR" sz="1100" dirty="0">
              <a:solidFill>
                <a:srgbClr val="FF0000"/>
              </a:solidFill>
            </a:endParaRPr>
          </a:p>
        </p:txBody>
      </p:sp>
      <p:sp>
        <p:nvSpPr>
          <p:cNvPr id="123" name="CaixaDeTexto 122"/>
          <p:cNvSpPr txBox="1"/>
          <p:nvPr/>
        </p:nvSpPr>
        <p:spPr>
          <a:xfrm>
            <a:off x="3080793" y="183445"/>
            <a:ext cx="6094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>
                <a:solidFill>
                  <a:srgbClr val="FF0000"/>
                </a:solidFill>
              </a:rPr>
              <a:t>28,57%</a:t>
            </a:r>
            <a:endParaRPr lang="pt-BR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54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6388" y="-45070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C:\Users\ana.lampugnani\Documents\006 - APRESENTAÇÕES CAJ\2018\MAPAS - BAIRROS\Bairro06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" t="742" r="1987" b="850"/>
          <a:stretch/>
        </p:blipFill>
        <p:spPr bwMode="auto">
          <a:xfrm>
            <a:off x="2987824" y="764704"/>
            <a:ext cx="352839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878420" y="4343878"/>
            <a:ext cx="3158557" cy="923330"/>
          </a:xfrm>
          <a:prstGeom prst="rect">
            <a:avLst/>
          </a:prstGeom>
          <a:solidFill>
            <a:srgbClr val="D9D9D9"/>
          </a:solidFill>
        </p:spPr>
        <p:txBody>
          <a:bodyPr wrap="none" rtlCol="0">
            <a:spAutoFit/>
          </a:bodyPr>
          <a:lstStyle/>
          <a:p>
            <a:r>
              <a:rPr lang="pt-BR" b="1" dirty="0" smtClean="0"/>
              <a:t>Substituição de redes</a:t>
            </a:r>
          </a:p>
          <a:p>
            <a:r>
              <a:rPr lang="pt-BR" dirty="0" smtClean="0"/>
              <a:t>R$ 18.669.238,60</a:t>
            </a:r>
          </a:p>
          <a:p>
            <a:r>
              <a:rPr lang="pt-BR" dirty="0"/>
              <a:t>Previsão de </a:t>
            </a:r>
            <a:r>
              <a:rPr lang="pt-BR" dirty="0" smtClean="0"/>
              <a:t>conclusão: 06/2020</a:t>
            </a:r>
            <a:endParaRPr lang="pt-BR" dirty="0"/>
          </a:p>
        </p:txBody>
      </p:sp>
      <p:grpSp>
        <p:nvGrpSpPr>
          <p:cNvPr id="8" name="Grupo 13"/>
          <p:cNvGrpSpPr/>
          <p:nvPr/>
        </p:nvGrpSpPr>
        <p:grpSpPr>
          <a:xfrm>
            <a:off x="5112060" y="1160748"/>
            <a:ext cx="3840588" cy="1908212"/>
            <a:chOff x="5112060" y="2096852"/>
            <a:chExt cx="3840588" cy="1908212"/>
          </a:xfrm>
        </p:grpSpPr>
        <p:sp>
          <p:nvSpPr>
            <p:cNvPr id="10" name="CaixaDeTexto 9"/>
            <p:cNvSpPr txBox="1"/>
            <p:nvPr/>
          </p:nvSpPr>
          <p:spPr>
            <a:xfrm>
              <a:off x="6228184" y="2096852"/>
              <a:ext cx="2724464" cy="923330"/>
            </a:xfrm>
            <a:prstGeom prst="callout2">
              <a:avLst>
                <a:gd name="adj1" fmla="val 49010"/>
                <a:gd name="adj2" fmla="val -564"/>
                <a:gd name="adj3" fmla="val 50844"/>
                <a:gd name="adj4" fmla="val -15735"/>
                <a:gd name="adj5" fmla="val 197778"/>
                <a:gd name="adj6" fmla="val -39831"/>
              </a:avLst>
            </a:prstGeom>
            <a:solidFill>
              <a:srgbClr val="D9D9D9"/>
            </a:solidFill>
            <a:ln w="28575">
              <a:solidFill>
                <a:srgbClr val="5188AE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pt-BR" b="1" dirty="0" smtClean="0"/>
                <a:t>Ampliação do R-7</a:t>
              </a:r>
            </a:p>
            <a:p>
              <a:r>
                <a:rPr lang="pt-BR" dirty="0" smtClean="0"/>
                <a:t>R$ 3.607.965,74</a:t>
              </a:r>
            </a:p>
            <a:p>
              <a:r>
                <a:rPr lang="pt-BR" dirty="0" smtClean="0"/>
                <a:t>Previsão de início: 01/2019</a:t>
              </a:r>
              <a:endParaRPr lang="pt-BR" dirty="0"/>
            </a:p>
          </p:txBody>
        </p:sp>
        <p:sp>
          <p:nvSpPr>
            <p:cNvPr id="11" name="Elipse 10"/>
            <p:cNvSpPr/>
            <p:nvPr/>
          </p:nvSpPr>
          <p:spPr>
            <a:xfrm>
              <a:off x="5112060" y="3933056"/>
              <a:ext cx="54006" cy="72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4553998" y="2672916"/>
            <a:ext cx="4451549" cy="1332148"/>
            <a:chOff x="4553998" y="3609020"/>
            <a:chExt cx="4451549" cy="1332148"/>
          </a:xfrm>
        </p:grpSpPr>
        <p:sp>
          <p:nvSpPr>
            <p:cNvPr id="13" name="CaixaDeTexto 12"/>
            <p:cNvSpPr txBox="1"/>
            <p:nvPr/>
          </p:nvSpPr>
          <p:spPr>
            <a:xfrm>
              <a:off x="6228184" y="3609020"/>
              <a:ext cx="2777363" cy="923330"/>
            </a:xfrm>
            <a:prstGeom prst="callout2">
              <a:avLst>
                <a:gd name="adj1" fmla="val 50844"/>
                <a:gd name="adj2" fmla="val -1322"/>
                <a:gd name="adj3" fmla="val 50844"/>
                <a:gd name="adj4" fmla="val -15448"/>
                <a:gd name="adj5" fmla="val 137259"/>
                <a:gd name="adj6" fmla="val -58556"/>
              </a:avLst>
            </a:prstGeom>
            <a:solidFill>
              <a:srgbClr val="D9D9D9"/>
            </a:solidFill>
            <a:ln w="28575">
              <a:solidFill>
                <a:srgbClr val="5188AE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pt-BR" b="1" dirty="0" smtClean="0"/>
                <a:t>Ampliação do R -0</a:t>
              </a:r>
            </a:p>
            <a:p>
              <a:r>
                <a:rPr lang="pt-BR" dirty="0" smtClean="0"/>
                <a:t>R$ 3.916.942,87</a:t>
              </a:r>
            </a:p>
            <a:p>
              <a:r>
                <a:rPr lang="pt-BR" dirty="0" smtClean="0"/>
                <a:t>Previsão de início:  07/2019</a:t>
              </a:r>
              <a:endParaRPr lang="pt-BR" dirty="0"/>
            </a:p>
          </p:txBody>
        </p:sp>
        <p:sp>
          <p:nvSpPr>
            <p:cNvPr id="14" name="Elipse 13"/>
            <p:cNvSpPr/>
            <p:nvPr/>
          </p:nvSpPr>
          <p:spPr>
            <a:xfrm>
              <a:off x="4553998" y="4869160"/>
              <a:ext cx="54006" cy="72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15" name="Grupo 19"/>
          <p:cNvGrpSpPr/>
          <p:nvPr/>
        </p:nvGrpSpPr>
        <p:grpSpPr>
          <a:xfrm>
            <a:off x="81295" y="1597338"/>
            <a:ext cx="3158557" cy="1093987"/>
            <a:chOff x="81295" y="2533442"/>
            <a:chExt cx="3158557" cy="1093987"/>
          </a:xfrm>
        </p:grpSpPr>
        <p:sp>
          <p:nvSpPr>
            <p:cNvPr id="16" name="CaixaDeTexto 15"/>
            <p:cNvSpPr txBox="1"/>
            <p:nvPr/>
          </p:nvSpPr>
          <p:spPr>
            <a:xfrm>
              <a:off x="81295" y="2704099"/>
              <a:ext cx="3158557" cy="923330"/>
            </a:xfrm>
            <a:prstGeom prst="callout2">
              <a:avLst>
                <a:gd name="adj1" fmla="val 411"/>
                <a:gd name="adj2" fmla="val 50103"/>
                <a:gd name="adj3" fmla="val -20679"/>
                <a:gd name="adj4" fmla="val 50078"/>
                <a:gd name="adj5" fmla="val -14959"/>
                <a:gd name="adj6" fmla="val 97279"/>
              </a:avLst>
            </a:prstGeom>
            <a:solidFill>
              <a:srgbClr val="D9D9D9"/>
            </a:solidFill>
            <a:ln w="28575">
              <a:solidFill>
                <a:srgbClr val="5188AE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pt-BR" b="1" dirty="0" smtClean="0"/>
                <a:t>Ampliação da ETA Cubatão</a:t>
              </a:r>
            </a:p>
            <a:p>
              <a:r>
                <a:rPr lang="pt-BR" dirty="0" smtClean="0"/>
                <a:t>R$ 28.995.460,16</a:t>
              </a:r>
            </a:p>
            <a:p>
              <a:r>
                <a:rPr lang="pt-BR" dirty="0" smtClean="0"/>
                <a:t>Previsão de conclusão: 07/2019</a:t>
              </a:r>
              <a:endParaRPr lang="pt-BR" dirty="0"/>
            </a:p>
          </p:txBody>
        </p:sp>
        <p:sp>
          <p:nvSpPr>
            <p:cNvPr id="17" name="Elipse 16"/>
            <p:cNvSpPr/>
            <p:nvPr/>
          </p:nvSpPr>
          <p:spPr>
            <a:xfrm>
              <a:off x="3131840" y="2533442"/>
              <a:ext cx="108012" cy="1080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18" name="Grupo 18"/>
          <p:cNvGrpSpPr/>
          <p:nvPr/>
        </p:nvGrpSpPr>
        <p:grpSpPr>
          <a:xfrm>
            <a:off x="259983" y="2822441"/>
            <a:ext cx="2724464" cy="1854446"/>
            <a:chOff x="259983" y="3758545"/>
            <a:chExt cx="2724464" cy="1854446"/>
          </a:xfrm>
        </p:grpSpPr>
        <p:sp>
          <p:nvSpPr>
            <p:cNvPr id="19" name="CaixaDeTexto 18"/>
            <p:cNvSpPr txBox="1"/>
            <p:nvPr/>
          </p:nvSpPr>
          <p:spPr>
            <a:xfrm>
              <a:off x="259983" y="4689661"/>
              <a:ext cx="2724464" cy="923330"/>
            </a:xfrm>
            <a:prstGeom prst="callout2">
              <a:avLst>
                <a:gd name="adj1" fmla="val -3257"/>
                <a:gd name="adj2" fmla="val 49780"/>
                <a:gd name="adj3" fmla="val -67445"/>
                <a:gd name="adj4" fmla="val 49526"/>
                <a:gd name="adj5" fmla="val -94735"/>
                <a:gd name="adj6" fmla="val 58061"/>
              </a:avLst>
            </a:prstGeom>
            <a:solidFill>
              <a:srgbClr val="D9D9D9"/>
            </a:solidFill>
            <a:ln w="28575">
              <a:solidFill>
                <a:srgbClr val="5188AE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pt-BR" b="1" dirty="0" smtClean="0"/>
                <a:t>Modernização da ETA Piraí</a:t>
              </a:r>
            </a:p>
            <a:p>
              <a:r>
                <a:rPr lang="pt-BR" dirty="0" smtClean="0"/>
                <a:t>R$ 24.984.377,18</a:t>
              </a:r>
            </a:p>
            <a:p>
              <a:r>
                <a:rPr lang="pt-BR" dirty="0" smtClean="0"/>
                <a:t>Previsão de início: 01/2020</a:t>
              </a:r>
              <a:endParaRPr lang="pt-BR" dirty="0"/>
            </a:p>
          </p:txBody>
        </p:sp>
        <p:sp>
          <p:nvSpPr>
            <p:cNvPr id="20" name="Elipse 19"/>
            <p:cNvSpPr/>
            <p:nvPr/>
          </p:nvSpPr>
          <p:spPr>
            <a:xfrm>
              <a:off x="1763688" y="3758545"/>
              <a:ext cx="108012" cy="1080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21" name="Grupo 15"/>
          <p:cNvGrpSpPr/>
          <p:nvPr/>
        </p:nvGrpSpPr>
        <p:grpSpPr>
          <a:xfrm>
            <a:off x="242223" y="4806981"/>
            <a:ext cx="3347787" cy="923330"/>
            <a:chOff x="242223" y="5743085"/>
            <a:chExt cx="3347787" cy="923330"/>
          </a:xfrm>
        </p:grpSpPr>
        <p:sp>
          <p:nvSpPr>
            <p:cNvPr id="22" name="CaixaDeTexto 21"/>
            <p:cNvSpPr txBox="1"/>
            <p:nvPr/>
          </p:nvSpPr>
          <p:spPr>
            <a:xfrm>
              <a:off x="242223" y="5743085"/>
              <a:ext cx="2724464" cy="923330"/>
            </a:xfrm>
            <a:prstGeom prst="callout2">
              <a:avLst>
                <a:gd name="adj1" fmla="val 49927"/>
                <a:gd name="adj2" fmla="val 100745"/>
                <a:gd name="adj3" fmla="val 47176"/>
                <a:gd name="adj4" fmla="val 113544"/>
                <a:gd name="adj5" fmla="val 18052"/>
                <a:gd name="adj6" fmla="val 120213"/>
              </a:avLst>
            </a:prstGeom>
            <a:solidFill>
              <a:srgbClr val="D9D9D9"/>
            </a:solidFill>
            <a:ln w="28575">
              <a:solidFill>
                <a:srgbClr val="5188AE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pt-BR" b="1" dirty="0" smtClean="0"/>
                <a:t>ETA Piraí Sul</a:t>
              </a:r>
            </a:p>
            <a:p>
              <a:r>
                <a:rPr lang="pt-BR" dirty="0" smtClean="0"/>
                <a:t>R$ 77.219.999,98</a:t>
              </a:r>
            </a:p>
            <a:p>
              <a:r>
                <a:rPr lang="pt-BR" dirty="0" smtClean="0"/>
                <a:t>Previsão de início: 01/2022</a:t>
              </a:r>
              <a:endParaRPr lang="pt-BR" dirty="0"/>
            </a:p>
          </p:txBody>
        </p:sp>
        <p:sp>
          <p:nvSpPr>
            <p:cNvPr id="23" name="Elipse 22"/>
            <p:cNvSpPr/>
            <p:nvPr/>
          </p:nvSpPr>
          <p:spPr>
            <a:xfrm>
              <a:off x="3481998" y="5841268"/>
              <a:ext cx="108012" cy="1080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5" name="Título 1"/>
          <p:cNvSpPr txBox="1">
            <a:spLocks/>
          </p:cNvSpPr>
          <p:nvPr/>
        </p:nvSpPr>
        <p:spPr>
          <a:xfrm>
            <a:off x="408366" y="650353"/>
            <a:ext cx="8291264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8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PDA (2037)</a:t>
            </a:r>
            <a:endParaRPr lang="pt-BR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3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6388" y="-45070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D8C226AF-EAFF-49A4-BE1C-1E09396124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7344" y="843379"/>
            <a:ext cx="7156656" cy="6014621"/>
          </a:xfrm>
          <a:prstGeom prst="rect">
            <a:avLst/>
          </a:prstGeom>
        </p:spPr>
      </p:pic>
      <p:sp>
        <p:nvSpPr>
          <p:cNvPr id="25" name="Elipse 24">
            <a:extLst>
              <a:ext uri="{FF2B5EF4-FFF2-40B4-BE49-F238E27FC236}">
                <a16:creationId xmlns:a16="http://schemas.microsoft.com/office/drawing/2014/main" id="{E53F416B-F509-411E-8167-815F7DD27465}"/>
              </a:ext>
            </a:extLst>
          </p:cNvPr>
          <p:cNvSpPr/>
          <p:nvPr/>
        </p:nvSpPr>
        <p:spPr>
          <a:xfrm>
            <a:off x="2439296" y="3805238"/>
            <a:ext cx="115038" cy="149225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Elipse 25">
            <a:extLst>
              <a:ext uri="{FF2B5EF4-FFF2-40B4-BE49-F238E27FC236}">
                <a16:creationId xmlns:a16="http://schemas.microsoft.com/office/drawing/2014/main" id="{151808BD-3C24-4EAA-8B49-207AA67EEC3F}"/>
              </a:ext>
            </a:extLst>
          </p:cNvPr>
          <p:cNvSpPr/>
          <p:nvPr/>
        </p:nvSpPr>
        <p:spPr>
          <a:xfrm>
            <a:off x="5189587" y="1442543"/>
            <a:ext cx="115038" cy="149225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Elipse 26">
            <a:extLst>
              <a:ext uri="{FF2B5EF4-FFF2-40B4-BE49-F238E27FC236}">
                <a16:creationId xmlns:a16="http://schemas.microsoft.com/office/drawing/2014/main" id="{7EDC8FCE-7CD1-4427-84F4-1A6B78E2BD0C}"/>
              </a:ext>
            </a:extLst>
          </p:cNvPr>
          <p:cNvSpPr/>
          <p:nvPr/>
        </p:nvSpPr>
        <p:spPr>
          <a:xfrm>
            <a:off x="5674553" y="5268195"/>
            <a:ext cx="115038" cy="149225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4CBCF11D-7BC0-4D1F-9319-92DFB3F6BD6C}"/>
              </a:ext>
            </a:extLst>
          </p:cNvPr>
          <p:cNvSpPr/>
          <p:nvPr/>
        </p:nvSpPr>
        <p:spPr>
          <a:xfrm>
            <a:off x="5994897" y="3415992"/>
            <a:ext cx="115038" cy="149225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29" name="Agrupar 28">
            <a:extLst>
              <a:ext uri="{FF2B5EF4-FFF2-40B4-BE49-F238E27FC236}">
                <a16:creationId xmlns:a16="http://schemas.microsoft.com/office/drawing/2014/main" id="{4EEFCFF7-C0C8-4567-8600-B48A04E4EB5A}"/>
              </a:ext>
            </a:extLst>
          </p:cNvPr>
          <p:cNvGrpSpPr/>
          <p:nvPr/>
        </p:nvGrpSpPr>
        <p:grpSpPr>
          <a:xfrm>
            <a:off x="2495305" y="2520950"/>
            <a:ext cx="3281192" cy="3764325"/>
            <a:chOff x="3327074" y="2520949"/>
            <a:chExt cx="4374923" cy="3764325"/>
          </a:xfrm>
        </p:grpSpPr>
        <p:sp>
          <p:nvSpPr>
            <p:cNvPr id="30" name="CaixaDeTexto 29">
              <a:extLst>
                <a:ext uri="{FF2B5EF4-FFF2-40B4-BE49-F238E27FC236}">
                  <a16:creationId xmlns:a16="http://schemas.microsoft.com/office/drawing/2014/main" id="{68FF5A14-7FC3-43E5-AB03-FDF084A5DF2C}"/>
                </a:ext>
              </a:extLst>
            </p:cNvPr>
            <p:cNvSpPr txBox="1"/>
            <p:nvPr/>
          </p:nvSpPr>
          <p:spPr>
            <a:xfrm>
              <a:off x="6646229" y="2520949"/>
              <a:ext cx="917345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Aventureiro</a:t>
              </a:r>
            </a:p>
          </p:txBody>
        </p:sp>
        <p:sp>
          <p:nvSpPr>
            <p:cNvPr id="31" name="CaixaDeTexto 30">
              <a:extLst>
                <a:ext uri="{FF2B5EF4-FFF2-40B4-BE49-F238E27FC236}">
                  <a16:creationId xmlns:a16="http://schemas.microsoft.com/office/drawing/2014/main" id="{D89E1829-BADA-4171-9811-11919EA09084}"/>
                </a:ext>
              </a:extLst>
            </p:cNvPr>
            <p:cNvSpPr txBox="1"/>
            <p:nvPr/>
          </p:nvSpPr>
          <p:spPr>
            <a:xfrm>
              <a:off x="6399069" y="4036969"/>
              <a:ext cx="791243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Boa Vista</a:t>
              </a:r>
            </a:p>
          </p:txBody>
        </p:sp>
        <p:sp>
          <p:nvSpPr>
            <p:cNvPr id="32" name="CaixaDeTexto 31">
              <a:extLst>
                <a:ext uri="{FF2B5EF4-FFF2-40B4-BE49-F238E27FC236}">
                  <a16:creationId xmlns:a16="http://schemas.microsoft.com/office/drawing/2014/main" id="{072ADFE2-2CBD-46FB-A6D3-633FB403452F}"/>
                </a:ext>
              </a:extLst>
            </p:cNvPr>
            <p:cNvSpPr txBox="1"/>
            <p:nvPr/>
          </p:nvSpPr>
          <p:spPr>
            <a:xfrm>
              <a:off x="3327074" y="5113753"/>
              <a:ext cx="1073372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Morro do Meio</a:t>
              </a:r>
            </a:p>
          </p:txBody>
        </p:sp>
        <p:sp>
          <p:nvSpPr>
            <p:cNvPr id="33" name="CaixaDeTexto 32">
              <a:extLst>
                <a:ext uri="{FF2B5EF4-FFF2-40B4-BE49-F238E27FC236}">
                  <a16:creationId xmlns:a16="http://schemas.microsoft.com/office/drawing/2014/main" id="{5261C29D-9C38-4AD5-8118-C8B134BB88B1}"/>
                </a:ext>
              </a:extLst>
            </p:cNvPr>
            <p:cNvSpPr txBox="1"/>
            <p:nvPr/>
          </p:nvSpPr>
          <p:spPr>
            <a:xfrm>
              <a:off x="5507086" y="4036968"/>
              <a:ext cx="630941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Centro</a:t>
              </a:r>
            </a:p>
          </p:txBody>
        </p:sp>
        <p:sp>
          <p:nvSpPr>
            <p:cNvPr id="34" name="CaixaDeTexto 33">
              <a:extLst>
                <a:ext uri="{FF2B5EF4-FFF2-40B4-BE49-F238E27FC236}">
                  <a16:creationId xmlns:a16="http://schemas.microsoft.com/office/drawing/2014/main" id="{D9230E17-2D37-450D-AC34-5ADB2EDA7EDB}"/>
                </a:ext>
              </a:extLst>
            </p:cNvPr>
            <p:cNvSpPr txBox="1"/>
            <p:nvPr/>
          </p:nvSpPr>
          <p:spPr>
            <a:xfrm>
              <a:off x="4913994" y="4652088"/>
              <a:ext cx="7677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Anita</a:t>
              </a:r>
            </a:p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Garibaldi</a:t>
              </a:r>
            </a:p>
          </p:txBody>
        </p:sp>
        <p:sp>
          <p:nvSpPr>
            <p:cNvPr id="35" name="CaixaDeTexto 34">
              <a:extLst>
                <a:ext uri="{FF2B5EF4-FFF2-40B4-BE49-F238E27FC236}">
                  <a16:creationId xmlns:a16="http://schemas.microsoft.com/office/drawing/2014/main" id="{8723C918-4776-4BF6-98B8-B64FDF2209E4}"/>
                </a:ext>
              </a:extLst>
            </p:cNvPr>
            <p:cNvSpPr txBox="1"/>
            <p:nvPr/>
          </p:nvSpPr>
          <p:spPr>
            <a:xfrm>
              <a:off x="5178781" y="5117014"/>
              <a:ext cx="712161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Floresta</a:t>
              </a:r>
            </a:p>
          </p:txBody>
        </p:sp>
        <p:sp>
          <p:nvSpPr>
            <p:cNvPr id="36" name="CaixaDeTexto 35">
              <a:extLst>
                <a:ext uri="{FF2B5EF4-FFF2-40B4-BE49-F238E27FC236}">
                  <a16:creationId xmlns:a16="http://schemas.microsoft.com/office/drawing/2014/main" id="{2BD54E81-EAAA-4C8F-92C2-698321E15FD4}"/>
                </a:ext>
              </a:extLst>
            </p:cNvPr>
            <p:cNvSpPr txBox="1"/>
            <p:nvPr/>
          </p:nvSpPr>
          <p:spPr>
            <a:xfrm>
              <a:off x="5649058" y="4476963"/>
              <a:ext cx="757045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7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Bucarein</a:t>
              </a:r>
              <a:endParaRPr lang="pt-BR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CaixaDeTexto 36">
              <a:extLst>
                <a:ext uri="{FF2B5EF4-FFF2-40B4-BE49-F238E27FC236}">
                  <a16:creationId xmlns:a16="http://schemas.microsoft.com/office/drawing/2014/main" id="{D301FA45-9B20-481B-BED2-E2AF21545879}"/>
                </a:ext>
              </a:extLst>
            </p:cNvPr>
            <p:cNvSpPr txBox="1"/>
            <p:nvPr/>
          </p:nvSpPr>
          <p:spPr>
            <a:xfrm>
              <a:off x="4451071" y="3090691"/>
              <a:ext cx="6266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Costa </a:t>
              </a:r>
            </a:p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 Silva</a:t>
              </a:r>
            </a:p>
          </p:txBody>
        </p:sp>
        <p:sp>
          <p:nvSpPr>
            <p:cNvPr id="38" name="CaixaDeTexto 37">
              <a:extLst>
                <a:ext uri="{FF2B5EF4-FFF2-40B4-BE49-F238E27FC236}">
                  <a16:creationId xmlns:a16="http://schemas.microsoft.com/office/drawing/2014/main" id="{61326FFE-2808-41EB-B878-7312FE6950F8}"/>
                </a:ext>
              </a:extLst>
            </p:cNvPr>
            <p:cNvSpPr txBox="1"/>
            <p:nvPr/>
          </p:nvSpPr>
          <p:spPr>
            <a:xfrm>
              <a:off x="5126234" y="3581332"/>
              <a:ext cx="718573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América</a:t>
              </a:r>
            </a:p>
          </p:txBody>
        </p:sp>
        <p:sp>
          <p:nvSpPr>
            <p:cNvPr id="39" name="CaixaDeTexto 38">
              <a:extLst>
                <a:ext uri="{FF2B5EF4-FFF2-40B4-BE49-F238E27FC236}">
                  <a16:creationId xmlns:a16="http://schemas.microsoft.com/office/drawing/2014/main" id="{81481799-9261-4732-9413-9E641B0B2F48}"/>
                </a:ext>
              </a:extLst>
            </p:cNvPr>
            <p:cNvSpPr txBox="1"/>
            <p:nvPr/>
          </p:nvSpPr>
          <p:spPr>
            <a:xfrm>
              <a:off x="5731718" y="3581272"/>
              <a:ext cx="742084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Saguaçu</a:t>
              </a:r>
              <a:endParaRPr lang="pt-BR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CaixaDeTexto 39">
              <a:extLst>
                <a:ext uri="{FF2B5EF4-FFF2-40B4-BE49-F238E27FC236}">
                  <a16:creationId xmlns:a16="http://schemas.microsoft.com/office/drawing/2014/main" id="{AC372969-318F-4AB0-9870-1A2E09F71C24}"/>
                </a:ext>
              </a:extLst>
            </p:cNvPr>
            <p:cNvSpPr txBox="1"/>
            <p:nvPr/>
          </p:nvSpPr>
          <p:spPr>
            <a:xfrm>
              <a:off x="5598881" y="3076212"/>
              <a:ext cx="891697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Bom Retiro</a:t>
              </a:r>
            </a:p>
          </p:txBody>
        </p:sp>
        <p:sp>
          <p:nvSpPr>
            <p:cNvPr id="41" name="CaixaDeTexto 40">
              <a:extLst>
                <a:ext uri="{FF2B5EF4-FFF2-40B4-BE49-F238E27FC236}">
                  <a16:creationId xmlns:a16="http://schemas.microsoft.com/office/drawing/2014/main" id="{465D20D6-8CFB-459A-8590-2C28521908B1}"/>
                </a:ext>
              </a:extLst>
            </p:cNvPr>
            <p:cNvSpPr txBox="1"/>
            <p:nvPr/>
          </p:nvSpPr>
          <p:spPr>
            <a:xfrm>
              <a:off x="6490579" y="3121990"/>
              <a:ext cx="515525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Iririú</a:t>
              </a:r>
              <a:endParaRPr lang="pt-BR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CaixaDeTexto 41">
              <a:extLst>
                <a:ext uri="{FF2B5EF4-FFF2-40B4-BE49-F238E27FC236}">
                  <a16:creationId xmlns:a16="http://schemas.microsoft.com/office/drawing/2014/main" id="{718ADF84-8B47-48D2-9656-05358411967A}"/>
                </a:ext>
              </a:extLst>
            </p:cNvPr>
            <p:cNvSpPr txBox="1"/>
            <p:nvPr/>
          </p:nvSpPr>
          <p:spPr>
            <a:xfrm>
              <a:off x="6991973" y="3335013"/>
              <a:ext cx="710024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Comasa</a:t>
              </a:r>
              <a:endParaRPr lang="pt-BR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CaixaDeTexto 42">
              <a:extLst>
                <a:ext uri="{FF2B5EF4-FFF2-40B4-BE49-F238E27FC236}">
                  <a16:creationId xmlns:a16="http://schemas.microsoft.com/office/drawing/2014/main" id="{7E96D64A-1AD7-4FE5-9E38-0BBFB52F48FD}"/>
                </a:ext>
              </a:extLst>
            </p:cNvPr>
            <p:cNvSpPr txBox="1"/>
            <p:nvPr/>
          </p:nvSpPr>
          <p:spPr>
            <a:xfrm>
              <a:off x="4554027" y="3744973"/>
              <a:ext cx="59460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Glória</a:t>
              </a:r>
              <a:endParaRPr lang="pt-BR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CaixaDeTexto 43">
              <a:extLst>
                <a:ext uri="{FF2B5EF4-FFF2-40B4-BE49-F238E27FC236}">
                  <a16:creationId xmlns:a16="http://schemas.microsoft.com/office/drawing/2014/main" id="{07C55CC8-A94E-4841-861B-331FBBF4CBA9}"/>
                </a:ext>
              </a:extLst>
            </p:cNvPr>
            <p:cNvSpPr txBox="1"/>
            <p:nvPr/>
          </p:nvSpPr>
          <p:spPr>
            <a:xfrm>
              <a:off x="3479627" y="3681299"/>
              <a:ext cx="784831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Vila Nova</a:t>
              </a:r>
            </a:p>
          </p:txBody>
        </p:sp>
        <p:sp>
          <p:nvSpPr>
            <p:cNvPr id="45" name="CaixaDeTexto 44">
              <a:extLst>
                <a:ext uri="{FF2B5EF4-FFF2-40B4-BE49-F238E27FC236}">
                  <a16:creationId xmlns:a16="http://schemas.microsoft.com/office/drawing/2014/main" id="{4C72A2A1-08CA-44DA-9A59-4A17BC490D22}"/>
                </a:ext>
              </a:extLst>
            </p:cNvPr>
            <p:cNvSpPr txBox="1"/>
            <p:nvPr/>
          </p:nvSpPr>
          <p:spPr>
            <a:xfrm>
              <a:off x="5977477" y="6085219"/>
              <a:ext cx="1030625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700" b="1" dirty="0" err="1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Boehmerwald</a:t>
              </a:r>
              <a:endParaRPr lang="pt-BR" sz="7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CaixaDeTexto 45">
              <a:extLst>
                <a:ext uri="{FF2B5EF4-FFF2-40B4-BE49-F238E27FC236}">
                  <a16:creationId xmlns:a16="http://schemas.microsoft.com/office/drawing/2014/main" id="{B8C2A83F-9D45-49C7-96F4-29F178C2711C}"/>
                </a:ext>
              </a:extLst>
            </p:cNvPr>
            <p:cNvSpPr txBox="1"/>
            <p:nvPr/>
          </p:nvSpPr>
          <p:spPr>
            <a:xfrm>
              <a:off x="5875505" y="4738925"/>
              <a:ext cx="870325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Guanabara</a:t>
              </a:r>
            </a:p>
          </p:txBody>
        </p:sp>
        <p:sp>
          <p:nvSpPr>
            <p:cNvPr id="47" name="CaixaDeTexto 46">
              <a:extLst>
                <a:ext uri="{FF2B5EF4-FFF2-40B4-BE49-F238E27FC236}">
                  <a16:creationId xmlns:a16="http://schemas.microsoft.com/office/drawing/2014/main" id="{26F39721-57D4-4DA7-A16F-D9FF2826FCCB}"/>
                </a:ext>
              </a:extLst>
            </p:cNvPr>
            <p:cNvSpPr txBox="1"/>
            <p:nvPr/>
          </p:nvSpPr>
          <p:spPr>
            <a:xfrm>
              <a:off x="5785169" y="5492744"/>
              <a:ext cx="831853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7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Petrópolis</a:t>
              </a:r>
            </a:p>
          </p:txBody>
        </p:sp>
      </p:grpSp>
      <p:sp>
        <p:nvSpPr>
          <p:cNvPr id="48" name="Elipse 47">
            <a:extLst>
              <a:ext uri="{FF2B5EF4-FFF2-40B4-BE49-F238E27FC236}">
                <a16:creationId xmlns:a16="http://schemas.microsoft.com/office/drawing/2014/main" id="{8C24F33E-2429-45A1-9D36-3ED1E0B04004}"/>
              </a:ext>
            </a:extLst>
          </p:cNvPr>
          <p:cNvSpPr/>
          <p:nvPr/>
        </p:nvSpPr>
        <p:spPr>
          <a:xfrm>
            <a:off x="6365303" y="4338671"/>
            <a:ext cx="115038" cy="149225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tx2"/>
              </a:solidFill>
              <a:effectLst/>
            </a:endParaRPr>
          </a:p>
        </p:txBody>
      </p:sp>
      <p:sp>
        <p:nvSpPr>
          <p:cNvPr id="49" name="Elipse 48">
            <a:extLst>
              <a:ext uri="{FF2B5EF4-FFF2-40B4-BE49-F238E27FC236}">
                <a16:creationId xmlns:a16="http://schemas.microsoft.com/office/drawing/2014/main" id="{066E2AD1-00F1-4DCF-8846-942440FFD8C4}"/>
              </a:ext>
            </a:extLst>
          </p:cNvPr>
          <p:cNvSpPr/>
          <p:nvPr/>
        </p:nvSpPr>
        <p:spPr>
          <a:xfrm>
            <a:off x="4405274" y="6107148"/>
            <a:ext cx="115038" cy="149225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tx2"/>
              </a:solidFill>
              <a:effectLst/>
            </a:endParaRPr>
          </a:p>
        </p:txBody>
      </p:sp>
      <p:sp>
        <p:nvSpPr>
          <p:cNvPr id="50" name="CaixaDeTexto 49">
            <a:extLst>
              <a:ext uri="{FF2B5EF4-FFF2-40B4-BE49-F238E27FC236}">
                <a16:creationId xmlns:a16="http://schemas.microsoft.com/office/drawing/2014/main" id="{F1080E85-E75C-4657-833E-5688D5CC498D}"/>
              </a:ext>
            </a:extLst>
          </p:cNvPr>
          <p:cNvSpPr txBox="1"/>
          <p:nvPr/>
        </p:nvSpPr>
        <p:spPr>
          <a:xfrm>
            <a:off x="7038196" y="3680883"/>
            <a:ext cx="20224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Bacias</a:t>
            </a:r>
          </a:p>
          <a:p>
            <a:pPr algn="r"/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8.1</a:t>
            </a:r>
          </a:p>
          <a:p>
            <a:pPr algn="r"/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  <a:p>
            <a:pPr algn="r"/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Jardim Sofia</a:t>
            </a:r>
          </a:p>
          <a:p>
            <a:pPr algn="r"/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Vila Nova</a:t>
            </a:r>
          </a:p>
          <a:p>
            <a:pPr algn="r"/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Jardim </a:t>
            </a:r>
            <a:r>
              <a:rPr lang="pt-BR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Paraíso</a:t>
            </a:r>
            <a:endParaRPr lang="pt-BR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" name="CaixaDeTexto 50"/>
          <p:cNvSpPr txBox="1"/>
          <p:nvPr/>
        </p:nvSpPr>
        <p:spPr>
          <a:xfrm>
            <a:off x="5324801" y="1244369"/>
            <a:ext cx="12634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Jardim Paraíso</a:t>
            </a:r>
          </a:p>
          <a:p>
            <a:pPr algn="r"/>
            <a:r>
              <a:rPr lang="pt-BR" sz="1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94 L/s</a:t>
            </a:r>
            <a:endParaRPr lang="pt-BR" sz="1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2" name="CaixaDeTexto 51"/>
          <p:cNvSpPr txBox="1"/>
          <p:nvPr/>
        </p:nvSpPr>
        <p:spPr>
          <a:xfrm>
            <a:off x="5994897" y="3159295"/>
            <a:ext cx="104329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Espinheiros</a:t>
            </a:r>
          </a:p>
          <a:p>
            <a:pPr algn="r"/>
            <a:r>
              <a:rPr lang="pt-BR" sz="1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26 L/s</a:t>
            </a:r>
            <a:endParaRPr lang="pt-BR" sz="1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3" name="CaixaDeTexto 52"/>
          <p:cNvSpPr txBox="1"/>
          <p:nvPr/>
        </p:nvSpPr>
        <p:spPr>
          <a:xfrm>
            <a:off x="6434104" y="4195506"/>
            <a:ext cx="14689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Morro do Amaral</a:t>
            </a:r>
          </a:p>
          <a:p>
            <a:pPr algn="r"/>
            <a:endParaRPr lang="pt-BR" sz="1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4" name="CaixaDeTexto 53"/>
          <p:cNvSpPr txBox="1"/>
          <p:nvPr/>
        </p:nvSpPr>
        <p:spPr>
          <a:xfrm>
            <a:off x="5688124" y="4977172"/>
            <a:ext cx="95301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Jarivatuba</a:t>
            </a:r>
          </a:p>
          <a:p>
            <a:pPr algn="r"/>
            <a:r>
              <a:rPr lang="pt-BR" sz="1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600 L/s</a:t>
            </a:r>
            <a:endParaRPr lang="pt-BR" sz="1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5" name="CaixaDeTexto 54"/>
          <p:cNvSpPr txBox="1"/>
          <p:nvPr/>
        </p:nvSpPr>
        <p:spPr>
          <a:xfrm>
            <a:off x="3696857" y="5935538"/>
            <a:ext cx="73231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Profipo</a:t>
            </a:r>
          </a:p>
          <a:p>
            <a:pPr algn="r"/>
            <a:endParaRPr lang="pt-BR" sz="1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6" name="CaixaDeTexto 55"/>
          <p:cNvSpPr txBox="1"/>
          <p:nvPr/>
        </p:nvSpPr>
        <p:spPr>
          <a:xfrm>
            <a:off x="1950550" y="3908665"/>
            <a:ext cx="8932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4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Vila Nova</a:t>
            </a:r>
          </a:p>
          <a:p>
            <a:pPr algn="r"/>
            <a:r>
              <a:rPr lang="pt-BR" sz="12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69 L/s</a:t>
            </a:r>
            <a:endParaRPr lang="pt-BR" sz="1200" b="1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7" name="Texto Explicativo 3 (Sem Bordas) 56"/>
          <p:cNvSpPr/>
          <p:nvPr/>
        </p:nvSpPr>
        <p:spPr>
          <a:xfrm>
            <a:off x="6048164" y="1941521"/>
            <a:ext cx="3085867" cy="1200329"/>
          </a:xfrm>
          <a:prstGeom prst="callout3">
            <a:avLst>
              <a:gd name="adj1" fmla="val 49420"/>
              <a:gd name="adj2" fmla="val -636"/>
              <a:gd name="adj3" fmla="val 49420"/>
              <a:gd name="adj4" fmla="val -12049"/>
              <a:gd name="adj5" fmla="val 102968"/>
              <a:gd name="adj6" fmla="val -11279"/>
              <a:gd name="adj7" fmla="val 124835"/>
              <a:gd name="adj8" fmla="val -1406"/>
            </a:avLst>
          </a:prstGeom>
          <a:solidFill>
            <a:srgbClr val="F79646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pt-BR" b="1" dirty="0">
                <a:solidFill>
                  <a:schemeClr val="tx2"/>
                </a:solidFill>
              </a:rPr>
              <a:t>Ampliação da ETE Espinheiros </a:t>
            </a:r>
            <a:endParaRPr lang="pt-BR" b="1" dirty="0" smtClean="0">
              <a:solidFill>
                <a:schemeClr val="tx2"/>
              </a:solidFill>
            </a:endParaRPr>
          </a:p>
          <a:p>
            <a:pPr lvl="0"/>
            <a:r>
              <a:rPr lang="pt-BR" b="1" dirty="0" smtClean="0">
                <a:solidFill>
                  <a:schemeClr val="tx2"/>
                </a:solidFill>
              </a:rPr>
              <a:t>(</a:t>
            </a:r>
            <a:r>
              <a:rPr lang="pt-BR" b="1" dirty="0">
                <a:solidFill>
                  <a:schemeClr val="tx2"/>
                </a:solidFill>
              </a:rPr>
              <a:t>17,5 para 55 </a:t>
            </a:r>
            <a:r>
              <a:rPr lang="pt-BR" b="1" dirty="0" smtClean="0">
                <a:solidFill>
                  <a:schemeClr val="tx2"/>
                </a:solidFill>
              </a:rPr>
              <a:t>L/s</a:t>
            </a:r>
            <a:r>
              <a:rPr lang="pt-BR" b="1" dirty="0">
                <a:solidFill>
                  <a:schemeClr val="tx2"/>
                </a:solidFill>
              </a:rPr>
              <a:t>)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R$ 15.780.810,10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Previsão de início: 03/2019</a:t>
            </a:r>
          </a:p>
        </p:txBody>
      </p:sp>
      <p:sp>
        <p:nvSpPr>
          <p:cNvPr id="58" name="Texto Explicativo 2 (Sem Bordas) 57"/>
          <p:cNvSpPr/>
          <p:nvPr/>
        </p:nvSpPr>
        <p:spPr>
          <a:xfrm>
            <a:off x="6641142" y="457657"/>
            <a:ext cx="2502857" cy="1477328"/>
          </a:xfrm>
          <a:prstGeom prst="callout2">
            <a:avLst>
              <a:gd name="adj1" fmla="val 47688"/>
              <a:gd name="adj2" fmla="val -1216"/>
              <a:gd name="adj3" fmla="val 48492"/>
              <a:gd name="adj4" fmla="val -44660"/>
              <a:gd name="adj5" fmla="val 67485"/>
              <a:gd name="adj6" fmla="val -55682"/>
            </a:avLst>
          </a:prstGeom>
          <a:solidFill>
            <a:srgbClr val="F79646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pt-BR" b="1" dirty="0">
                <a:solidFill>
                  <a:schemeClr val="tx2"/>
                </a:solidFill>
              </a:rPr>
              <a:t>ETE Jardim Paraíso </a:t>
            </a:r>
            <a:endParaRPr lang="pt-BR" b="1" dirty="0" smtClean="0">
              <a:solidFill>
                <a:schemeClr val="tx2"/>
              </a:solidFill>
            </a:endParaRPr>
          </a:p>
          <a:p>
            <a:pPr lvl="0"/>
            <a:r>
              <a:rPr lang="pt-BR" b="1" dirty="0" smtClean="0">
                <a:solidFill>
                  <a:schemeClr val="tx2"/>
                </a:solidFill>
              </a:rPr>
              <a:t>(</a:t>
            </a:r>
            <a:r>
              <a:rPr lang="pt-BR" b="1" dirty="0">
                <a:solidFill>
                  <a:schemeClr val="tx2"/>
                </a:solidFill>
              </a:rPr>
              <a:t>90 </a:t>
            </a:r>
            <a:r>
              <a:rPr lang="pt-BR" b="1" dirty="0" smtClean="0">
                <a:solidFill>
                  <a:schemeClr val="tx2"/>
                </a:solidFill>
              </a:rPr>
              <a:t>L/s</a:t>
            </a:r>
            <a:r>
              <a:rPr lang="pt-BR" b="1" dirty="0">
                <a:solidFill>
                  <a:schemeClr val="tx2"/>
                </a:solidFill>
              </a:rPr>
              <a:t>)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R$25.162.563,05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Previsão de início: </a:t>
            </a:r>
            <a:r>
              <a:rPr lang="pt-BR" dirty="0" smtClean="0">
                <a:solidFill>
                  <a:schemeClr val="tx2"/>
                </a:solidFill>
              </a:rPr>
              <a:t>12/2019</a:t>
            </a:r>
            <a:endParaRPr lang="pt-BR" dirty="0">
              <a:solidFill>
                <a:schemeClr val="tx2"/>
              </a:solidFill>
            </a:endParaRPr>
          </a:p>
        </p:txBody>
      </p:sp>
      <p:sp>
        <p:nvSpPr>
          <p:cNvPr id="59" name="Texto Explicativo 2 (Sem Bordas) 58"/>
          <p:cNvSpPr/>
          <p:nvPr/>
        </p:nvSpPr>
        <p:spPr>
          <a:xfrm>
            <a:off x="6052416" y="5331223"/>
            <a:ext cx="2461373" cy="1477328"/>
          </a:xfrm>
          <a:prstGeom prst="callout2">
            <a:avLst>
              <a:gd name="adj1" fmla="val 48492"/>
              <a:gd name="adj2" fmla="val -131"/>
              <a:gd name="adj3" fmla="val 49296"/>
              <a:gd name="adj4" fmla="val -17149"/>
              <a:gd name="adj5" fmla="val 30508"/>
              <a:gd name="adj6" fmla="val -31711"/>
            </a:avLst>
          </a:prstGeom>
          <a:solidFill>
            <a:srgbClr val="F79646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pt-BR" b="1" dirty="0" smtClean="0">
                <a:solidFill>
                  <a:schemeClr val="tx2"/>
                </a:solidFill>
              </a:rPr>
              <a:t>Bacia 8.1 e 9 - Etapa 2B, 3,4,5 e 6</a:t>
            </a:r>
          </a:p>
          <a:p>
            <a:pPr lvl="0">
              <a:defRPr/>
            </a:pPr>
            <a:r>
              <a:rPr lang="pt-BR" dirty="0" smtClean="0">
                <a:solidFill>
                  <a:schemeClr val="tx2"/>
                </a:solidFill>
              </a:rPr>
              <a:t>R</a:t>
            </a:r>
            <a:r>
              <a:rPr lang="pt-BR" dirty="0">
                <a:solidFill>
                  <a:schemeClr val="tx2"/>
                </a:solidFill>
              </a:rPr>
              <a:t>$ 118.709.295,08</a:t>
            </a:r>
          </a:p>
          <a:p>
            <a:pPr lvl="0">
              <a:defRPr/>
            </a:pPr>
            <a:r>
              <a:rPr lang="pt-BR" dirty="0">
                <a:solidFill>
                  <a:schemeClr val="tx2"/>
                </a:solidFill>
              </a:rPr>
              <a:t>Previsão de início: </a:t>
            </a:r>
            <a:r>
              <a:rPr lang="pt-BR" dirty="0" smtClean="0">
                <a:solidFill>
                  <a:schemeClr val="tx2"/>
                </a:solidFill>
              </a:rPr>
              <a:t>03/2019</a:t>
            </a:r>
            <a:endParaRPr lang="pt-BR" dirty="0">
              <a:solidFill>
                <a:schemeClr val="tx2"/>
              </a:solidFill>
            </a:endParaRPr>
          </a:p>
        </p:txBody>
      </p:sp>
      <p:graphicFrame>
        <p:nvGraphicFramePr>
          <p:cNvPr id="60" name="Tabela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520363"/>
              </p:ext>
            </p:extLst>
          </p:nvPr>
        </p:nvGraphicFramePr>
        <p:xfrm>
          <a:off x="0" y="1376772"/>
          <a:ext cx="2440519" cy="204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02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2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8575">
                <a:tc gridSpan="3"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2022</a:t>
                      </a:r>
                      <a:endParaRPr lang="pt-BR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543"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População total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hab.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625.058</a:t>
                      </a:r>
                      <a:endParaRPr lang="pt-BR" sz="105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8894"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Percentual de atendimento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%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54%</a:t>
                      </a:r>
                      <a:endParaRPr lang="pt-BR" sz="105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543"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População atendida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hab.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338.210</a:t>
                      </a:r>
                      <a:endParaRPr lang="pt-BR" sz="105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543"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Economias</a:t>
                      </a:r>
                      <a:r>
                        <a:rPr lang="pt-BR" sz="1050" baseline="0" dirty="0" smtClean="0"/>
                        <a:t> atendidas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econ.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120.968</a:t>
                      </a:r>
                      <a:endParaRPr lang="pt-BR" sz="105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543"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Extensão de rede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Km</a:t>
                      </a:r>
                      <a:endParaRPr lang="pt-BR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050" dirty="0" smtClean="0"/>
                        <a:t>799</a:t>
                      </a:r>
                      <a:endParaRPr lang="pt-BR" sz="105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1" name="Texto Explicativo 2 (Sem Bordas) 60"/>
          <p:cNvSpPr/>
          <p:nvPr/>
        </p:nvSpPr>
        <p:spPr>
          <a:xfrm>
            <a:off x="2620170" y="3938835"/>
            <a:ext cx="2461373" cy="1200329"/>
          </a:xfrm>
          <a:prstGeom prst="callout2">
            <a:avLst>
              <a:gd name="adj1" fmla="val 49420"/>
              <a:gd name="adj2" fmla="val 99257"/>
              <a:gd name="adj3" fmla="val 59313"/>
              <a:gd name="adj4" fmla="val 115046"/>
              <a:gd name="adj5" fmla="val 126351"/>
              <a:gd name="adj6" fmla="val 113995"/>
            </a:avLst>
          </a:prstGeom>
          <a:solidFill>
            <a:srgbClr val="F79646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pt-BR" b="1" dirty="0" smtClean="0">
                <a:solidFill>
                  <a:schemeClr val="tx2"/>
                </a:solidFill>
              </a:rPr>
              <a:t>Bacia 8.1 e 9 - Etapa 1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R$ 13.450.439,81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Previsão de conclusão: </a:t>
            </a:r>
            <a:r>
              <a:rPr lang="pt-BR" dirty="0" smtClean="0">
                <a:solidFill>
                  <a:schemeClr val="tx2"/>
                </a:solidFill>
              </a:rPr>
              <a:t>07/2018</a:t>
            </a:r>
            <a:endParaRPr lang="pt-BR" dirty="0">
              <a:solidFill>
                <a:schemeClr val="tx2"/>
              </a:solidFill>
            </a:endParaRPr>
          </a:p>
        </p:txBody>
      </p:sp>
      <p:sp>
        <p:nvSpPr>
          <p:cNvPr id="62" name="Texto Explicativo 2 (Sem Bordas) 61"/>
          <p:cNvSpPr/>
          <p:nvPr/>
        </p:nvSpPr>
        <p:spPr>
          <a:xfrm>
            <a:off x="1850536" y="5648136"/>
            <a:ext cx="2461373" cy="1200329"/>
          </a:xfrm>
          <a:prstGeom prst="callout2">
            <a:avLst>
              <a:gd name="adj1" fmla="val 47441"/>
              <a:gd name="adj2" fmla="val 100705"/>
              <a:gd name="adj3" fmla="val 47441"/>
              <a:gd name="adj4" fmla="val 116976"/>
              <a:gd name="adj5" fmla="val 3673"/>
              <a:gd name="adj6" fmla="val 135706"/>
            </a:avLst>
          </a:prstGeom>
          <a:solidFill>
            <a:srgbClr val="F79646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pt-BR" b="1" dirty="0" smtClean="0">
                <a:solidFill>
                  <a:schemeClr val="tx2"/>
                </a:solidFill>
              </a:rPr>
              <a:t>Bacia 9 - Etapa 2-A</a:t>
            </a:r>
          </a:p>
          <a:p>
            <a:pPr lvl="0"/>
            <a:r>
              <a:rPr lang="pt-BR" dirty="0" smtClean="0">
                <a:solidFill>
                  <a:schemeClr val="tx2"/>
                </a:solidFill>
              </a:rPr>
              <a:t>R</a:t>
            </a:r>
            <a:r>
              <a:rPr lang="pt-BR" dirty="0">
                <a:solidFill>
                  <a:schemeClr val="tx2"/>
                </a:solidFill>
              </a:rPr>
              <a:t>$ 9.419.421,72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Previsão de início: </a:t>
            </a:r>
            <a:r>
              <a:rPr lang="pt-BR" dirty="0" smtClean="0">
                <a:solidFill>
                  <a:schemeClr val="tx2"/>
                </a:solidFill>
              </a:rPr>
              <a:t>09/2018</a:t>
            </a:r>
            <a:endParaRPr lang="pt-BR" dirty="0">
              <a:solidFill>
                <a:schemeClr val="tx2"/>
              </a:solidFill>
            </a:endParaRPr>
          </a:p>
        </p:txBody>
      </p:sp>
      <p:sp>
        <p:nvSpPr>
          <p:cNvPr id="63" name="Texto Explicativo 2 (Sem Bordas) 62"/>
          <p:cNvSpPr/>
          <p:nvPr/>
        </p:nvSpPr>
        <p:spPr>
          <a:xfrm>
            <a:off x="6451445" y="4113480"/>
            <a:ext cx="2232350" cy="1200329"/>
          </a:xfrm>
          <a:prstGeom prst="callout2">
            <a:avLst>
              <a:gd name="adj1" fmla="val 48430"/>
              <a:gd name="adj2" fmla="val -1703"/>
              <a:gd name="adj3" fmla="val 50409"/>
              <a:gd name="adj4" fmla="val -24115"/>
              <a:gd name="adj5" fmla="val 99309"/>
              <a:gd name="adj6" fmla="val -33634"/>
            </a:avLst>
          </a:prstGeom>
          <a:solidFill>
            <a:srgbClr val="F79646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pt-BR" b="1" dirty="0">
                <a:solidFill>
                  <a:schemeClr val="tx2"/>
                </a:solidFill>
              </a:rPr>
              <a:t>ETE </a:t>
            </a:r>
            <a:r>
              <a:rPr lang="pt-BR" b="1" dirty="0" smtClean="0">
                <a:solidFill>
                  <a:schemeClr val="tx2"/>
                </a:solidFill>
              </a:rPr>
              <a:t>Jarivatuba</a:t>
            </a:r>
            <a:endParaRPr lang="pt-BR" b="1" dirty="0">
              <a:solidFill>
                <a:schemeClr val="tx2"/>
              </a:solidFill>
            </a:endParaRPr>
          </a:p>
          <a:p>
            <a:pPr lvl="0"/>
            <a:r>
              <a:rPr lang="pt-BR" b="1" dirty="0" smtClean="0">
                <a:solidFill>
                  <a:schemeClr val="tx2"/>
                </a:solidFill>
              </a:rPr>
              <a:t>1ª etapa (</a:t>
            </a:r>
            <a:r>
              <a:rPr lang="pt-BR" b="1" dirty="0">
                <a:solidFill>
                  <a:schemeClr val="tx2"/>
                </a:solidFill>
              </a:rPr>
              <a:t>600 </a:t>
            </a:r>
            <a:r>
              <a:rPr lang="pt-BR" b="1" dirty="0" smtClean="0">
                <a:solidFill>
                  <a:schemeClr val="tx2"/>
                </a:solidFill>
              </a:rPr>
              <a:t>L/s</a:t>
            </a:r>
            <a:r>
              <a:rPr lang="pt-BR" b="1" dirty="0">
                <a:solidFill>
                  <a:schemeClr val="tx2"/>
                </a:solidFill>
              </a:rPr>
              <a:t>)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R$ 74.318.474,35</a:t>
            </a:r>
          </a:p>
          <a:p>
            <a:pPr lvl="0"/>
            <a:r>
              <a:rPr lang="pt-BR" dirty="0" smtClean="0">
                <a:solidFill>
                  <a:schemeClr val="tx2"/>
                </a:solidFill>
              </a:rPr>
              <a:t>Conclusão</a:t>
            </a:r>
            <a:r>
              <a:rPr lang="pt-BR" dirty="0">
                <a:solidFill>
                  <a:schemeClr val="tx2"/>
                </a:solidFill>
              </a:rPr>
              <a:t>: 12/2019</a:t>
            </a:r>
          </a:p>
        </p:txBody>
      </p:sp>
      <p:sp>
        <p:nvSpPr>
          <p:cNvPr id="64" name="Texto Explicativo 2 (Sem Bordas) 63"/>
          <p:cNvSpPr/>
          <p:nvPr/>
        </p:nvSpPr>
        <p:spPr>
          <a:xfrm>
            <a:off x="-85933" y="3845001"/>
            <a:ext cx="2704653" cy="1477328"/>
          </a:xfrm>
          <a:prstGeom prst="callout2">
            <a:avLst>
              <a:gd name="adj1" fmla="val 262"/>
              <a:gd name="adj2" fmla="val 49938"/>
              <a:gd name="adj3" fmla="val -51184"/>
              <a:gd name="adj4" fmla="val 49292"/>
              <a:gd name="adj5" fmla="val -26295"/>
              <a:gd name="adj6" fmla="val 119091"/>
            </a:avLst>
          </a:prstGeom>
          <a:solidFill>
            <a:srgbClr val="F79646"/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pt-BR" b="1" dirty="0">
                <a:solidFill>
                  <a:schemeClr val="tx2"/>
                </a:solidFill>
              </a:rPr>
              <a:t>SES Vila Nova - Construção ETE (180 </a:t>
            </a:r>
            <a:r>
              <a:rPr lang="pt-BR" b="1" dirty="0" smtClean="0">
                <a:solidFill>
                  <a:schemeClr val="tx2"/>
                </a:solidFill>
              </a:rPr>
              <a:t>L/s</a:t>
            </a:r>
            <a:r>
              <a:rPr lang="pt-BR" b="1" dirty="0">
                <a:solidFill>
                  <a:schemeClr val="tx2"/>
                </a:solidFill>
              </a:rPr>
              <a:t>)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R$ 37.593.739,84 (ETE)  </a:t>
            </a:r>
            <a:endParaRPr lang="pt-BR" dirty="0" smtClean="0">
              <a:solidFill>
                <a:schemeClr val="tx2"/>
              </a:solidFill>
            </a:endParaRPr>
          </a:p>
          <a:p>
            <a:pPr lvl="0"/>
            <a:r>
              <a:rPr lang="pt-BR" dirty="0" smtClean="0">
                <a:solidFill>
                  <a:schemeClr val="tx2"/>
                </a:solidFill>
              </a:rPr>
              <a:t>R</a:t>
            </a:r>
            <a:r>
              <a:rPr lang="pt-BR" dirty="0">
                <a:solidFill>
                  <a:schemeClr val="tx2"/>
                </a:solidFill>
              </a:rPr>
              <a:t>$ 24.922.608,00 (Rede)</a:t>
            </a:r>
          </a:p>
          <a:p>
            <a:pPr lvl="0"/>
            <a:r>
              <a:rPr lang="pt-BR" dirty="0">
                <a:solidFill>
                  <a:schemeClr val="tx2"/>
                </a:solidFill>
              </a:rPr>
              <a:t>Previsão de início: 11/2018</a:t>
            </a:r>
          </a:p>
        </p:txBody>
      </p:sp>
      <p:sp>
        <p:nvSpPr>
          <p:cNvPr id="3" name="Retângulo 2"/>
          <p:cNvSpPr/>
          <p:nvPr/>
        </p:nvSpPr>
        <p:spPr>
          <a:xfrm>
            <a:off x="278238" y="722693"/>
            <a:ext cx="1390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PDE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2047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279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 animBg="1"/>
      <p:bldP spid="61" grpId="0" animBg="1"/>
      <p:bldP spid="62" grpId="0" animBg="1"/>
      <p:bldP spid="63" grpId="0" animBg="1"/>
      <p:bldP spid="6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6013" y="-31724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2699792" y="4646290"/>
            <a:ext cx="8291264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Criação de um CCO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4"/>
          <a:srcRect l="2682" t="4720" r="3788" b="5560"/>
          <a:stretch/>
        </p:blipFill>
        <p:spPr>
          <a:xfrm>
            <a:off x="475694" y="621425"/>
            <a:ext cx="7560841" cy="407780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56923" y="3917533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Intenso Controle de Processos!</a:t>
            </a:r>
            <a:endParaRPr lang="pt-BR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732240" y="3828289"/>
            <a:ext cx="2248810" cy="818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447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/>
          <a:srcRect l="28226" t="25604" r="33033" b="26173"/>
          <a:stretch/>
        </p:blipFill>
        <p:spPr>
          <a:xfrm>
            <a:off x="107504" y="980728"/>
            <a:ext cx="3909912" cy="27363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5"/>
          <a:srcRect l="-906" t="9079" r="45605" b="10298"/>
          <a:stretch/>
        </p:blipFill>
        <p:spPr>
          <a:xfrm>
            <a:off x="4089307" y="1389553"/>
            <a:ext cx="4392488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47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6013" y="-31724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/>
          <a:srcRect t="3563" b="12274"/>
          <a:stretch/>
        </p:blipFill>
        <p:spPr>
          <a:xfrm>
            <a:off x="372773" y="671277"/>
            <a:ext cx="8369746" cy="3960440"/>
          </a:xfrm>
          <a:prstGeom prst="rect">
            <a:avLst/>
          </a:prstGeom>
        </p:spPr>
      </p:pic>
      <p:sp>
        <p:nvSpPr>
          <p:cNvPr id="11" name="Título 1"/>
          <p:cNvSpPr txBox="1">
            <a:spLocks/>
          </p:cNvSpPr>
          <p:nvPr/>
        </p:nvSpPr>
        <p:spPr>
          <a:xfrm>
            <a:off x="2699792" y="4646290"/>
            <a:ext cx="8291264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Criação de um PMO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67859" y="4766938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Intenso Controle de Projetos!</a:t>
            </a:r>
            <a:endParaRPr lang="pt-BR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743176" y="4677694"/>
            <a:ext cx="2248810" cy="818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5"/>
          <a:srcRect l="14113" t="22639" r="11727" b="9932"/>
          <a:stretch/>
        </p:blipFill>
        <p:spPr>
          <a:xfrm>
            <a:off x="435496" y="1063737"/>
            <a:ext cx="8240448" cy="4212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575" y="25637"/>
            <a:ext cx="8730139" cy="583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978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 descr="imag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24" y="1207908"/>
            <a:ext cx="8127732" cy="386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077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70609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Gestão: Modelos, Estratégias e Resultados</a:t>
            </a:r>
            <a:endParaRPr lang="pt-B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0427166"/>
              </p:ext>
            </p:extLst>
          </p:nvPr>
        </p:nvGraphicFramePr>
        <p:xfrm>
          <a:off x="0" y="1127558"/>
          <a:ext cx="8782050" cy="4300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92604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1423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297390" y="2325650"/>
            <a:ext cx="52269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MUITO OBRIGADA!</a:t>
            </a:r>
          </a:p>
          <a:p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. Luana Siewert Pretto,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Msc</a:t>
            </a:r>
          </a:p>
          <a:p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Presidente Companhia Águas de Joinville</a:t>
            </a:r>
          </a:p>
          <a:p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uana.pretto@aguasdejoinville.com.br</a:t>
            </a: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060987"/>
            <a:ext cx="2475290" cy="1646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558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1418</Words>
  <Application>Microsoft Office PowerPoint</Application>
  <PresentationFormat>Apresentação na tela (4:3)</PresentationFormat>
  <Paragraphs>493</Paragraphs>
  <Slides>20</Slides>
  <Notes>0</Notes>
  <HiddenSlides>3</HiddenSlides>
  <MMClips>0</MMClips>
  <ScaleCrop>false</ScaleCrop>
  <HeadingPairs>
    <vt:vector size="8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Calibri</vt:lpstr>
      <vt:lpstr>Tema do Office</vt:lpstr>
      <vt:lpstr>Pacote</vt:lpstr>
      <vt:lpstr>Apresentação do PowerPoint</vt:lpstr>
      <vt:lpstr>Apresentação do PowerPoint</vt:lpstr>
      <vt:lpstr>Apresentação do PowerPoint</vt:lpstr>
      <vt:lpstr>Gestão: Modelos, Estratégias e Resultados</vt:lpstr>
      <vt:lpstr>Apresentação do PowerPoint</vt:lpstr>
      <vt:lpstr>Apresentação do PowerPoint</vt:lpstr>
      <vt:lpstr>Gestão: Modelos, Estratégias e Resultados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Gestão: Modelos, Estratégias e Resultados</vt:lpstr>
      <vt:lpstr>Gestão: Modelos, Estratégias e Resultados</vt:lpstr>
      <vt:lpstr>Gestão: Modelos, Estratégias e Resultados</vt:lpstr>
      <vt:lpstr>Gestão: Modelos, Estratégias e Resultados</vt:lpstr>
      <vt:lpstr>Gestão: Modelos, Estratégias e Resultados</vt:lpstr>
      <vt:lpstr>Gestão: Modelos, Estratégias e Resultados</vt:lpstr>
      <vt:lpstr>Gestão: Modelos, Estratégias e Resultados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Luana Siewert Pretto</cp:lastModifiedBy>
  <cp:revision>32</cp:revision>
  <dcterms:created xsi:type="dcterms:W3CDTF">2018-05-02T19:43:05Z</dcterms:created>
  <dcterms:modified xsi:type="dcterms:W3CDTF">2018-05-28T14:55:45Z</dcterms:modified>
</cp:coreProperties>
</file>