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Ex1.xml" ContentType="application/vnd.ms-office.chartex+xml"/>
  <Override PartName="/ppt/charts/style1.xml" ContentType="application/vnd.ms-office.chartstyle+xml"/>
  <Override PartName="/ppt/charts/colors1.xml" ContentType="application/vnd.ms-office.chartcolorstyle+xml"/>
  <Override PartName="/ppt/charts/chart1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2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4">
  <p:sldMasterIdLst>
    <p:sldMasterId id="2147483648" r:id="rId1"/>
  </p:sldMasterIdLst>
  <p:sldIdLst>
    <p:sldId id="256" r:id="rId2"/>
    <p:sldId id="258" r:id="rId3"/>
    <p:sldId id="321" r:id="rId4"/>
    <p:sldId id="320" r:id="rId5"/>
    <p:sldId id="327" r:id="rId6"/>
    <p:sldId id="322" r:id="rId7"/>
    <p:sldId id="261" r:id="rId8"/>
    <p:sldId id="329" r:id="rId9"/>
    <p:sldId id="323" r:id="rId10"/>
    <p:sldId id="324" r:id="rId11"/>
    <p:sldId id="325" r:id="rId12"/>
    <p:sldId id="326" r:id="rId13"/>
    <p:sldId id="334" r:id="rId14"/>
    <p:sldId id="335" r:id="rId15"/>
    <p:sldId id="336" r:id="rId16"/>
    <p:sldId id="337" r:id="rId17"/>
    <p:sldId id="328" r:id="rId18"/>
    <p:sldId id="342" r:id="rId19"/>
    <p:sldId id="330" r:id="rId20"/>
    <p:sldId id="338" r:id="rId21"/>
    <p:sldId id="339" r:id="rId22"/>
    <p:sldId id="332" r:id="rId23"/>
    <p:sldId id="340" r:id="rId24"/>
    <p:sldId id="341" r:id="rId25"/>
    <p:sldId id="333" r:id="rId26"/>
    <p:sldId id="262" r:id="rId27"/>
    <p:sldId id="343" r:id="rId2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ção Padrão" id="{22844FFB-A510-42B5-9516-5400693B558F}">
          <p14:sldIdLst>
            <p14:sldId id="256"/>
            <p14:sldId id="258"/>
            <p14:sldId id="321"/>
            <p14:sldId id="320"/>
            <p14:sldId id="327"/>
            <p14:sldId id="322"/>
            <p14:sldId id="261"/>
            <p14:sldId id="329"/>
            <p14:sldId id="323"/>
            <p14:sldId id="324"/>
            <p14:sldId id="325"/>
            <p14:sldId id="326"/>
            <p14:sldId id="334"/>
            <p14:sldId id="335"/>
            <p14:sldId id="336"/>
            <p14:sldId id="337"/>
            <p14:sldId id="328"/>
            <p14:sldId id="342"/>
            <p14:sldId id="330"/>
            <p14:sldId id="338"/>
            <p14:sldId id="339"/>
            <p14:sldId id="332"/>
            <p14:sldId id="340"/>
            <p14:sldId id="341"/>
            <p14:sldId id="333"/>
          </p14:sldIdLst>
        </p14:section>
        <p14:section name="Seção sem Título" id="{A1B5CDFC-84DF-4D6F-8EF1-DB158ED04E79}">
          <p14:sldIdLst>
            <p14:sldId id="262"/>
            <p14:sldId id="343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816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Ex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microsoft.com/office/2011/relationships/chartStyle" Target="style1.xml"/><Relationship Id="rId1" Type="http://schemas.openxmlformats.org/officeDocument/2006/relationships/oleObject" Target="file:///C:\Users\Waldo%20V\Documents\Gest&#227;o%20de%20Saneamento%20-%20uma%20vis&#227;o%20diferenciada\Impacto%20da%20conta%20de%20&#225;gua%20sobre%20a%20renda%202014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BR"/>
              <a:t>Valor</a:t>
            </a:r>
            <a:r>
              <a:rPr lang="pt-BR" baseline="0"/>
              <a:t> da Conta x Impacto sobre a Renda Mensal</a:t>
            </a:r>
            <a:endParaRPr lang="pt-BR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/>
      <c:lineChart>
        <c:grouping val="standard"/>
        <c:varyColors val="0"/>
        <c:ser>
          <c:idx val="1"/>
          <c:order val="0"/>
          <c:tx>
            <c:strRef>
              <c:f>POPULAÇÂO!$AB$114</c:f>
              <c:strCache>
                <c:ptCount val="1"/>
                <c:pt idx="0">
                  <c:v>Valor da Conta Justa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cat>
            <c:numRef>
              <c:f>POPULAÇÂO!$Z$116:$Z$122</c:f>
              <c:numCache>
                <c:formatCode>0</c:formatCode>
                <c:ptCount val="7"/>
                <c:pt idx="0">
                  <c:v>31</c:v>
                </c:pt>
                <c:pt idx="1">
                  <c:v>22</c:v>
                </c:pt>
                <c:pt idx="2">
                  <c:v>21</c:v>
                </c:pt>
                <c:pt idx="3">
                  <c:v>18</c:v>
                </c:pt>
                <c:pt idx="4">
                  <c:v>17</c:v>
                </c:pt>
                <c:pt idx="5">
                  <c:v>12</c:v>
                </c:pt>
                <c:pt idx="6">
                  <c:v>10</c:v>
                </c:pt>
              </c:numCache>
            </c:numRef>
          </c:cat>
          <c:val>
            <c:numRef>
              <c:f>POPULAÇÂO!$AB$116:$AB$122</c:f>
              <c:numCache>
                <c:formatCode>"R$"\ #,##0.00</c:formatCode>
                <c:ptCount val="7"/>
                <c:pt idx="0">
                  <c:v>419.71137641777995</c:v>
                </c:pt>
                <c:pt idx="1">
                  <c:v>238.54930683580051</c:v>
                </c:pt>
                <c:pt idx="2">
                  <c:v>114.03771955330798</c:v>
                </c:pt>
                <c:pt idx="3">
                  <c:v>65.451717159371981</c:v>
                </c:pt>
                <c:pt idx="4">
                  <c:v>34.886342702531095</c:v>
                </c:pt>
                <c:pt idx="5">
                  <c:v>24.293001196968</c:v>
                </c:pt>
                <c:pt idx="6">
                  <c:v>16.049310626849355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45D2-4352-8C98-984C58D4AF2A}"/>
            </c:ext>
          </c:extLst>
        </c:ser>
        <c:ser>
          <c:idx val="2"/>
          <c:order val="1"/>
          <c:tx>
            <c:strRef>
              <c:f>POPULAÇÂO!$AC$114</c:f>
              <c:strCache>
                <c:ptCount val="1"/>
                <c:pt idx="0">
                  <c:v>Valor da Conta com a Tarifa Atual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cat>
            <c:numRef>
              <c:f>POPULAÇÂO!$Z$116:$Z$122</c:f>
              <c:numCache>
                <c:formatCode>0</c:formatCode>
                <c:ptCount val="7"/>
                <c:pt idx="0">
                  <c:v>31</c:v>
                </c:pt>
                <c:pt idx="1">
                  <c:v>22</c:v>
                </c:pt>
                <c:pt idx="2">
                  <c:v>21</c:v>
                </c:pt>
                <c:pt idx="3">
                  <c:v>18</c:v>
                </c:pt>
                <c:pt idx="4">
                  <c:v>17</c:v>
                </c:pt>
                <c:pt idx="5">
                  <c:v>12</c:v>
                </c:pt>
                <c:pt idx="6">
                  <c:v>10</c:v>
                </c:pt>
              </c:numCache>
            </c:numRef>
          </c:cat>
          <c:val>
            <c:numRef>
              <c:f>POPULAÇÂO!$AC$116:$AC$122</c:f>
              <c:numCache>
                <c:formatCode>0.00</c:formatCode>
                <c:ptCount val="7"/>
                <c:pt idx="0">
                  <c:v>171.47</c:v>
                </c:pt>
                <c:pt idx="1">
                  <c:v>88.58</c:v>
                </c:pt>
                <c:pt idx="2">
                  <c:v>81.239999999999995</c:v>
                </c:pt>
                <c:pt idx="3">
                  <c:v>59.22</c:v>
                </c:pt>
                <c:pt idx="4">
                  <c:v>27.93</c:v>
                </c:pt>
                <c:pt idx="5">
                  <c:v>8.17</c:v>
                </c:pt>
                <c:pt idx="6">
                  <c:v>6.9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45D2-4352-8C98-984C58D4AF2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86985344"/>
        <c:axId val="486983704"/>
      </c:lineChart>
      <c:catAx>
        <c:axId val="486985344"/>
        <c:scaling>
          <c:orientation val="minMax"/>
        </c:scaling>
        <c:delete val="0"/>
        <c:axPos val="b"/>
        <c:numFmt formatCode="0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486983704"/>
        <c:crosses val="autoZero"/>
        <c:auto val="1"/>
        <c:lblAlgn val="ctr"/>
        <c:lblOffset val="100"/>
        <c:noMultiLvlLbl val="0"/>
      </c:catAx>
      <c:valAx>
        <c:axId val="4869837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&quot;R$&quot;\ 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4869853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pt-B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pt-BR"/>
              <a:t>Valor</a:t>
            </a:r>
            <a:r>
              <a:rPr lang="pt-BR" baseline="0"/>
              <a:t> da Conta x Impacto sobre a Renda Mensal</a:t>
            </a:r>
            <a:endParaRPr lang="pt-BR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title>
    <c:autoTitleDeleted val="0"/>
    <c:plotArea>
      <c:layout/>
      <c:lineChart>
        <c:grouping val="standard"/>
        <c:varyColors val="0"/>
        <c:ser>
          <c:idx val="1"/>
          <c:order val="0"/>
          <c:tx>
            <c:strRef>
              <c:f>POPULAÇÂO!$AB$114</c:f>
              <c:strCache>
                <c:ptCount val="1"/>
                <c:pt idx="0">
                  <c:v>Valor da Conta Justa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cat>
            <c:numRef>
              <c:f>POPULAÇÂO!$Z$116:$Z$122</c:f>
              <c:numCache>
                <c:formatCode>0</c:formatCode>
                <c:ptCount val="7"/>
                <c:pt idx="0">
                  <c:v>31</c:v>
                </c:pt>
                <c:pt idx="1">
                  <c:v>22</c:v>
                </c:pt>
                <c:pt idx="2">
                  <c:v>21</c:v>
                </c:pt>
                <c:pt idx="3">
                  <c:v>18</c:v>
                </c:pt>
                <c:pt idx="4">
                  <c:v>17</c:v>
                </c:pt>
                <c:pt idx="5">
                  <c:v>12</c:v>
                </c:pt>
                <c:pt idx="6">
                  <c:v>10</c:v>
                </c:pt>
              </c:numCache>
            </c:numRef>
          </c:cat>
          <c:val>
            <c:numRef>
              <c:f>POPULAÇÂO!$AB$116:$AB$122</c:f>
              <c:numCache>
                <c:formatCode>"R$"\ #,##0.00</c:formatCode>
                <c:ptCount val="7"/>
                <c:pt idx="0">
                  <c:v>419.71137641777995</c:v>
                </c:pt>
                <c:pt idx="1">
                  <c:v>238.54930683580051</c:v>
                </c:pt>
                <c:pt idx="2">
                  <c:v>114.03771955330798</c:v>
                </c:pt>
                <c:pt idx="3">
                  <c:v>65.451717159371981</c:v>
                </c:pt>
                <c:pt idx="4">
                  <c:v>34.886342702531095</c:v>
                </c:pt>
                <c:pt idx="5">
                  <c:v>24.293001196968</c:v>
                </c:pt>
                <c:pt idx="6">
                  <c:v>16.049310626849355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4A37-4387-B13D-DE7E071978F7}"/>
            </c:ext>
          </c:extLst>
        </c:ser>
        <c:ser>
          <c:idx val="2"/>
          <c:order val="1"/>
          <c:tx>
            <c:strRef>
              <c:f>POPULAÇÂO!$AC$114</c:f>
              <c:strCache>
                <c:ptCount val="1"/>
                <c:pt idx="0">
                  <c:v>Valor da Conta com a Tarifa Atual</c:v>
                </c:pt>
              </c:strCache>
            </c:strRef>
          </c:tx>
          <c:spPr>
            <a:ln w="28575" cap="rnd">
              <a:solidFill>
                <a:schemeClr val="accent3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3"/>
              </a:solidFill>
              <a:ln w="9525">
                <a:solidFill>
                  <a:schemeClr val="accent3"/>
                </a:solidFill>
              </a:ln>
              <a:effectLst/>
            </c:spPr>
          </c:marker>
          <c:cat>
            <c:numRef>
              <c:f>POPULAÇÂO!$Z$116:$Z$122</c:f>
              <c:numCache>
                <c:formatCode>0</c:formatCode>
                <c:ptCount val="7"/>
                <c:pt idx="0">
                  <c:v>31</c:v>
                </c:pt>
                <c:pt idx="1">
                  <c:v>22</c:v>
                </c:pt>
                <c:pt idx="2">
                  <c:v>21</c:v>
                </c:pt>
                <c:pt idx="3">
                  <c:v>18</c:v>
                </c:pt>
                <c:pt idx="4">
                  <c:v>17</c:v>
                </c:pt>
                <c:pt idx="5">
                  <c:v>12</c:v>
                </c:pt>
                <c:pt idx="6">
                  <c:v>10</c:v>
                </c:pt>
              </c:numCache>
            </c:numRef>
          </c:cat>
          <c:val>
            <c:numRef>
              <c:f>POPULAÇÂO!$AC$165:$AC$171</c:f>
              <c:numCache>
                <c:formatCode>0.00</c:formatCode>
                <c:ptCount val="7"/>
                <c:pt idx="0">
                  <c:v>498.47038740000005</c:v>
                </c:pt>
                <c:pt idx="1">
                  <c:v>233.53363799999994</c:v>
                </c:pt>
                <c:pt idx="2">
                  <c:v>112.1507208</c:v>
                </c:pt>
                <c:pt idx="3">
                  <c:v>64.216065600000007</c:v>
                </c:pt>
                <c:pt idx="4">
                  <c:v>34.340000000000003</c:v>
                </c:pt>
                <c:pt idx="5">
                  <c:v>16.84</c:v>
                </c:pt>
                <c:pt idx="6">
                  <c:v>11.200000000000001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4A37-4387-B13D-DE7E071978F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86985344"/>
        <c:axId val="486983704"/>
      </c:lineChart>
      <c:catAx>
        <c:axId val="486985344"/>
        <c:scaling>
          <c:orientation val="minMax"/>
        </c:scaling>
        <c:delete val="0"/>
        <c:axPos val="b"/>
        <c:numFmt formatCode="0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486983704"/>
        <c:crosses val="autoZero"/>
        <c:auto val="1"/>
        <c:lblAlgn val="ctr"/>
        <c:lblOffset val="100"/>
        <c:noMultiLvlLbl val="0"/>
      </c:catAx>
      <c:valAx>
        <c:axId val="48698370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&quot;R$&quot;\ #,##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t-BR"/>
          </a:p>
        </c:txPr>
        <c:crossAx val="4869853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t-BR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pt-BR"/>
    </a:p>
  </c:txPr>
  <c:externalData r:id="rId3">
    <c:autoUpdate val="0"/>
  </c:externalData>
</c:chartSpace>
</file>

<file path=ppt/charts/chartEx1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strDim type="cat">
        <cx:f>Planilha1!$AG$46:$AG$62</cx:f>
        <cx:lvl ptCount="17">
          <cx:pt idx="0">Mexico</cx:pt>
          <cx:pt idx="1">Turquia</cx:pt>
          <cx:pt idx="2">Israel</cx:pt>
          <cx:pt idx="3">Brasil</cx:pt>
          <cx:pt idx="4">Coréia do Sul</cx:pt>
          <cx:pt idx="5">Polônia</cx:pt>
          <cx:pt idx="6">Portugal</cx:pt>
          <cx:pt idx="7">Estados Unidos</cx:pt>
          <cx:pt idx="8">Austrália</cx:pt>
          <cx:pt idx="9">Espanha</cx:pt>
          <cx:pt idx="10">Canadá</cx:pt>
          <cx:pt idx="11">Japão</cx:pt>
          <cx:pt idx="12">Itália</cx:pt>
          <cx:pt idx="13">Reino Unido</cx:pt>
          <cx:pt idx="14">França</cx:pt>
          <cx:pt idx="15">Alemanha</cx:pt>
          <cx:pt idx="16">Suécia</cx:pt>
        </cx:lvl>
      </cx:strDim>
      <cx:numDim type="val">
        <cx:f>Planilha1!$AH$46:$AH$62</cx:f>
        <cx:lvl ptCount="17" formatCode="0,0">
          <cx:pt idx="0">3.8999999999999999</cx:pt>
          <cx:pt idx="1">3.6000000000000001</cx:pt>
          <cx:pt idx="2">3.1000000000000001</cx:pt>
          <cx:pt idx="3">3</cx:pt>
          <cx:pt idx="4">2.7000000000000002</cx:pt>
          <cx:pt idx="5">2.7000000000000002</cx:pt>
          <cx:pt idx="6">2.6000000000000001</cx:pt>
          <cx:pt idx="7">2.6000000000000001</cx:pt>
          <cx:pt idx="8">2.6000000000000001</cx:pt>
          <cx:pt idx="9">2.5</cx:pt>
          <cx:pt idx="10">2.5</cx:pt>
          <cx:pt idx="11">2.3999999999999999</cx:pt>
          <cx:pt idx="12">2.2999999999999998</cx:pt>
          <cx:pt idx="13">2.2999999999999998</cx:pt>
          <cx:pt idx="14">2.2000000000000002</cx:pt>
          <cx:pt idx="15">2</cx:pt>
          <cx:pt idx="16">2</cx:pt>
        </cx:lvl>
      </cx:numDim>
    </cx:data>
  </cx:chartData>
  <cx:chart>
    <cx:title pos="t" align="ctr" overlay="0">
      <cx:tx>
        <cx:txData>
          <cx:v>Número médio de habitantes por domicílios particulares Brasil e países selecionados da OCDE 2014</cx:v>
        </cx:txData>
      </cx:tx>
      <cx:txPr>
        <a:bodyPr rot="0" spcFirstLastPara="1" vertOverflow="ellipsis" vert="horz" wrap="square" lIns="38100" tIns="19050" rIns="38100" bIns="19050" anchor="ctr" anchorCtr="1" compatLnSpc="0"/>
        <a:lstStyle/>
        <a:p>
          <a:pPr algn="ctr" rtl="0">
            <a:defRPr sz="1000" b="0" i="0" u="none" strike="noStrike" baseline="0">
              <a:solidFill>
                <a:sysClr val="windowText" lastClr="000000">
                  <a:lumMod val="65000"/>
                  <a:lumOff val="35000"/>
                </a:sysClr>
              </a:solidFill>
              <a:latin typeface="+mn-lt"/>
              <a:ea typeface="+mn-ea"/>
              <a:cs typeface="+mn-cs"/>
            </a:defRPr>
          </a:pPr>
          <a:r>
            <a:rPr kumimoji="0" lang="pt-BR" sz="1000" b="0" i="0" u="none" strike="noStrike" kern="0" cap="none" spc="0" normalizeH="0" baseline="0" noProof="0">
              <a:ln>
                <a:noFill/>
              </a:ln>
              <a:solidFill>
                <a:sysClr val="windowText" lastClr="000000">
                  <a:lumMod val="65000"/>
                  <a:lumOff val="35000"/>
                </a:sysClr>
              </a:solidFill>
              <a:effectLst/>
              <a:uLnTx/>
              <a:uFillTx/>
              <a:latin typeface="Calibri" panose="020F0502020204030204"/>
            </a:rPr>
            <a:t>Número médio de habitantes por domicílios particulares Brasil e países selecionados da OCDE 2014</a:t>
          </a:r>
        </a:p>
      </cx:txPr>
    </cx:title>
    <cx:plotArea>
      <cx:plotAreaRegion>
        <cx:series layoutId="clusteredColumn" uniqueId="{01569718-E03F-4720-BBFF-9DD9B4447889}" formatIdx="0">
          <cx:dataLabels pos="inEnd">
            <cx:visibility seriesName="0" categoryName="0" value="1"/>
          </cx:dataLabels>
          <cx:dataId val="0"/>
          <cx:layoutPr>
            <cx:aggregation/>
          </cx:layoutPr>
        </cx:series>
      </cx:plotAreaRegion>
      <cx:axis id="0">
        <cx:catScaling gapWidth="0"/>
        <cx:title>
          <cx:tx>
            <cx:txData>
              <cx:v>Paises</cx:v>
            </cx:txData>
          </cx:tx>
          <cx:txPr>
            <a:bodyPr spcFirstLastPara="1" vertOverflow="ellipsis" horzOverflow="overflow" wrap="square" lIns="0" tIns="0" rIns="0" bIns="0" anchor="ctr" anchorCtr="1"/>
            <a:lstStyle/>
            <a:p>
              <a:pPr algn="ctr" rtl="0">
                <a:defRPr/>
              </a:pPr>
              <a:r>
                <a:rPr lang="pt-BR" sz="900" b="0" i="0" u="none" strike="noStrike" baseline="0">
                  <a:solidFill>
                    <a:sysClr val="windowText" lastClr="000000">
                      <a:lumMod val="75000"/>
                      <a:lumOff val="25000"/>
                    </a:sysClr>
                  </a:solidFill>
                  <a:latin typeface="Calibri" panose="020F0502020204030204"/>
                </a:rPr>
                <a:t>Paises</a:t>
              </a:r>
            </a:p>
          </cx:txPr>
        </cx:title>
        <cx:tickLabels/>
        <cx:txPr>
          <a:bodyPr spcFirstLastPara="1" vertOverflow="ellipsis" horzOverflow="overflow" wrap="square" lIns="0" tIns="0" rIns="0" bIns="0" anchor="ctr" anchorCtr="1"/>
          <a:lstStyle/>
          <a:p>
            <a:pPr algn="ctr" rtl="0">
              <a:defRPr sz="700"/>
            </a:pPr>
            <a:endParaRPr lang="pt-BR" sz="700" b="0" i="0" u="none" strike="noStrike" baseline="0">
              <a:solidFill>
                <a:sysClr val="windowText" lastClr="000000">
                  <a:lumMod val="75000"/>
                  <a:lumOff val="25000"/>
                </a:sysClr>
              </a:solidFill>
              <a:latin typeface="Calibri"/>
            </a:endParaRPr>
          </a:p>
        </cx:txPr>
      </cx:axis>
      <cx:axis id="1" hidden="1">
        <cx:valScaling/>
        <cx:title>
          <cx:tx>
            <cx:txData>
              <cx:v>habitantes por domicilio</cx:v>
            </cx:txData>
          </cx:tx>
          <cx:txPr>
            <a:bodyPr spcFirstLastPara="1" vertOverflow="ellipsis" horzOverflow="overflow" wrap="square" lIns="0" tIns="0" rIns="0" bIns="0" anchor="ctr" anchorCtr="1"/>
            <a:lstStyle/>
            <a:p>
              <a:pPr algn="ctr" rtl="0">
                <a:defRPr/>
              </a:pPr>
              <a:r>
                <a:rPr lang="pt-BR" sz="900" b="0" i="0" u="none" strike="noStrike" baseline="0">
                  <a:solidFill>
                    <a:sysClr val="windowText" lastClr="000000">
                      <a:lumMod val="75000"/>
                      <a:lumOff val="25000"/>
                    </a:sysClr>
                  </a:solidFill>
                  <a:latin typeface="Calibri" panose="020F0502020204030204"/>
                </a:rPr>
                <a:t>habitantes por domicilio</a:t>
              </a:r>
            </a:p>
          </cx:txPr>
        </cx:title>
        <cx:majorGridlines/>
        <cx:tickLabels/>
      </cx:axis>
    </cx:plotArea>
  </cx:chart>
  <cx:spPr>
    <a:solidFill>
      <a:schemeClr val="bg1"/>
    </a:solidFill>
  </cx:spPr>
</cx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6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/>
  </cs:chartArea>
  <cs:dataLabel>
    <cs:lnRef idx="0"/>
    <cs:fillRef idx="0"/>
    <cs:effectRef idx="0"/>
    <cs:fontRef idx="minor">
      <a:schemeClr val="dk1"/>
    </cs:fontRef>
    <cs:defRPr sz="90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9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75000"/>
            <a:lumOff val="25000"/>
          </a:schemeClr>
        </a:solidFill>
      </a:ln>
    </cs:spPr>
    <cs:defRPr sz="9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  <a:lumOff val="10000"/>
              </a:schemeClr>
            </a:gs>
            <a:gs pos="0">
              <a:schemeClr val="lt1">
                <a:lumMod val="75000"/>
                <a:alpha val="36000"/>
                <a:lumOff val="10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 cap="flat" cmpd="sng" algn="ctr">
        <a:solidFill>
          <a:schemeClr val="dk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/>
  </cs:seriesAxis>
  <cs:seriesLine>
    <cs:lnRef idx="0"/>
    <cs:fillRef idx="0"/>
    <cs:effectRef idx="0"/>
    <cs:fontRef idx="minor">
      <a:schemeClr val="dk1"/>
    </cs:fontRef>
    <cs:spPr>
      <a:ln w="9525" cap="flat">
        <a:solidFill>
          <a:schemeClr val="bg1">
            <a:lumMod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/>
  </cs:title>
  <cs:trendline>
    <cs:lnRef idx="0"/>
    <cs:fillRef idx="0"/>
    <cs:effectRef idx="0"/>
    <cs:fontRef idx="minor">
      <a:schemeClr val="dk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defRPr sz="9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microsoft.com/office/2014/relationships/chartEx" Target="../charts/chartEx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1.xml"/><Relationship Id="rId4" Type="http://schemas.openxmlformats.org/officeDocument/2006/relationships/image" Target="../media/image15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2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emf"/><Relationship Id="rId4" Type="http://schemas.openxmlformats.org/officeDocument/2006/relationships/chart" Target="../charts/char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24040654-DA57-454F-9169-11283F098D3E}"/>
              </a:ext>
            </a:extLst>
          </p:cNvPr>
          <p:cNvSpPr txBox="1"/>
          <p:nvPr/>
        </p:nvSpPr>
        <p:spPr>
          <a:xfrm>
            <a:off x="755576" y="1604455"/>
            <a:ext cx="813690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7200" b="1" dirty="0"/>
              <a:t>Gestão Tarifária</a:t>
            </a:r>
          </a:p>
          <a:p>
            <a:r>
              <a:rPr lang="pt-BR" sz="7200" b="1" dirty="0"/>
              <a:t>Um novo paradigma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DCCA7D7B-D396-4D80-A68D-8A08D83C240E}"/>
              </a:ext>
            </a:extLst>
          </p:cNvPr>
          <p:cNvSpPr txBox="1"/>
          <p:nvPr/>
        </p:nvSpPr>
        <p:spPr>
          <a:xfrm>
            <a:off x="6444208" y="4828945"/>
            <a:ext cx="26346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/>
              <a:t>Eng. Waldo Villani Jr</a:t>
            </a:r>
          </a:p>
          <a:p>
            <a:pPr algn="ctr"/>
            <a:r>
              <a:rPr lang="pt-BR" dirty="0"/>
              <a:t>Fortaleza, 2018</a:t>
            </a:r>
          </a:p>
        </p:txBody>
      </p:sp>
    </p:spTree>
    <p:extLst>
      <p:ext uri="{BB962C8B-B14F-4D97-AF65-F5344CB8AC3E}">
        <p14:creationId xmlns:p14="http://schemas.microsoft.com/office/powerpoint/2010/main" val="26021503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Espaço Reservado para Conteúdo 2">
            <a:extLst>
              <a:ext uri="{FF2B5EF4-FFF2-40B4-BE49-F238E27FC236}">
                <a16:creationId xmlns:a16="http://schemas.microsoft.com/office/drawing/2014/main" id="{9A92EE36-9E8A-474C-BC89-A51F86C8DBEB}"/>
              </a:ext>
            </a:extLst>
          </p:cNvPr>
          <p:cNvSpPr txBox="1">
            <a:spLocks/>
          </p:cNvSpPr>
          <p:nvPr/>
        </p:nvSpPr>
        <p:spPr>
          <a:xfrm>
            <a:off x="899592" y="1224958"/>
            <a:ext cx="7588722" cy="3788218"/>
          </a:xfr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pt-BR" sz="2000" b="1" u="sng" dirty="0"/>
              <a:t>IMPORTÂNCIA:</a:t>
            </a:r>
          </a:p>
          <a:p>
            <a:pPr algn="just"/>
            <a:r>
              <a:rPr lang="pt-BR" sz="2000" b="1" dirty="0"/>
              <a:t>95% dos recursos do prestador são providos pela tarifa;</a:t>
            </a:r>
            <a:endParaRPr lang="pt-BR" sz="2000" dirty="0"/>
          </a:p>
          <a:p>
            <a:pPr algn="just"/>
            <a:r>
              <a:rPr lang="pt-BR" sz="2000" b="1" dirty="0"/>
              <a:t>Dá sustentação às ações do prestador;</a:t>
            </a:r>
          </a:p>
          <a:p>
            <a:pPr algn="just"/>
            <a:r>
              <a:rPr lang="pt-BR" sz="2000" b="1" dirty="0"/>
              <a:t>Permite a prestação de serviço adequado;</a:t>
            </a:r>
          </a:p>
          <a:p>
            <a:pPr algn="just"/>
            <a:r>
              <a:rPr lang="pt-BR" sz="2000" b="1" dirty="0"/>
              <a:t>Permite a universalização dos serviços.</a:t>
            </a:r>
          </a:p>
          <a:p>
            <a:pPr algn="just"/>
            <a:endParaRPr lang="pt-BR" sz="2000" b="1" dirty="0"/>
          </a:p>
          <a:p>
            <a:pPr marL="0" indent="0" algn="just">
              <a:buNone/>
            </a:pPr>
            <a:r>
              <a:rPr lang="pt-BR" sz="2000" b="1" u="sng" dirty="0"/>
              <a:t>PROBLEMAS:</a:t>
            </a:r>
          </a:p>
          <a:p>
            <a:pPr algn="just"/>
            <a:r>
              <a:rPr lang="pt-BR" sz="2000" b="1" dirty="0"/>
              <a:t>Elevada ingerência política;</a:t>
            </a:r>
            <a:endParaRPr lang="pt-BR" sz="2000" dirty="0"/>
          </a:p>
          <a:p>
            <a:pPr algn="just"/>
            <a:r>
              <a:rPr lang="pt-BR" sz="2000" b="1" dirty="0"/>
              <a:t>Populismo tarifário;</a:t>
            </a:r>
          </a:p>
          <a:p>
            <a:pPr algn="just"/>
            <a:r>
              <a:rPr lang="pt-BR" sz="2000" b="1" dirty="0"/>
              <a:t>Preços com base nas companhias estaduais;</a:t>
            </a:r>
          </a:p>
          <a:p>
            <a:pPr algn="just"/>
            <a:r>
              <a:rPr lang="pt-BR" sz="2000" b="1" dirty="0"/>
              <a:t>Desconhecimento técnico para a sua formulação.</a:t>
            </a:r>
          </a:p>
          <a:p>
            <a:pPr algn="just"/>
            <a:endParaRPr lang="pt-BR" sz="2000" dirty="0"/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ECB2B436-FF36-4E0B-9705-3E872C9F80E1}"/>
              </a:ext>
            </a:extLst>
          </p:cNvPr>
          <p:cNvSpPr txBox="1">
            <a:spLocks/>
          </p:cNvSpPr>
          <p:nvPr/>
        </p:nvSpPr>
        <p:spPr>
          <a:xfrm>
            <a:off x="714976" y="262625"/>
            <a:ext cx="7773338" cy="4957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/>
              <a:t>Gestão Tarifária</a:t>
            </a:r>
          </a:p>
        </p:txBody>
      </p:sp>
    </p:spTree>
    <p:extLst>
      <p:ext uri="{BB962C8B-B14F-4D97-AF65-F5344CB8AC3E}">
        <p14:creationId xmlns:p14="http://schemas.microsoft.com/office/powerpoint/2010/main" val="21120569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Espaço Reservado para Conteúdo 2">
            <a:extLst>
              <a:ext uri="{FF2B5EF4-FFF2-40B4-BE49-F238E27FC236}">
                <a16:creationId xmlns:a16="http://schemas.microsoft.com/office/drawing/2014/main" id="{9A92EE36-9E8A-474C-BC89-A51F86C8DBEB}"/>
              </a:ext>
            </a:extLst>
          </p:cNvPr>
          <p:cNvSpPr txBox="1">
            <a:spLocks/>
          </p:cNvSpPr>
          <p:nvPr/>
        </p:nvSpPr>
        <p:spPr>
          <a:xfrm>
            <a:off x="714976" y="895310"/>
            <a:ext cx="7961480" cy="4621922"/>
          </a:xfr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pt-BR" sz="2000" b="1" dirty="0"/>
              <a:t>HISTÓRICO MUNDIAL: </a:t>
            </a:r>
          </a:p>
          <a:p>
            <a:pPr algn="just"/>
            <a:r>
              <a:rPr lang="pt-BR" sz="2000" dirty="0"/>
              <a:t>Antiguidade - Grécia e Roma;</a:t>
            </a:r>
          </a:p>
          <a:p>
            <a:pPr algn="just"/>
            <a:r>
              <a:rPr lang="pt-BR" sz="2000" dirty="0"/>
              <a:t>Renascimento - retomada do conceito romano;</a:t>
            </a:r>
          </a:p>
          <a:p>
            <a:pPr algn="just"/>
            <a:r>
              <a:rPr lang="pt-BR" sz="2000" dirty="0"/>
              <a:t>Século XX - Estruturação e conceito de produto;</a:t>
            </a:r>
          </a:p>
          <a:p>
            <a:pPr algn="just"/>
            <a:r>
              <a:rPr lang="pt-BR" sz="2000" dirty="0"/>
              <a:t>Século XXI – Conceito de produto social, escassez de oferta e mudanças climáticas </a:t>
            </a:r>
          </a:p>
          <a:p>
            <a:pPr marL="0" indent="0" algn="just">
              <a:buNone/>
            </a:pPr>
            <a:endParaRPr lang="pt-BR" sz="800" b="1" u="sng" dirty="0"/>
          </a:p>
          <a:p>
            <a:pPr marL="0" indent="0" algn="just">
              <a:buNone/>
            </a:pPr>
            <a:r>
              <a:rPr lang="pt-BR" sz="2000" b="1" dirty="0"/>
              <a:t>HISTÓRICO NACIONAL: </a:t>
            </a:r>
          </a:p>
          <a:p>
            <a:pPr algn="just"/>
            <a:r>
              <a:rPr lang="pt-BR" sz="2000" dirty="0"/>
              <a:t>Descobrimento até 1º Império</a:t>
            </a:r>
          </a:p>
          <a:p>
            <a:pPr algn="just"/>
            <a:r>
              <a:rPr lang="pt-BR" sz="2000" b="1" i="1" dirty="0"/>
              <a:t>2º Império </a:t>
            </a:r>
          </a:p>
          <a:p>
            <a:pPr algn="just"/>
            <a:r>
              <a:rPr lang="pt-BR" sz="2000" b="1" i="1" dirty="0"/>
              <a:t>Período Republicano (1889 a 1968)</a:t>
            </a:r>
          </a:p>
          <a:p>
            <a:pPr algn="just"/>
            <a:r>
              <a:rPr lang="pt-BR" sz="2000" b="1" i="1" dirty="0"/>
              <a:t>Planasa (1968 a 1986)</a:t>
            </a:r>
          </a:p>
          <a:p>
            <a:pPr algn="just"/>
            <a:r>
              <a:rPr lang="pt-BR" sz="2000" b="1" i="1" dirty="0"/>
              <a:t>Pós Planasa</a:t>
            </a:r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ECB2B436-FF36-4E0B-9705-3E872C9F80E1}"/>
              </a:ext>
            </a:extLst>
          </p:cNvPr>
          <p:cNvSpPr txBox="1">
            <a:spLocks/>
          </p:cNvSpPr>
          <p:nvPr/>
        </p:nvSpPr>
        <p:spPr>
          <a:xfrm>
            <a:off x="714976" y="262625"/>
            <a:ext cx="7773338" cy="4957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/>
              <a:t>Gestão Tarifária</a:t>
            </a:r>
          </a:p>
        </p:txBody>
      </p:sp>
    </p:spTree>
    <p:extLst>
      <p:ext uri="{BB962C8B-B14F-4D97-AF65-F5344CB8AC3E}">
        <p14:creationId xmlns:p14="http://schemas.microsoft.com/office/powerpoint/2010/main" val="16156778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Espaço Reservado para Conteúdo 2">
            <a:extLst>
              <a:ext uri="{FF2B5EF4-FFF2-40B4-BE49-F238E27FC236}">
                <a16:creationId xmlns:a16="http://schemas.microsoft.com/office/drawing/2014/main" id="{9A92EE36-9E8A-474C-BC89-A51F86C8DBEB}"/>
              </a:ext>
            </a:extLst>
          </p:cNvPr>
          <p:cNvSpPr txBox="1">
            <a:spLocks/>
          </p:cNvSpPr>
          <p:nvPr/>
        </p:nvSpPr>
        <p:spPr>
          <a:xfrm>
            <a:off x="714976" y="895310"/>
            <a:ext cx="7961480" cy="4333890"/>
          </a:xfr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pt-BR" sz="2000" b="1" dirty="0"/>
              <a:t>AMPARO LEGAL: </a:t>
            </a:r>
          </a:p>
          <a:p>
            <a:pPr algn="just"/>
            <a:r>
              <a:rPr lang="pt-BR" sz="2000" dirty="0"/>
              <a:t>Art. 175. Incumbe ao poder público, na forma da lei, diretamente ou sob regime de concessão ou permissão, sempre através de licitação, a prestação de serviços públicos.</a:t>
            </a:r>
          </a:p>
          <a:p>
            <a:pPr marL="0" indent="0" algn="just">
              <a:buNone/>
            </a:pPr>
            <a:r>
              <a:rPr lang="pt-BR" sz="2000" dirty="0"/>
              <a:t>       Parágrafo único. A lei disporá sobre:</a:t>
            </a:r>
          </a:p>
          <a:p>
            <a:pPr marL="400050" lvl="1" indent="0" algn="just">
              <a:buNone/>
            </a:pPr>
            <a:r>
              <a:rPr lang="pt-BR" sz="2000" dirty="0"/>
              <a:t>I -  o regime das empresas concessionárias e permissionárias de serviços públicos, o caráter especial de seu contrato e de sua prorrogação, bem como as condições de caducidade, fiscalização e rescisão da concessão ou permissão</a:t>
            </a:r>
          </a:p>
          <a:p>
            <a:pPr marL="400050" lvl="1" indent="0" algn="just">
              <a:buNone/>
            </a:pPr>
            <a:r>
              <a:rPr lang="pt-BR" sz="2000" dirty="0"/>
              <a:t>II -  os direitos dos usuários;</a:t>
            </a:r>
          </a:p>
          <a:p>
            <a:pPr marL="400050" lvl="1" indent="0" algn="just">
              <a:buNone/>
            </a:pPr>
            <a:r>
              <a:rPr lang="pt-BR" sz="2000" dirty="0"/>
              <a:t>III -  política tarifária;</a:t>
            </a:r>
          </a:p>
          <a:p>
            <a:pPr marL="400050" lvl="1" indent="0" algn="just">
              <a:buNone/>
            </a:pPr>
            <a:r>
              <a:rPr lang="pt-BR" sz="2000" dirty="0"/>
              <a:t>IV -  a obrigação de manter serviço adequado.</a:t>
            </a:r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ECB2B436-FF36-4E0B-9705-3E872C9F80E1}"/>
              </a:ext>
            </a:extLst>
          </p:cNvPr>
          <p:cNvSpPr txBox="1">
            <a:spLocks/>
          </p:cNvSpPr>
          <p:nvPr/>
        </p:nvSpPr>
        <p:spPr>
          <a:xfrm>
            <a:off x="714976" y="262625"/>
            <a:ext cx="7773338" cy="4957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/>
              <a:t>Gestão Tarifária</a:t>
            </a:r>
          </a:p>
        </p:txBody>
      </p:sp>
    </p:spTree>
    <p:extLst>
      <p:ext uri="{BB962C8B-B14F-4D97-AF65-F5344CB8AC3E}">
        <p14:creationId xmlns:p14="http://schemas.microsoft.com/office/powerpoint/2010/main" val="42490574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Espaço Reservado para Conteúdo 2">
            <a:extLst>
              <a:ext uri="{FF2B5EF4-FFF2-40B4-BE49-F238E27FC236}">
                <a16:creationId xmlns:a16="http://schemas.microsoft.com/office/drawing/2014/main" id="{9A92EE36-9E8A-474C-BC89-A51F86C8DBEB}"/>
              </a:ext>
            </a:extLst>
          </p:cNvPr>
          <p:cNvSpPr txBox="1">
            <a:spLocks/>
          </p:cNvSpPr>
          <p:nvPr/>
        </p:nvSpPr>
        <p:spPr>
          <a:xfrm>
            <a:off x="339231" y="768764"/>
            <a:ext cx="8524827" cy="4621922"/>
          </a:xfr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pt-BR" sz="2000" b="1" dirty="0"/>
              <a:t>AMPARO LEGAL: </a:t>
            </a:r>
          </a:p>
          <a:p>
            <a:pPr marL="0" indent="0" algn="ctr">
              <a:buNone/>
            </a:pPr>
            <a:r>
              <a:rPr lang="pt-BR" sz="2000" b="1" dirty="0"/>
              <a:t>Art. 29 – Lei 11.445/2007</a:t>
            </a:r>
          </a:p>
          <a:p>
            <a:pPr marL="0" indent="0" algn="just" defTabSz="342900">
              <a:buNone/>
            </a:pPr>
            <a:r>
              <a:rPr lang="pt-BR" sz="1600" dirty="0"/>
              <a:t>........</a:t>
            </a:r>
          </a:p>
          <a:p>
            <a:pPr marL="0" indent="0" algn="just" defTabSz="342900">
              <a:buNone/>
            </a:pPr>
            <a:r>
              <a:rPr lang="pt-BR" sz="1600" dirty="0"/>
              <a:t>§ 1º  Observado o disposto nos incisos I a III do caput deste artigo, a instituição das tarifas, preços públicos e taxas para os serviços de saneamento básico observará as seguintes diretrizes:</a:t>
            </a:r>
          </a:p>
          <a:p>
            <a:pPr marL="0" indent="0" algn="just" defTabSz="342900">
              <a:spcBef>
                <a:spcPts val="450"/>
              </a:spcBef>
              <a:buNone/>
            </a:pPr>
            <a:r>
              <a:rPr lang="pt-BR" sz="1600" dirty="0"/>
              <a:t>I - prioridade para atendimento das funções essenciais relacionadas à saúde pública;</a:t>
            </a:r>
          </a:p>
          <a:p>
            <a:pPr marL="0" indent="0" algn="just" defTabSz="342900">
              <a:spcBef>
                <a:spcPts val="450"/>
              </a:spcBef>
              <a:buNone/>
            </a:pPr>
            <a:r>
              <a:rPr lang="pt-BR" sz="1600" dirty="0"/>
              <a:t>II - ampliação do acesso dos cidadãos e localidades de baixa renda aos serviços;</a:t>
            </a:r>
          </a:p>
          <a:p>
            <a:pPr marL="0" indent="0" algn="just" defTabSz="342900">
              <a:spcBef>
                <a:spcPts val="450"/>
              </a:spcBef>
              <a:buNone/>
            </a:pPr>
            <a:r>
              <a:rPr lang="pt-BR" sz="1600" dirty="0"/>
              <a:t>III </a:t>
            </a:r>
            <a:r>
              <a:rPr lang="pt-BR" sz="1600" b="1" i="1" dirty="0"/>
              <a:t>- geração dos recursos necessários para realização dos investimentos, objetivando o cumprimento das metas e objetivos do serviço</a:t>
            </a:r>
            <a:r>
              <a:rPr lang="pt-BR" sz="1600" dirty="0"/>
              <a:t>;</a:t>
            </a:r>
          </a:p>
          <a:p>
            <a:pPr marL="0" indent="0" algn="just" defTabSz="342900">
              <a:spcBef>
                <a:spcPts val="450"/>
              </a:spcBef>
              <a:buNone/>
            </a:pPr>
            <a:r>
              <a:rPr lang="pt-BR" sz="1600" dirty="0"/>
              <a:t>IV - inibição do consumo supérfluo e do desperdício de recursos;</a:t>
            </a:r>
          </a:p>
          <a:p>
            <a:pPr marL="0" indent="0" algn="just" defTabSz="342900">
              <a:spcBef>
                <a:spcPts val="450"/>
              </a:spcBef>
              <a:buNone/>
            </a:pPr>
            <a:r>
              <a:rPr lang="pt-BR" sz="1600" dirty="0"/>
              <a:t>V - recuperação dos custos incorridos na prestação do serviço, em regime de eficiência;</a:t>
            </a:r>
          </a:p>
          <a:p>
            <a:pPr marL="0" indent="0" algn="just" defTabSz="342900">
              <a:spcBef>
                <a:spcPts val="450"/>
              </a:spcBef>
              <a:buNone/>
            </a:pPr>
            <a:r>
              <a:rPr lang="pt-BR" sz="1600" dirty="0"/>
              <a:t>VI - remuneração adequada do capital investido pelos prestadores dos serviços;</a:t>
            </a:r>
          </a:p>
          <a:p>
            <a:pPr marL="0" indent="0" algn="just" defTabSz="342900">
              <a:spcBef>
                <a:spcPts val="450"/>
              </a:spcBef>
              <a:buNone/>
            </a:pPr>
            <a:r>
              <a:rPr lang="pt-BR" sz="1600" dirty="0"/>
              <a:t>VII - estímulo ao uso de tecnologias modernas e eficientes, compatíveis com os níveis exigidos de qualidade, continuidade e segurança na prestação dos serviços;</a:t>
            </a:r>
          </a:p>
          <a:p>
            <a:pPr marL="0" indent="0" algn="just" defTabSz="342900">
              <a:spcBef>
                <a:spcPts val="450"/>
              </a:spcBef>
              <a:buNone/>
            </a:pPr>
            <a:r>
              <a:rPr lang="pt-BR" sz="1600" dirty="0"/>
              <a:t>VIII - incentivo à eficiência dos prestadores dos serviços.</a:t>
            </a:r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ECB2B436-FF36-4E0B-9705-3E872C9F80E1}"/>
              </a:ext>
            </a:extLst>
          </p:cNvPr>
          <p:cNvSpPr txBox="1">
            <a:spLocks/>
          </p:cNvSpPr>
          <p:nvPr/>
        </p:nvSpPr>
        <p:spPr>
          <a:xfrm>
            <a:off x="714976" y="262625"/>
            <a:ext cx="7773338" cy="4957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/>
              <a:t>Gestão Tarifária</a:t>
            </a:r>
          </a:p>
        </p:txBody>
      </p:sp>
    </p:spTree>
    <p:extLst>
      <p:ext uri="{BB962C8B-B14F-4D97-AF65-F5344CB8AC3E}">
        <p14:creationId xmlns:p14="http://schemas.microsoft.com/office/powerpoint/2010/main" val="19623885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Espaço Reservado para Conteúdo 2">
            <a:extLst>
              <a:ext uri="{FF2B5EF4-FFF2-40B4-BE49-F238E27FC236}">
                <a16:creationId xmlns:a16="http://schemas.microsoft.com/office/drawing/2014/main" id="{9A92EE36-9E8A-474C-BC89-A51F86C8DBEB}"/>
              </a:ext>
            </a:extLst>
          </p:cNvPr>
          <p:cNvSpPr txBox="1">
            <a:spLocks/>
          </p:cNvSpPr>
          <p:nvPr/>
        </p:nvSpPr>
        <p:spPr>
          <a:xfrm>
            <a:off x="714976" y="895310"/>
            <a:ext cx="7961480" cy="4405898"/>
          </a:xfr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pt-BR" sz="2400" b="1" dirty="0"/>
              <a:t>FOCO: </a:t>
            </a:r>
          </a:p>
          <a:p>
            <a:pPr algn="just"/>
            <a:r>
              <a:rPr lang="pt-BR" sz="2400" dirty="0"/>
              <a:t>Sustentabilidade econômico financeira do prestador de serviços;</a:t>
            </a:r>
          </a:p>
          <a:p>
            <a:pPr algn="just"/>
            <a:r>
              <a:rPr lang="pt-BR" sz="2400" dirty="0"/>
              <a:t>Regulação econômica.</a:t>
            </a:r>
          </a:p>
          <a:p>
            <a:pPr algn="just"/>
            <a:endParaRPr lang="pt-BR" sz="2400" dirty="0"/>
          </a:p>
          <a:p>
            <a:pPr marL="0" indent="0" algn="just">
              <a:buNone/>
            </a:pPr>
            <a:r>
              <a:rPr lang="pt-BR" sz="2400" b="1" dirty="0"/>
              <a:t>METAS: </a:t>
            </a:r>
          </a:p>
          <a:p>
            <a:pPr algn="just"/>
            <a:r>
              <a:rPr lang="pt-BR" sz="2400" dirty="0"/>
              <a:t>Formação dos preços adequados para os serviços;</a:t>
            </a:r>
          </a:p>
          <a:p>
            <a:pPr algn="just"/>
            <a:r>
              <a:rPr lang="pt-BR" sz="2400" dirty="0"/>
              <a:t>Formação dos blocos tarifários com progressividade equilibrada;</a:t>
            </a:r>
          </a:p>
          <a:p>
            <a:pPr algn="just"/>
            <a:r>
              <a:rPr lang="pt-BR" sz="2400" dirty="0"/>
              <a:t>Política tarifária x capacidade de pagamento dos usuários  </a:t>
            </a:r>
            <a:endParaRPr lang="pt-BR" sz="2400" b="1" dirty="0"/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ECB2B436-FF36-4E0B-9705-3E872C9F80E1}"/>
              </a:ext>
            </a:extLst>
          </p:cNvPr>
          <p:cNvSpPr txBox="1">
            <a:spLocks/>
          </p:cNvSpPr>
          <p:nvPr/>
        </p:nvSpPr>
        <p:spPr>
          <a:xfrm>
            <a:off x="714976" y="262625"/>
            <a:ext cx="7773338" cy="4957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/>
              <a:t>Gestão Tarifária</a:t>
            </a:r>
          </a:p>
        </p:txBody>
      </p:sp>
    </p:spTree>
    <p:extLst>
      <p:ext uri="{BB962C8B-B14F-4D97-AF65-F5344CB8AC3E}">
        <p14:creationId xmlns:p14="http://schemas.microsoft.com/office/powerpoint/2010/main" val="39415686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ítulo 1">
            <a:extLst>
              <a:ext uri="{FF2B5EF4-FFF2-40B4-BE49-F238E27FC236}">
                <a16:creationId xmlns:a16="http://schemas.microsoft.com/office/drawing/2014/main" id="{ECB2B436-FF36-4E0B-9705-3E872C9F80E1}"/>
              </a:ext>
            </a:extLst>
          </p:cNvPr>
          <p:cNvSpPr txBox="1">
            <a:spLocks/>
          </p:cNvSpPr>
          <p:nvPr/>
        </p:nvSpPr>
        <p:spPr>
          <a:xfrm>
            <a:off x="714976" y="262625"/>
            <a:ext cx="7773338" cy="4957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dirty="0"/>
              <a:t>Conceitos Básicos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B73D5D9C-8744-41AD-B9D0-C3BC7509219F}"/>
              </a:ext>
            </a:extLst>
          </p:cNvPr>
          <p:cNvSpPr/>
          <p:nvPr/>
        </p:nvSpPr>
        <p:spPr>
          <a:xfrm>
            <a:off x="714976" y="642031"/>
            <a:ext cx="35542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b="1" dirty="0">
                <a:latin typeface="Calibri" panose="020F0502020204030204" pitchFamily="34" charset="0"/>
                <a:ea typeface="Calibri" panose="020F0502020204030204" pitchFamily="34" charset="0"/>
              </a:rPr>
              <a:t>O consumo médio per capita (SNIS)</a:t>
            </a:r>
            <a:endParaRPr lang="pt-BR" dirty="0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88FE4B1A-A1BC-4679-B445-F84DDB3E5E9B}"/>
              </a:ext>
            </a:extLst>
          </p:cNvPr>
          <p:cNvSpPr/>
          <p:nvPr/>
        </p:nvSpPr>
        <p:spPr>
          <a:xfrm>
            <a:off x="410574" y="1027378"/>
            <a:ext cx="427058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/>
              <a:t>A quota per capita deve satisfazer a todos os consumos residenciais, comerciais e industriais de uma cidade, sendo esse parâmetro influenciados por diversos fatores tais como:</a:t>
            </a:r>
          </a:p>
          <a:p>
            <a:r>
              <a:rPr lang="pt-BR" dirty="0"/>
              <a:t>a) nível socioeconômico da população abastecida;</a:t>
            </a:r>
          </a:p>
          <a:p>
            <a:r>
              <a:rPr lang="pt-BR" dirty="0"/>
              <a:t>b) industrialização;</a:t>
            </a:r>
          </a:p>
          <a:p>
            <a:r>
              <a:rPr lang="pt-BR" dirty="0"/>
              <a:t>c) clima;</a:t>
            </a:r>
          </a:p>
          <a:p>
            <a:r>
              <a:rPr lang="pt-BR" dirty="0"/>
              <a:t>d) porte, características e topografia da cidade;</a:t>
            </a:r>
          </a:p>
          <a:p>
            <a:r>
              <a:rPr lang="pt-BR" dirty="0"/>
              <a:t>e) percentual de hidrometração e custo da tarifa;</a:t>
            </a:r>
          </a:p>
          <a:p>
            <a:r>
              <a:rPr lang="pt-BR" dirty="0"/>
              <a:t>f) existência de rede coletora de esgotos;</a:t>
            </a:r>
          </a:p>
          <a:p>
            <a:r>
              <a:rPr lang="pt-BR" dirty="0"/>
              <a:t>g) administração do sistema de abastecimento de água.</a:t>
            </a: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42F36220-5CA7-4275-8258-8C227C087F1B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7671" y="1631716"/>
            <a:ext cx="4052266" cy="308667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441025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ítulo 1">
            <a:extLst>
              <a:ext uri="{FF2B5EF4-FFF2-40B4-BE49-F238E27FC236}">
                <a16:creationId xmlns:a16="http://schemas.microsoft.com/office/drawing/2014/main" id="{ECB2B436-FF36-4E0B-9705-3E872C9F80E1}"/>
              </a:ext>
            </a:extLst>
          </p:cNvPr>
          <p:cNvSpPr txBox="1">
            <a:spLocks/>
          </p:cNvSpPr>
          <p:nvPr/>
        </p:nvSpPr>
        <p:spPr>
          <a:xfrm>
            <a:off x="714976" y="262625"/>
            <a:ext cx="7773338" cy="4957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dirty="0"/>
              <a:t>Conceitos Básicos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B6FED6F0-C658-46C6-9A91-6AEC249E1C05}"/>
              </a:ext>
            </a:extLst>
          </p:cNvPr>
          <p:cNvSpPr/>
          <p:nvPr/>
        </p:nvSpPr>
        <p:spPr>
          <a:xfrm>
            <a:off x="1361285" y="3751352"/>
            <a:ext cx="6480720" cy="15610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lphaLcParenR"/>
            </a:pPr>
            <a:r>
              <a:rPr lang="pt-BR" b="1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População da classe E (04%), consumo médio = 113 L/hab.dia;</a:t>
            </a:r>
            <a:endParaRPr lang="pt-BR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lphaLcParenR"/>
            </a:pPr>
            <a:r>
              <a:rPr lang="pt-BR" b="1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População da classe D (32 %), consumo médio = 113 L/hab.dia;</a:t>
            </a:r>
            <a:endParaRPr lang="pt-BR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lphaLcParenR"/>
            </a:pPr>
            <a:r>
              <a:rPr lang="pt-BR" b="1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População da classe C (37 %), consumo médio = 129 L/hab.dia;</a:t>
            </a:r>
            <a:endParaRPr lang="pt-BR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lphaLcParenR"/>
            </a:pPr>
            <a:r>
              <a:rPr lang="pt-BR" b="1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População da classe B (13 %), consumo médio = 134 L/hab.dia;</a:t>
            </a:r>
            <a:endParaRPr lang="pt-BR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+mj-lt"/>
              <a:buAutoNum type="alphaLcParenR"/>
            </a:pPr>
            <a:r>
              <a:rPr lang="pt-BR" b="1" i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População da classe A (14 %), consumo médio = 174 L/hab.dia;</a:t>
            </a:r>
            <a:endParaRPr lang="pt-BR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A0E46E65-AA99-4360-9819-44398E23D7A6}"/>
              </a:ext>
            </a:extLst>
          </p:cNvPr>
          <p:cNvSpPr/>
          <p:nvPr/>
        </p:nvSpPr>
        <p:spPr>
          <a:xfrm>
            <a:off x="935090" y="804675"/>
            <a:ext cx="755322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BR" b="1" i="1" dirty="0"/>
              <a:t>CONSUMO POR CASSE SOCIAL:</a:t>
            </a:r>
          </a:p>
          <a:p>
            <a:pPr algn="just"/>
            <a:endParaRPr lang="pt-BR" b="1" i="1" dirty="0"/>
          </a:p>
          <a:p>
            <a:pPr algn="just"/>
            <a:r>
              <a:rPr lang="pt-BR" b="1" i="1" dirty="0"/>
              <a:t>Classe Social pelo Novo Critério Brasil (ABEP) -  </a:t>
            </a:r>
            <a:r>
              <a:rPr lang="pt-BR" b="1" i="1" dirty="0">
                <a:latin typeface="Calibri" panose="020F0502020204030204" pitchFamily="34" charset="0"/>
                <a:ea typeface="Calibri" panose="020F0502020204030204" pitchFamily="34" charset="0"/>
              </a:rPr>
              <a:t>A1, A2, B1, B2, C1, C2, D, E</a:t>
            </a:r>
            <a:r>
              <a:rPr lang="pt-BR" dirty="0">
                <a:latin typeface="Calibri" panose="020F0502020204030204" pitchFamily="34" charset="0"/>
                <a:ea typeface="Calibri" panose="020F0502020204030204" pitchFamily="34" charset="0"/>
              </a:rPr>
              <a:t>.</a:t>
            </a:r>
          </a:p>
          <a:p>
            <a:pPr algn="just"/>
            <a:r>
              <a:rPr lang="pt-BR" b="1" i="1" dirty="0"/>
              <a:t>Critério por Faixas de Salário-Mínimo (IBGE) </a:t>
            </a:r>
            <a:endParaRPr lang="pt-BR" dirty="0"/>
          </a:p>
        </p:txBody>
      </p:sp>
      <p:graphicFrame>
        <p:nvGraphicFramePr>
          <p:cNvPr id="5" name="Tabela 4">
            <a:extLst>
              <a:ext uri="{FF2B5EF4-FFF2-40B4-BE49-F238E27FC236}">
                <a16:creationId xmlns:a16="http://schemas.microsoft.com/office/drawing/2014/main" id="{D565A960-B088-4E2D-918A-34E4392B93E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1531258"/>
              </p:ext>
            </p:extLst>
          </p:nvPr>
        </p:nvGraphicFramePr>
        <p:xfrm>
          <a:off x="1634925" y="2060848"/>
          <a:ext cx="5933440" cy="153739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67130">
                  <a:extLst>
                    <a:ext uri="{9D8B030D-6E8A-4147-A177-3AD203B41FA5}">
                      <a16:colId xmlns:a16="http://schemas.microsoft.com/office/drawing/2014/main" val="181236502"/>
                    </a:ext>
                  </a:extLst>
                </a:gridCol>
                <a:gridCol w="2250440">
                  <a:extLst>
                    <a:ext uri="{9D8B030D-6E8A-4147-A177-3AD203B41FA5}">
                      <a16:colId xmlns:a16="http://schemas.microsoft.com/office/drawing/2014/main" val="184592899"/>
                    </a:ext>
                  </a:extLst>
                </a:gridCol>
                <a:gridCol w="2515870">
                  <a:extLst>
                    <a:ext uri="{9D8B030D-6E8A-4147-A177-3AD203B41FA5}">
                      <a16:colId xmlns:a16="http://schemas.microsoft.com/office/drawing/2014/main" val="310570956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Classe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Número de Salários-mínimos (SM)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Renda Familiar (R$)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984189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A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Acima de 20 SM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Acima de R$ 19.080,01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8500021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B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De 10 a 20 SM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R$ 9.540,01 a 19.080,00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1359789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C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De 4 a 10 SM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R$ 4.770,01 a 9.5401,00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0305376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D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De 2 a 4 SM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R$ 1.908,01 a 4.770,00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44935887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E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400">
                          <a:effectLst/>
                        </a:rPr>
                        <a:t>Até 2 SM</a:t>
                      </a:r>
                      <a:endParaRPr lang="pt-BR" sz="1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400" dirty="0">
                          <a:effectLst/>
                        </a:rPr>
                        <a:t>Até R$ 1.9908,00</a:t>
                      </a:r>
                      <a:endParaRPr lang="pt-BR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600566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468652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ítulo 1">
            <a:extLst>
              <a:ext uri="{FF2B5EF4-FFF2-40B4-BE49-F238E27FC236}">
                <a16:creationId xmlns:a16="http://schemas.microsoft.com/office/drawing/2014/main" id="{ECB2B436-FF36-4E0B-9705-3E872C9F80E1}"/>
              </a:ext>
            </a:extLst>
          </p:cNvPr>
          <p:cNvSpPr txBox="1">
            <a:spLocks/>
          </p:cNvSpPr>
          <p:nvPr/>
        </p:nvSpPr>
        <p:spPr>
          <a:xfrm>
            <a:off x="714976" y="262625"/>
            <a:ext cx="7773338" cy="4957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dirty="0"/>
              <a:t>Conceitos Básicos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B73D5D9C-8744-41AD-B9D0-C3BC7509219F}"/>
              </a:ext>
            </a:extLst>
          </p:cNvPr>
          <p:cNvSpPr/>
          <p:nvPr/>
        </p:nvSpPr>
        <p:spPr>
          <a:xfrm>
            <a:off x="714976" y="642031"/>
            <a:ext cx="40121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b="1" dirty="0"/>
              <a:t>Características dos domicílios brasileiros</a:t>
            </a:r>
            <a:endParaRPr lang="pt-BR" dirty="0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7D8A28B7-8A64-4E52-AC12-600EF3E3E95F}"/>
              </a:ext>
            </a:extLst>
          </p:cNvPr>
          <p:cNvSpPr/>
          <p:nvPr/>
        </p:nvSpPr>
        <p:spPr>
          <a:xfrm>
            <a:off x="899592" y="1011363"/>
            <a:ext cx="7773338" cy="2327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b="1" i="1" dirty="0"/>
              <a:t>A taxa de ocupação domiciliar, calculada pela PNAD em 2014, foi de</a:t>
            </a:r>
            <a:r>
              <a:rPr lang="pt-BR" dirty="0"/>
              <a:t> </a:t>
            </a:r>
            <a:r>
              <a:rPr lang="pt-BR" b="1" i="1" dirty="0"/>
              <a:t>3,026 pessoas por domicílio</a:t>
            </a:r>
            <a:r>
              <a:rPr lang="pt-BR" i="1" dirty="0"/>
              <a:t>, </a:t>
            </a:r>
            <a:r>
              <a:rPr lang="pt-BR" b="1" i="1" dirty="0"/>
              <a:t>indicando que houve uma redução de 9,67% em relação ao verificado em 2010.</a:t>
            </a:r>
            <a:r>
              <a:rPr lang="pt-BR" dirty="0"/>
              <a:t>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dirty="0"/>
              <a:t>Entre as Unidades da Federação, os pontos extremos eram os </a:t>
            </a:r>
            <a:r>
              <a:rPr lang="pt-BR" b="1" i="1" dirty="0"/>
              <a:t>Estados do Amazonas, com uma média de 3,38 moradores por domicílio particular, e do Rio Grande do Sul, com 2,64 moradores por domicílio particular.</a:t>
            </a:r>
            <a:endParaRPr lang="pt-BR" dirty="0">
              <a:solidFill>
                <a:srgbClr val="231F20"/>
              </a:solidFill>
              <a:latin typeface="Calibri" panose="020F0502020204030204" pitchFamily="34" charset="0"/>
              <a:ea typeface="Calibri" panose="020F0502020204030204" pitchFamily="34" charset="0"/>
              <a:cs typeface="LucidaSansUnicode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pt-BR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cx1="http://schemas.microsoft.com/office/drawing/2015/9/8/chartex" Requires="cx1">
          <p:graphicFrame>
            <p:nvGraphicFramePr>
              <p:cNvPr id="9" name="Gráfico 8">
                <a:extLst>
                  <a:ext uri="{FF2B5EF4-FFF2-40B4-BE49-F238E27FC236}">
                    <a16:creationId xmlns:a16="http://schemas.microsoft.com/office/drawing/2014/main" id="{EB78C5D8-FAFE-421A-AB99-08F1E2F10F01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4155434978"/>
                  </p:ext>
                </p:extLst>
              </p:nvPr>
            </p:nvGraphicFramePr>
            <p:xfrm>
              <a:off x="2564130" y="2983582"/>
              <a:ext cx="4015740" cy="2533650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4"/>
              </a:graphicData>
            </a:graphic>
          </p:graphicFrame>
        </mc:Choice>
        <mc:Fallback>
          <p:pic>
            <p:nvPicPr>
              <p:cNvPr id="9" name="Gráfico 8">
                <a:extLst>
                  <a:ext uri="{FF2B5EF4-FFF2-40B4-BE49-F238E27FC236}">
                    <a16:creationId xmlns:a16="http://schemas.microsoft.com/office/drawing/2014/main" id="{EB78C5D8-FAFE-421A-AB99-08F1E2F10F0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564130" y="2983582"/>
                <a:ext cx="4015740" cy="253365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9303110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ítulo 1">
            <a:extLst>
              <a:ext uri="{FF2B5EF4-FFF2-40B4-BE49-F238E27FC236}">
                <a16:creationId xmlns:a16="http://schemas.microsoft.com/office/drawing/2014/main" id="{ECB2B436-FF36-4E0B-9705-3E872C9F80E1}"/>
              </a:ext>
            </a:extLst>
          </p:cNvPr>
          <p:cNvSpPr txBox="1">
            <a:spLocks/>
          </p:cNvSpPr>
          <p:nvPr/>
        </p:nvSpPr>
        <p:spPr>
          <a:xfrm>
            <a:off x="714976" y="262625"/>
            <a:ext cx="7773338" cy="4957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dirty="0"/>
              <a:t>Conceitos Básicos</a:t>
            </a:r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B47D6386-F52D-41F8-9A08-7336D027F36B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3330" y="758402"/>
            <a:ext cx="7340120" cy="464337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972315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-27384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ítulo 1">
            <a:extLst>
              <a:ext uri="{FF2B5EF4-FFF2-40B4-BE49-F238E27FC236}">
                <a16:creationId xmlns:a16="http://schemas.microsoft.com/office/drawing/2014/main" id="{ECB2B436-FF36-4E0B-9705-3E872C9F80E1}"/>
              </a:ext>
            </a:extLst>
          </p:cNvPr>
          <p:cNvSpPr txBox="1">
            <a:spLocks/>
          </p:cNvSpPr>
          <p:nvPr/>
        </p:nvSpPr>
        <p:spPr>
          <a:xfrm>
            <a:off x="714976" y="262625"/>
            <a:ext cx="7773338" cy="4957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dirty="0"/>
              <a:t>Conceitos Básicos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9ABC1CA1-63BE-4F05-BE67-7C5F080E863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512" y="742116"/>
            <a:ext cx="6912768" cy="4787823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6E1DA318-4ECA-4061-95DA-3E6940F476D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75972" y="742115"/>
            <a:ext cx="1865778" cy="4787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92079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-27384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ítulo 1">
            <a:extLst>
              <a:ext uri="{FF2B5EF4-FFF2-40B4-BE49-F238E27FC236}">
                <a16:creationId xmlns:a16="http://schemas.microsoft.com/office/drawing/2014/main" id="{ECB2B436-FF36-4E0B-9705-3E872C9F80E1}"/>
              </a:ext>
            </a:extLst>
          </p:cNvPr>
          <p:cNvSpPr txBox="1">
            <a:spLocks/>
          </p:cNvSpPr>
          <p:nvPr/>
        </p:nvSpPr>
        <p:spPr>
          <a:xfrm>
            <a:off x="714976" y="262625"/>
            <a:ext cx="7773338" cy="4957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dirty="0"/>
              <a:t>Conceitos Básicos</a:t>
            </a:r>
          </a:p>
        </p:txBody>
      </p:sp>
      <p:pic>
        <p:nvPicPr>
          <p:cNvPr id="3078" name="Imagem 550">
            <a:extLst>
              <a:ext uri="{FF2B5EF4-FFF2-40B4-BE49-F238E27FC236}">
                <a16:creationId xmlns:a16="http://schemas.microsoft.com/office/drawing/2014/main" id="{337A388F-C3EC-4A81-B682-47FE4DC70F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816" y="804649"/>
            <a:ext cx="3248672" cy="3388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8">
            <a:extLst>
              <a:ext uri="{FF2B5EF4-FFF2-40B4-BE49-F238E27FC236}">
                <a16:creationId xmlns:a16="http://schemas.microsoft.com/office/drawing/2014/main" id="{58B70FA3-8F5C-42C0-9589-FE8B75A1C3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0271" y="651000"/>
            <a:ext cx="5331279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altLang="pt-BR" sz="2000" b="1" i="1" u="sng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LucidaSansUnicode" charset="0"/>
              </a:rPr>
              <a:t>Os serviços de água e esgotos no Brasil, são precificados de forma irreal</a:t>
            </a:r>
            <a:r>
              <a:rPr kumimoji="0" lang="pt-PT" altLang="pt-BR" sz="2000" b="0" i="0" u="none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LucidaSansUnicode" charset="0"/>
              </a:rPr>
              <a:t>.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pt-BR" altLang="pt-BR" sz="2000" b="0" i="0" u="none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LucidaSansUnicode" charset="0"/>
              </a:rPr>
              <a:t>Em 2014, principais dispêndios: 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pt-BR" altLang="pt-BR" sz="2000" b="1" i="1" u="none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LucidaSansUnicode" charset="0"/>
              </a:rPr>
              <a:t>R$ 104,00/mês com telefone celular e internet; R$ 96,00/mês com teatro e cinema; R$ 82,00/mês com produtos de beleza e R$ 71,00/mês com moda</a:t>
            </a:r>
            <a:r>
              <a:rPr kumimoji="0" lang="pt-BR" altLang="pt-BR" sz="2000" b="0" i="0" u="none" strike="noStrike" cap="none" normalizeH="0" baseline="0" dirty="0">
                <a:ln>
                  <a:noFill/>
                </a:ln>
                <a:solidFill>
                  <a:srgbClr val="231F2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LucidaSansUnicode" charset="0"/>
              </a:rPr>
              <a:t>.(</a:t>
            </a:r>
            <a:r>
              <a:rPr lang="pt-BR" altLang="pt-BR" sz="2000" b="1" i="1" dirty="0">
                <a:solidFill>
                  <a:srgbClr val="231F20"/>
                </a:solidFill>
                <a:latin typeface="Calibri" panose="020F0502020204030204" pitchFamily="34" charset="0"/>
                <a:ea typeface="Calibri" panose="020F0502020204030204" pitchFamily="34" charset="0"/>
                <a:cs typeface="LucidaSansUnicode" charset="0"/>
              </a:rPr>
              <a:t>SPC Brasil)</a:t>
            </a:r>
            <a:endParaRPr kumimoji="0" lang="pt-BR" altLang="pt-BR" sz="2000" b="0" i="0" u="none" strike="noStrike" cap="none" normalizeH="0" baseline="0" dirty="0">
              <a:ln>
                <a:noFill/>
              </a:ln>
              <a:solidFill>
                <a:srgbClr val="231F2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LucidaSansUnicode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pt-BR" sz="2000" dirty="0"/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2000" dirty="0"/>
              <a:t>telefone celular: </a:t>
            </a:r>
            <a:r>
              <a:rPr lang="pt-BR" sz="2000" b="1" i="1" dirty="0"/>
              <a:t>R$ 104,00/mês (2,96% da renda média domiciliar).</a:t>
            </a:r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pt-BR" sz="2000" b="1" i="1" dirty="0"/>
          </a:p>
          <a:p>
            <a:pPr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2000" dirty="0"/>
              <a:t>água e esgoto: </a:t>
            </a:r>
            <a:r>
              <a:rPr lang="pt-BR" sz="2000" b="1" i="1" dirty="0"/>
              <a:t>R$ 41,00/mês (1,09% da renda média domiciliar</a:t>
            </a:r>
            <a:r>
              <a:rPr lang="pt-BR" sz="2000" dirty="0"/>
              <a:t>)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endParaRPr lang="pt-BR" sz="2000" b="1" i="1" dirty="0"/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A0BCD3B5-0FF3-4D63-9BAF-DB7555D16D8C}"/>
              </a:ext>
            </a:extLst>
          </p:cNvPr>
          <p:cNvSpPr/>
          <p:nvPr/>
        </p:nvSpPr>
        <p:spPr>
          <a:xfrm>
            <a:off x="310272" y="4792276"/>
            <a:ext cx="857995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t-BR" sz="2000" b="1" i="1" dirty="0"/>
              <a:t>Existe espaço suficiente para a cobrança de tarifas realistas para os serviços de água e esgoto. </a:t>
            </a:r>
            <a:endParaRPr lang="pt-BR" altLang="pt-BR" sz="2000" b="1" i="1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20342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-27384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ítulo 1">
            <a:extLst>
              <a:ext uri="{FF2B5EF4-FFF2-40B4-BE49-F238E27FC236}">
                <a16:creationId xmlns:a16="http://schemas.microsoft.com/office/drawing/2014/main" id="{ECB2B436-FF36-4E0B-9705-3E872C9F80E1}"/>
              </a:ext>
            </a:extLst>
          </p:cNvPr>
          <p:cNvSpPr txBox="1">
            <a:spLocks/>
          </p:cNvSpPr>
          <p:nvPr/>
        </p:nvSpPr>
        <p:spPr>
          <a:xfrm>
            <a:off x="714976" y="262625"/>
            <a:ext cx="7773338" cy="4957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/>
              <a:t>Política Tarifária PLANASA</a:t>
            </a:r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4198D1D1-2ED5-45DA-BEF3-E072877302FE}"/>
              </a:ext>
            </a:extLst>
          </p:cNvPr>
          <p:cNvSpPr/>
          <p:nvPr/>
        </p:nvSpPr>
        <p:spPr>
          <a:xfrm>
            <a:off x="431540" y="3630016"/>
            <a:ext cx="8676456" cy="14682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600" b="1" i="1" dirty="0">
                <a:ea typeface="Calibri" panose="020F0502020204030204" pitchFamily="34" charset="0"/>
                <a:cs typeface="Times New Roman" panose="02020603050405020304" pitchFamily="18" charset="0"/>
              </a:rPr>
              <a:t>RO = DOM + DF ou RO &gt; DOM + DF</a:t>
            </a:r>
            <a:endParaRPr lang="pt-BR" sz="36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Onde</a:t>
            </a:r>
            <a:endParaRPr lang="pt-BR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 = Receita operacional, DOM = Despesas de Operação e Manutenção, DF = Despesas Financeiras</a:t>
            </a:r>
            <a:endParaRPr lang="pt-BR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2EBEA9C3-CD81-4A9C-B239-FE26AC68B8A5}"/>
              </a:ext>
            </a:extLst>
          </p:cNvPr>
          <p:cNvSpPr/>
          <p:nvPr/>
        </p:nvSpPr>
        <p:spPr>
          <a:xfrm>
            <a:off x="431540" y="758402"/>
            <a:ext cx="8280920" cy="2819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Assim, a Lei n° 6.528 estabelecia que:</a:t>
            </a:r>
            <a:endParaRPr lang="pt-BR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80340" algn="just">
              <a:lnSpc>
                <a:spcPct val="107000"/>
              </a:lnSpc>
              <a:spcAft>
                <a:spcPts val="800"/>
              </a:spcAft>
            </a:pPr>
            <a:r>
              <a:rPr lang="pt-BR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</a:t>
            </a:r>
            <a:r>
              <a:rPr lang="pt-BR" b="1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 tarifas obedecerão ao regime do serviço pelo custo, garantindo ao responsável pela execução dos serviços a remuneração de até 12 % (doze por cento) ao ano sobre o investimento reconhecido</a:t>
            </a:r>
            <a:r>
              <a:rPr lang="pt-BR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”; (GN)</a:t>
            </a:r>
            <a:endParaRPr lang="pt-BR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80340" algn="just">
              <a:lnSpc>
                <a:spcPct val="107000"/>
              </a:lnSpc>
              <a:spcAft>
                <a:spcPts val="800"/>
              </a:spcAft>
            </a:pPr>
            <a:r>
              <a:rPr lang="pt-BR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“A fixação tarifária levará em conta a viabilidade do equilíbrio econômico-financeiro das companhias estaduais de saneamento básico e a preservação dos aspectos sociais, de forma a assegurar o adequado atendimento dos usuários de menor consumo, com base na tarifa mínima”.</a:t>
            </a:r>
            <a:endParaRPr lang="pt-BR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1909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-27384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ítulo 1">
            <a:extLst>
              <a:ext uri="{FF2B5EF4-FFF2-40B4-BE49-F238E27FC236}">
                <a16:creationId xmlns:a16="http://schemas.microsoft.com/office/drawing/2014/main" id="{ECB2B436-FF36-4E0B-9705-3E872C9F80E1}"/>
              </a:ext>
            </a:extLst>
          </p:cNvPr>
          <p:cNvSpPr txBox="1">
            <a:spLocks/>
          </p:cNvSpPr>
          <p:nvPr/>
        </p:nvSpPr>
        <p:spPr>
          <a:xfrm>
            <a:off x="714976" y="262625"/>
            <a:ext cx="7773338" cy="4957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/>
              <a:t>Política Tarifária PLANASA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19689BCA-BCC7-4676-AD55-0570330DA3B6}"/>
              </a:ext>
            </a:extLst>
          </p:cNvPr>
          <p:cNvSpPr/>
          <p:nvPr/>
        </p:nvSpPr>
        <p:spPr>
          <a:xfrm>
            <a:off x="591260" y="1123291"/>
            <a:ext cx="8020770" cy="3931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pt-BR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Decreto n° 82.587/78 estabeleceu os critérios gerais para a fixação da estrutura tarifária e para o cálculo do valor da tarifa pelo custo do serviço, de acordo com a seguinte forma: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400" b="1" i="1" dirty="0">
                <a:latin typeface="Cambria Math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CS = DEX + DPA + i x (IR)</a:t>
            </a:r>
            <a:endParaRPr lang="pt-BR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sz="16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onde</a:t>
            </a:r>
            <a:endParaRPr lang="pt-BR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CS = custo do serviço</a:t>
            </a:r>
            <a:endParaRPr lang="pt-BR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DEX = despesas de exploração (manutenção e operação dos serviços)</a:t>
            </a:r>
            <a:endParaRPr lang="pt-BR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DPA = depreciação, provisão para devedores duvidosos e amortização de despesas</a:t>
            </a:r>
            <a:endParaRPr lang="pt-BR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IR = investimento reconhecido (soma de imobilizações técnicas, ativo diferido e capital de movimento)</a:t>
            </a:r>
            <a:endParaRPr lang="pt-BR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sz="1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 = taxa de remuneração do investimento reconhecido, de até 12 %, conforme estabelecido em lei</a:t>
            </a:r>
            <a:endParaRPr lang="pt-BR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56588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-27384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ítulo 1">
            <a:extLst>
              <a:ext uri="{FF2B5EF4-FFF2-40B4-BE49-F238E27FC236}">
                <a16:creationId xmlns:a16="http://schemas.microsoft.com/office/drawing/2014/main" id="{ECB2B436-FF36-4E0B-9705-3E872C9F80E1}"/>
              </a:ext>
            </a:extLst>
          </p:cNvPr>
          <p:cNvSpPr txBox="1">
            <a:spLocks/>
          </p:cNvSpPr>
          <p:nvPr/>
        </p:nvSpPr>
        <p:spPr>
          <a:xfrm>
            <a:off x="714976" y="262625"/>
            <a:ext cx="7773338" cy="4957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/>
              <a:t>Política Tarifária PLANASA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2" name="Retângulo 1">
                <a:extLst>
                  <a:ext uri="{FF2B5EF4-FFF2-40B4-BE49-F238E27FC236}">
                    <a16:creationId xmlns:a16="http://schemas.microsoft.com/office/drawing/2014/main" id="{3DCE300D-D5E4-4DFC-B9BA-94BA336859A5}"/>
                  </a:ext>
                </a:extLst>
              </p:cNvPr>
              <p:cNvSpPr/>
              <p:nvPr/>
            </p:nvSpPr>
            <p:spPr>
              <a:xfrm>
                <a:off x="530642" y="1441913"/>
                <a:ext cx="8105496" cy="334662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pt-BR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 tarifa média, necessária para que as CESB's pudessem obter receitas suficientes para cobrir seus custos e a remuneração do capital, era assim definida:</a:t>
                </a:r>
                <a:endParaRPr lang="pt-BR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14:m>
                  <m:oMath xmlns:m="http://schemas.openxmlformats.org/officeDocument/2006/math">
                    <m:r>
                      <a:rPr lang="pt-BR" sz="24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𝑻𝒎</m:t>
                    </m:r>
                    <m:r>
                      <a:rPr lang="pt-BR" sz="2400" b="1" i="1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 </m:t>
                    </m:r>
                    <m:f>
                      <m:fPr>
                        <m:ctrlPr>
                          <a:rPr lang="pt-BR" sz="24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pt-BR" sz="24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𝑪𝑺</m:t>
                        </m:r>
                      </m:num>
                      <m:den>
                        <m:r>
                          <a:rPr lang="pt-BR" sz="2400" b="1" i="1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𝑽𝑭</m:t>
                        </m:r>
                      </m:den>
                    </m:f>
                  </m:oMath>
                </a14:m>
                <a:r>
                  <a:rPr lang="pt-BR" sz="24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endParaRPr lang="pt-BR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pt-BR" sz="1050" i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onde</a:t>
                </a:r>
                <a:endParaRPr lang="pt-BR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pt-BR" sz="1050" i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Tm</a:t>
                </a:r>
                <a:r>
                  <a:rPr lang="pt-BR" sz="1050" i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= Tarifa média</a:t>
                </a:r>
                <a:endParaRPr lang="pt-BR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pt-BR" sz="1050" i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CS = Custo dos serviços</a:t>
                </a:r>
                <a:endParaRPr lang="pt-BR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pt-BR" sz="1050" i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VF = volume de água faturável</a:t>
                </a:r>
                <a:endParaRPr lang="pt-BR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pt-BR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Com uma tarifa média </a:t>
                </a:r>
                <a:r>
                  <a:rPr lang="pt-BR" b="1" i="1" dirty="0" err="1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Tm</a:t>
                </a:r>
                <a:r>
                  <a:rPr lang="pt-BR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a empresa deveria estar financeiramente equilibrada, gerando os recursos para a amortização dos investimentos existentes. </a:t>
                </a:r>
                <a:endParaRPr lang="pt-BR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" name="Retângulo 1">
                <a:extLst>
                  <a:ext uri="{FF2B5EF4-FFF2-40B4-BE49-F238E27FC236}">
                    <a16:creationId xmlns:a16="http://schemas.microsoft.com/office/drawing/2014/main" id="{3DCE300D-D5E4-4DFC-B9BA-94BA336859A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0642" y="1441913"/>
                <a:ext cx="8105496" cy="3346622"/>
              </a:xfrm>
              <a:prstGeom prst="rect">
                <a:avLst/>
              </a:prstGeom>
              <a:blipFill>
                <a:blip r:embed="rId4"/>
                <a:stretch>
                  <a:fillRect l="-602" t="-911" r="-602" b="-2004"/>
                </a:stretch>
              </a:blipFill>
            </p:spPr>
            <p:txBody>
              <a:bodyPr/>
              <a:lstStyle/>
              <a:p>
                <a:r>
                  <a:rPr lang="pt-B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5120210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-27384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ítulo 1">
            <a:extLst>
              <a:ext uri="{FF2B5EF4-FFF2-40B4-BE49-F238E27FC236}">
                <a16:creationId xmlns:a16="http://schemas.microsoft.com/office/drawing/2014/main" id="{ECB2B436-FF36-4E0B-9705-3E872C9F80E1}"/>
              </a:ext>
            </a:extLst>
          </p:cNvPr>
          <p:cNvSpPr txBox="1">
            <a:spLocks/>
          </p:cNvSpPr>
          <p:nvPr/>
        </p:nvSpPr>
        <p:spPr>
          <a:xfrm>
            <a:off x="714976" y="262625"/>
            <a:ext cx="7773338" cy="4957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/>
              <a:t>Política Tarifária PLANASA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Retângulo 2">
                <a:extLst>
                  <a:ext uri="{FF2B5EF4-FFF2-40B4-BE49-F238E27FC236}">
                    <a16:creationId xmlns:a16="http://schemas.microsoft.com/office/drawing/2014/main" id="{C5B143D8-AC72-4BA9-BAAD-A588EEF3F249}"/>
                  </a:ext>
                </a:extLst>
              </p:cNvPr>
              <p:cNvSpPr/>
              <p:nvPr/>
            </p:nvSpPr>
            <p:spPr>
              <a:xfrm>
                <a:off x="714976" y="937837"/>
                <a:ext cx="7961480" cy="451309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pt-BR" dirty="0"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Algebricamente a receita total é dada por </a:t>
                </a:r>
                <a:r>
                  <a:rPr lang="pt-BR" b="1" i="1" dirty="0"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RT = </a:t>
                </a:r>
                <a:r>
                  <a:rPr lang="pt-BR" b="1" i="1" dirty="0" err="1"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Tm</a:t>
                </a:r>
                <a:r>
                  <a:rPr lang="pt-BR" b="1" i="1" dirty="0"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 x VF</a:t>
                </a:r>
                <a:r>
                  <a:rPr lang="pt-BR" dirty="0"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; o serviço da dívida é</a:t>
                </a:r>
                <a:r>
                  <a:rPr lang="pt-BR" b="1" dirty="0"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pt-BR" b="1" i="1" dirty="0"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SD = i x (</a:t>
                </a:r>
                <a:r>
                  <a:rPr lang="pt-BR" b="1" i="1" dirty="0" err="1"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lR</a:t>
                </a:r>
                <a:r>
                  <a:rPr lang="pt-BR" b="1" dirty="0"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) </a:t>
                </a:r>
                <a:r>
                  <a:rPr lang="pt-BR" dirty="0"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e a receita total é calculada por</a:t>
                </a:r>
                <a:r>
                  <a:rPr lang="pt-BR" b="1" dirty="0"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pt-BR" b="1" i="1" dirty="0"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RT = DEX + DPA + SD</a:t>
                </a:r>
                <a:r>
                  <a:rPr lang="pt-BR" b="1" dirty="0"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pt-BR" dirty="0"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a tarifa média pode ser expressa por:</a:t>
                </a:r>
                <a:endParaRPr lang="pt-BR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pt-BR" dirty="0"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 </a:t>
                </a:r>
                <a:endParaRPr lang="pt-BR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pt-BR" sz="24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𝑻𝒎</m:t>
                      </m:r>
                      <m:r>
                        <a:rPr lang="pt-BR" sz="2400" b="1" i="1">
                          <a:effectLst/>
                          <a:latin typeface="Cambria Math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m:t>= </m:t>
                      </m:r>
                      <m:f>
                        <m:fPr>
                          <m:ctrlPr>
                            <a:rPr lang="pt-BR" sz="24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pt-BR" sz="24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𝑫𝑬𝑿</m:t>
                          </m:r>
                          <m:r>
                            <a:rPr lang="pt-BR" sz="24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+</m:t>
                          </m:r>
                          <m:r>
                            <a:rPr lang="pt-BR" sz="24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𝑫𝑷𝑨</m:t>
                          </m:r>
                          <m:r>
                            <a:rPr lang="pt-BR" sz="24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+</m:t>
                          </m:r>
                          <m:r>
                            <a:rPr lang="pt-BR" sz="24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𝒊</m:t>
                          </m:r>
                          <m:r>
                            <a:rPr lang="pt-BR" sz="24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. (</m:t>
                          </m:r>
                          <m:r>
                            <a:rPr lang="pt-BR" sz="24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𝑰𝑹</m:t>
                          </m:r>
                          <m:r>
                            <a:rPr lang="pt-BR" sz="24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)</m:t>
                          </m:r>
                        </m:num>
                        <m:den>
                          <m:r>
                            <a:rPr lang="pt-BR" sz="2400" b="1" i="1">
                              <a:effectLst/>
                              <a:latin typeface="Cambria Math" panose="02040503050406030204" pitchFamily="18" charset="0"/>
                              <a:ea typeface="Calibri" panose="020F0502020204030204" pitchFamily="34" charset="0"/>
                              <a:cs typeface="Times New Roman" panose="02020603050405020304" pitchFamily="18" charset="0"/>
                            </a:rPr>
                            <m:t>𝑽𝑭</m:t>
                          </m:r>
                        </m:den>
                      </m:f>
                    </m:oMath>
                  </m:oMathPara>
                </a14:m>
                <a:endParaRPr lang="pt-BR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pt-BR" sz="1050" i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onde</a:t>
                </a:r>
                <a:endParaRPr lang="pt-BR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pt-BR" sz="1050" i="1" dirty="0" err="1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Tm</a:t>
                </a:r>
                <a:r>
                  <a:rPr lang="pt-BR" sz="1050" i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= Tarifa média</a:t>
                </a:r>
                <a:endParaRPr lang="pt-BR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pt-BR" sz="1050" i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DEX = despesas de exploração (manutenção e operação dos serviços)</a:t>
                </a:r>
                <a:endParaRPr lang="pt-BR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pt-BR" sz="1050" i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DPA = depreciação, provisão para devedores duvidosos e amortização de despesas</a:t>
                </a:r>
                <a:endParaRPr lang="pt-BR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pt-BR" sz="1050" i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SD = serviço da dívida</a:t>
                </a:r>
                <a:endParaRPr lang="pt-BR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pt-BR" sz="1050" i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VF = volume de água faturável</a:t>
                </a:r>
                <a:endParaRPr lang="pt-BR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just">
                  <a:lnSpc>
                    <a:spcPct val="107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pt-BR" sz="1050" i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 </a:t>
                </a:r>
                <a:endParaRPr lang="pt-BR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Retângulo 2">
                <a:extLst>
                  <a:ext uri="{FF2B5EF4-FFF2-40B4-BE49-F238E27FC236}">
                    <a16:creationId xmlns:a16="http://schemas.microsoft.com/office/drawing/2014/main" id="{C5B143D8-AC72-4BA9-BAAD-A588EEF3F24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4976" y="937837"/>
                <a:ext cx="7961480" cy="4513095"/>
              </a:xfrm>
              <a:prstGeom prst="rect">
                <a:avLst/>
              </a:prstGeom>
              <a:blipFill>
                <a:blip r:embed="rId4"/>
                <a:stretch>
                  <a:fillRect l="-613" t="-676" r="-689"/>
                </a:stretch>
              </a:blipFill>
            </p:spPr>
            <p:txBody>
              <a:bodyPr/>
              <a:lstStyle/>
              <a:p>
                <a:r>
                  <a:rPr lang="pt-B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321130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Espaço Reservado para Conteúdo 2">
            <a:extLst>
              <a:ext uri="{FF2B5EF4-FFF2-40B4-BE49-F238E27FC236}">
                <a16:creationId xmlns:a16="http://schemas.microsoft.com/office/drawing/2014/main" id="{9A92EE36-9E8A-474C-BC89-A51F86C8DBEB}"/>
              </a:ext>
            </a:extLst>
          </p:cNvPr>
          <p:cNvSpPr txBox="1">
            <a:spLocks/>
          </p:cNvSpPr>
          <p:nvPr/>
        </p:nvSpPr>
        <p:spPr>
          <a:xfrm>
            <a:off x="714976" y="895310"/>
            <a:ext cx="7961480" cy="4621922"/>
          </a:xfr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pt-BR" sz="2000" b="1" u="sng" dirty="0"/>
              <a:t>MÉTODO DE CÁLCULO</a:t>
            </a:r>
            <a:r>
              <a:rPr lang="pt-BR" sz="2000" dirty="0"/>
              <a:t>: </a:t>
            </a:r>
          </a:p>
          <a:p>
            <a:pPr algn="just"/>
            <a:r>
              <a:rPr lang="pt-BR" sz="2000" dirty="0"/>
              <a:t>mais indicado o </a:t>
            </a:r>
            <a:r>
              <a:rPr lang="pt-BR" sz="2000" b="1" i="1" dirty="0"/>
              <a:t>FCD – Fluxo de Caixa Descontado</a:t>
            </a:r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ECB2B436-FF36-4E0B-9705-3E872C9F80E1}"/>
              </a:ext>
            </a:extLst>
          </p:cNvPr>
          <p:cNvSpPr txBox="1">
            <a:spLocks/>
          </p:cNvSpPr>
          <p:nvPr/>
        </p:nvSpPr>
        <p:spPr>
          <a:xfrm>
            <a:off x="714976" y="262625"/>
            <a:ext cx="7773338" cy="4957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/>
              <a:t>Gestão Tarifária</a:t>
            </a:r>
          </a:p>
        </p:txBody>
      </p:sp>
      <p:pic>
        <p:nvPicPr>
          <p:cNvPr id="16" name="Imagem 15">
            <a:extLst>
              <a:ext uri="{FF2B5EF4-FFF2-40B4-BE49-F238E27FC236}">
                <a16:creationId xmlns:a16="http://schemas.microsoft.com/office/drawing/2014/main" id="{E36FF341-26A0-4D6F-A350-1AD840A3B5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09015" y="2156153"/>
            <a:ext cx="4830755" cy="2125398"/>
          </a:xfrm>
          <a:prstGeom prst="rect">
            <a:avLst/>
          </a:prstGeom>
        </p:spPr>
      </p:pic>
      <p:sp>
        <p:nvSpPr>
          <p:cNvPr id="17" name="Retângulo 16">
            <a:extLst>
              <a:ext uri="{FF2B5EF4-FFF2-40B4-BE49-F238E27FC236}">
                <a16:creationId xmlns:a16="http://schemas.microsoft.com/office/drawing/2014/main" id="{CEAF108C-E5FF-4257-A955-779C88992990}"/>
              </a:ext>
            </a:extLst>
          </p:cNvPr>
          <p:cNvSpPr/>
          <p:nvPr/>
        </p:nvSpPr>
        <p:spPr>
          <a:xfrm>
            <a:off x="280046" y="2103480"/>
            <a:ext cx="3735295" cy="28890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600"/>
              </a:spcAft>
            </a:pPr>
            <a:r>
              <a:rPr lang="pt-BR" sz="1275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 método do </a:t>
            </a:r>
            <a:r>
              <a:rPr lang="pt-BR" sz="1275" b="1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Fluxo de Caixa Descontado </a:t>
            </a:r>
            <a:r>
              <a:rPr lang="pt-BR" sz="1275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é utilizado para determinar o valor presente de uma empresa, um investimento ou um projeto com base no dinheiro que pode gerar no futuro. O FCD parte do pressuposto de que o investimento gera fluxo de caixa durante um determinado período.</a:t>
            </a:r>
          </a:p>
          <a:p>
            <a:pPr algn="just">
              <a:lnSpc>
                <a:spcPct val="107000"/>
              </a:lnSpc>
              <a:spcAft>
                <a:spcPts val="600"/>
              </a:spcAft>
            </a:pPr>
            <a:r>
              <a:rPr lang="pt-BR" sz="1275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Uma grande vantagem do método de Fluxo de Caixa Descontado é que por meio de sua análise é possível reduzir um investimento a um Valor Presente Líquido (VPL). Se esse valor for positivo, o investimento deverá ser um gerador de dinheiro. Caso contrário, ou seja, se negativo, o investimento não renderá bons frutos e representará perda de dinheiro.</a:t>
            </a: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A65A312D-EDF8-43D6-9B1D-101D6EB1DB3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75741" y="4362236"/>
            <a:ext cx="1998233" cy="826785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C6EAD24A-756B-4464-B722-4A1E50C5CD2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73973" y="4362236"/>
            <a:ext cx="2865797" cy="826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47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Espaço Reservado para Conteúdo 2">
            <a:extLst>
              <a:ext uri="{FF2B5EF4-FFF2-40B4-BE49-F238E27FC236}">
                <a16:creationId xmlns:a16="http://schemas.microsoft.com/office/drawing/2014/main" id="{9A92EE36-9E8A-474C-BC89-A51F86C8DBEB}"/>
              </a:ext>
            </a:extLst>
          </p:cNvPr>
          <p:cNvSpPr txBox="1">
            <a:spLocks/>
          </p:cNvSpPr>
          <p:nvPr/>
        </p:nvSpPr>
        <p:spPr>
          <a:xfrm>
            <a:off x="714976" y="620688"/>
            <a:ext cx="7961480" cy="4621922"/>
          </a:xfr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pt-BR" sz="2000" b="1" u="sng" dirty="0"/>
              <a:t>LIGAÇÕES e Economias:</a:t>
            </a:r>
            <a:r>
              <a:rPr lang="pt-BR" sz="2000" dirty="0"/>
              <a:t> </a:t>
            </a:r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ECB2B436-FF36-4E0B-9705-3E872C9F80E1}"/>
              </a:ext>
            </a:extLst>
          </p:cNvPr>
          <p:cNvSpPr txBox="1">
            <a:spLocks/>
          </p:cNvSpPr>
          <p:nvPr/>
        </p:nvSpPr>
        <p:spPr>
          <a:xfrm>
            <a:off x="714976" y="262625"/>
            <a:ext cx="7773338" cy="4957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/>
              <a:t>Gestão Tarifária</a:t>
            </a:r>
          </a:p>
        </p:txBody>
      </p:sp>
      <p:pic>
        <p:nvPicPr>
          <p:cNvPr id="2" name="Imagem 1">
            <a:extLst>
              <a:ext uri="{FF2B5EF4-FFF2-40B4-BE49-F238E27FC236}">
                <a16:creationId xmlns:a16="http://schemas.microsoft.com/office/drawing/2014/main" id="{B34CC8CA-A7B5-41F7-8DD4-7A90D1C3C4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23728" y="1033024"/>
            <a:ext cx="5400600" cy="4332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229012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Espaço Reservado para Conteúdo 2">
            <a:extLst>
              <a:ext uri="{FF2B5EF4-FFF2-40B4-BE49-F238E27FC236}">
                <a16:creationId xmlns:a16="http://schemas.microsoft.com/office/drawing/2014/main" id="{9A92EE36-9E8A-474C-BC89-A51F86C8DBEB}"/>
              </a:ext>
            </a:extLst>
          </p:cNvPr>
          <p:cNvSpPr txBox="1">
            <a:spLocks/>
          </p:cNvSpPr>
          <p:nvPr/>
        </p:nvSpPr>
        <p:spPr>
          <a:xfrm>
            <a:off x="714976" y="895310"/>
            <a:ext cx="7961480" cy="4621922"/>
          </a:xfr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pt-BR" sz="2000" b="1" u="sng" dirty="0"/>
              <a:t>BLOCOS TARIFÁRIOS:</a:t>
            </a:r>
            <a:r>
              <a:rPr lang="pt-BR" sz="2000" dirty="0"/>
              <a:t> </a:t>
            </a:r>
          </a:p>
          <a:p>
            <a:pPr algn="just"/>
            <a:r>
              <a:rPr lang="pt-BR" sz="2000" dirty="0"/>
              <a:t>Residencial Social</a:t>
            </a:r>
          </a:p>
          <a:p>
            <a:pPr algn="just"/>
            <a:r>
              <a:rPr lang="pt-BR" sz="2000" dirty="0"/>
              <a:t>Residencial Padrão</a:t>
            </a:r>
          </a:p>
          <a:p>
            <a:pPr algn="just"/>
            <a:r>
              <a:rPr lang="pt-BR" sz="2000" dirty="0"/>
              <a:t>Comercial</a:t>
            </a:r>
          </a:p>
          <a:p>
            <a:pPr algn="just"/>
            <a:r>
              <a:rPr lang="pt-BR" sz="2000" dirty="0"/>
              <a:t>Industrial</a:t>
            </a:r>
          </a:p>
          <a:p>
            <a:pPr algn="just"/>
            <a:r>
              <a:rPr lang="pt-BR" sz="2000" dirty="0"/>
              <a:t>Público</a:t>
            </a:r>
          </a:p>
          <a:p>
            <a:pPr algn="just"/>
            <a:r>
              <a:rPr lang="pt-BR" sz="2000" dirty="0"/>
              <a:t>Mista</a:t>
            </a:r>
            <a:endParaRPr lang="pt-BR" sz="2000" b="1" i="1" dirty="0"/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ECB2B436-FF36-4E0B-9705-3E872C9F80E1}"/>
              </a:ext>
            </a:extLst>
          </p:cNvPr>
          <p:cNvSpPr txBox="1">
            <a:spLocks/>
          </p:cNvSpPr>
          <p:nvPr/>
        </p:nvSpPr>
        <p:spPr>
          <a:xfrm>
            <a:off x="714976" y="262625"/>
            <a:ext cx="7773338" cy="4957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/>
              <a:t>Gestão Tarifária</a:t>
            </a:r>
          </a:p>
        </p:txBody>
      </p:sp>
      <p:graphicFrame>
        <p:nvGraphicFramePr>
          <p:cNvPr id="3" name="Tabela 2">
            <a:extLst>
              <a:ext uri="{FF2B5EF4-FFF2-40B4-BE49-F238E27FC236}">
                <a16:creationId xmlns:a16="http://schemas.microsoft.com/office/drawing/2014/main" id="{DB6C9BBD-710B-4ADE-9521-FD16D093C92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7894265"/>
              </p:ext>
            </p:extLst>
          </p:nvPr>
        </p:nvGraphicFramePr>
        <p:xfrm>
          <a:off x="3527884" y="2441991"/>
          <a:ext cx="2088232" cy="300323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88232">
                  <a:extLst>
                    <a:ext uri="{9D8B030D-6E8A-4147-A177-3AD203B41FA5}">
                      <a16:colId xmlns:a16="http://schemas.microsoft.com/office/drawing/2014/main" val="167600304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Faixa de consumo  Residencial</a:t>
                      </a:r>
                      <a:endParaRPr lang="pt-B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2944493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00 m³ a 10 m³/mês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4315594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11 m³ a 15 m³/mês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0699578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16 m³ a 25 m³/mês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558766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26 m³ a 30 m³/mês</a:t>
                      </a:r>
                      <a:endParaRPr lang="pt-B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8020218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31 m³ a 35 m³/mês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2179225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36 m³ a 40 m³/mês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34951847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41 m³ a 50 m³/mês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5074562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51 m³ a 80 m³/mês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6416087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81 m³ a 100 m³/mês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5634609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superior a 100 m³/mês</a:t>
                      </a:r>
                      <a:endParaRPr lang="pt-B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49195586"/>
                  </a:ext>
                </a:extLst>
              </a:tr>
            </a:tbl>
          </a:graphicData>
        </a:graphic>
      </p:graphicFrame>
      <p:graphicFrame>
        <p:nvGraphicFramePr>
          <p:cNvPr id="4" name="Tabela 3">
            <a:extLst>
              <a:ext uri="{FF2B5EF4-FFF2-40B4-BE49-F238E27FC236}">
                <a16:creationId xmlns:a16="http://schemas.microsoft.com/office/drawing/2014/main" id="{01435A9F-AFCF-432A-B4CA-2B79E6F8236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0678210"/>
              </p:ext>
            </p:extLst>
          </p:nvPr>
        </p:nvGraphicFramePr>
        <p:xfrm>
          <a:off x="6282334" y="822471"/>
          <a:ext cx="2394121" cy="250463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94121">
                  <a:extLst>
                    <a:ext uri="{9D8B030D-6E8A-4147-A177-3AD203B41FA5}">
                      <a16:colId xmlns:a16="http://schemas.microsoft.com/office/drawing/2014/main" val="37216703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Faixa de consumo Comercial</a:t>
                      </a:r>
                      <a:endParaRPr lang="pt-B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4039322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00 m³ a 10 m³/mês</a:t>
                      </a:r>
                      <a:endParaRPr lang="pt-B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004859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11 m³ a 15 m³/mês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0840461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16 m³ a 25 m³/mês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7984576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26 m³ a 30 m³/mês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2148235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31 m³ a 35 m³/mês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51802243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36 m³ a 40 m³/mês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2813659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41 m³ a 50 m³/mês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1585357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superior a 50 m³/mês</a:t>
                      </a:r>
                      <a:endParaRPr lang="pt-B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76602405"/>
                  </a:ext>
                </a:extLst>
              </a:tr>
            </a:tbl>
          </a:graphicData>
        </a:graphic>
      </p:graphicFrame>
      <p:graphicFrame>
        <p:nvGraphicFramePr>
          <p:cNvPr id="9" name="Tabela 8">
            <a:extLst>
              <a:ext uri="{FF2B5EF4-FFF2-40B4-BE49-F238E27FC236}">
                <a16:creationId xmlns:a16="http://schemas.microsoft.com/office/drawing/2014/main" id="{A265DDE2-7A8A-4DEA-9CA9-7735DBAB5F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1956813"/>
              </p:ext>
            </p:extLst>
          </p:nvPr>
        </p:nvGraphicFramePr>
        <p:xfrm>
          <a:off x="6282335" y="3429000"/>
          <a:ext cx="2412406" cy="200602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12406">
                  <a:extLst>
                    <a:ext uri="{9D8B030D-6E8A-4147-A177-3AD203B41FA5}">
                      <a16:colId xmlns:a16="http://schemas.microsoft.com/office/drawing/2014/main" val="362040921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Faixa de consumo Industrial - Público</a:t>
                      </a:r>
                      <a:endParaRPr lang="pt-B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6504486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00 m³ a 10 m³/mês</a:t>
                      </a:r>
                      <a:endParaRPr lang="pt-B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7660825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11 m³ a 15 m³/mês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1079543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16 m³ a 25 m³/mês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9424137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26 m³ a 30 m³/mês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4265395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31 m³ a 50 m³/mês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8233919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superior a 50 m³/mês</a:t>
                      </a:r>
                      <a:endParaRPr lang="pt-B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41860286"/>
                  </a:ext>
                </a:extLst>
              </a:tr>
            </a:tbl>
          </a:graphicData>
        </a:graphic>
      </p:graphicFrame>
      <p:graphicFrame>
        <p:nvGraphicFramePr>
          <p:cNvPr id="10" name="Tabela 9">
            <a:extLst>
              <a:ext uri="{FF2B5EF4-FFF2-40B4-BE49-F238E27FC236}">
                <a16:creationId xmlns:a16="http://schemas.microsoft.com/office/drawing/2014/main" id="{58D06D2E-2B40-4E94-83E3-C0234E4D0AB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7327832"/>
              </p:ext>
            </p:extLst>
          </p:nvPr>
        </p:nvGraphicFramePr>
        <p:xfrm>
          <a:off x="3527884" y="864573"/>
          <a:ext cx="2088232" cy="150742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88232">
                  <a:extLst>
                    <a:ext uri="{9D8B030D-6E8A-4147-A177-3AD203B41FA5}">
                      <a16:colId xmlns:a16="http://schemas.microsoft.com/office/drawing/2014/main" val="57647401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Faixa de consumo Residencial Social</a:t>
                      </a:r>
                      <a:endParaRPr lang="pt-B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430991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00 m³ a 10 m³/mês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2636227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11 m³ a 15 m³/mês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25308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600">
                          <a:effectLst/>
                        </a:rPr>
                        <a:t>16 m³ a 25 m³/mês</a:t>
                      </a:r>
                      <a:endParaRPr lang="pt-BR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6857514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effectLst/>
                        </a:rPr>
                        <a:t>26 m³ a 30 m³/mês</a:t>
                      </a:r>
                      <a:endParaRPr lang="pt-BR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03613906"/>
                  </a:ext>
                </a:extLst>
              </a:tr>
            </a:tbl>
          </a:graphicData>
        </a:graphic>
      </p:graphicFrame>
      <p:sp>
        <p:nvSpPr>
          <p:cNvPr id="11" name="CaixaDeTexto 10">
            <a:extLst>
              <a:ext uri="{FF2B5EF4-FFF2-40B4-BE49-F238E27FC236}">
                <a16:creationId xmlns:a16="http://schemas.microsoft.com/office/drawing/2014/main" id="{03678904-69D2-4894-8271-3604D35CACD4}"/>
              </a:ext>
            </a:extLst>
          </p:cNvPr>
          <p:cNvSpPr txBox="1"/>
          <p:nvPr/>
        </p:nvSpPr>
        <p:spPr>
          <a:xfrm>
            <a:off x="640886" y="3868169"/>
            <a:ext cx="28509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Relação Tarifa Água- Esgoto:</a:t>
            </a:r>
          </a:p>
          <a:p>
            <a:endParaRPr lang="pt-BR" dirty="0"/>
          </a:p>
          <a:p>
            <a:r>
              <a:rPr lang="pt-BR" dirty="0"/>
              <a:t>Água: 100% - 100%</a:t>
            </a:r>
          </a:p>
          <a:p>
            <a:r>
              <a:rPr lang="pt-BR" dirty="0"/>
              <a:t>Esgoto:  80% -150%</a:t>
            </a:r>
          </a:p>
        </p:txBody>
      </p:sp>
    </p:spTree>
    <p:extLst>
      <p:ext uri="{BB962C8B-B14F-4D97-AF65-F5344CB8AC3E}">
        <p14:creationId xmlns:p14="http://schemas.microsoft.com/office/powerpoint/2010/main" val="324744333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-301546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ítulo 1">
            <a:extLst>
              <a:ext uri="{FF2B5EF4-FFF2-40B4-BE49-F238E27FC236}">
                <a16:creationId xmlns:a16="http://schemas.microsoft.com/office/drawing/2014/main" id="{ECB2B436-FF36-4E0B-9705-3E872C9F80E1}"/>
              </a:ext>
            </a:extLst>
          </p:cNvPr>
          <p:cNvSpPr txBox="1">
            <a:spLocks/>
          </p:cNvSpPr>
          <p:nvPr/>
        </p:nvSpPr>
        <p:spPr>
          <a:xfrm>
            <a:off x="714976" y="262625"/>
            <a:ext cx="7773338" cy="4957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/>
              <a:t>Gestão Tarifária</a:t>
            </a:r>
          </a:p>
        </p:txBody>
      </p:sp>
      <p:graphicFrame>
        <p:nvGraphicFramePr>
          <p:cNvPr id="15" name="Tabela 14">
            <a:extLst>
              <a:ext uri="{FF2B5EF4-FFF2-40B4-BE49-F238E27FC236}">
                <a16:creationId xmlns:a16="http://schemas.microsoft.com/office/drawing/2014/main" id="{74C172E0-4642-4FD6-BA83-16D2DBA8CC2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5210147"/>
              </p:ext>
            </p:extLst>
          </p:nvPr>
        </p:nvGraphicFramePr>
        <p:xfrm>
          <a:off x="1510708" y="1002418"/>
          <a:ext cx="6120832" cy="100530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43310">
                  <a:extLst>
                    <a:ext uri="{9D8B030D-6E8A-4147-A177-3AD203B41FA5}">
                      <a16:colId xmlns:a16="http://schemas.microsoft.com/office/drawing/2014/main" val="3907376951"/>
                    </a:ext>
                  </a:extLst>
                </a:gridCol>
                <a:gridCol w="1552658">
                  <a:extLst>
                    <a:ext uri="{9D8B030D-6E8A-4147-A177-3AD203B41FA5}">
                      <a16:colId xmlns:a16="http://schemas.microsoft.com/office/drawing/2014/main" val="3018786712"/>
                    </a:ext>
                  </a:extLst>
                </a:gridCol>
                <a:gridCol w="2724864">
                  <a:extLst>
                    <a:ext uri="{9D8B030D-6E8A-4147-A177-3AD203B41FA5}">
                      <a16:colId xmlns:a16="http://schemas.microsoft.com/office/drawing/2014/main" val="2306664789"/>
                    </a:ext>
                  </a:extLst>
                </a:gridCol>
              </a:tblGrid>
              <a:tr h="22972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Faixa de consumo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Água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Coleta, Afastamento e Tratamento de Esgoto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35565758"/>
                  </a:ext>
                </a:extLst>
              </a:tr>
              <a:tr h="229721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00 m³ a 10 m³/mês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R$ 0,31/m³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R$ 0,38/m³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8175349"/>
                  </a:ext>
                </a:extLst>
              </a:tr>
              <a:tr h="229721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11 m³ a 15 m³/mês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R$ 0,60/m³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R$ 0,67/m³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4494433"/>
                  </a:ext>
                </a:extLst>
              </a:tr>
              <a:tr h="316139"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Os consumos excedentes a 15 m³ são cobrados pela tarifa da categoria Residencial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55048012"/>
                  </a:ext>
                </a:extLst>
              </a:tr>
            </a:tbl>
          </a:graphicData>
        </a:graphic>
      </p:graphicFrame>
      <p:sp>
        <p:nvSpPr>
          <p:cNvPr id="16" name="Rectangle 2">
            <a:extLst>
              <a:ext uri="{FF2B5EF4-FFF2-40B4-BE49-F238E27FC236}">
                <a16:creationId xmlns:a16="http://schemas.microsoft.com/office/drawing/2014/main" id="{B9E096F4-4A4F-485E-A1D9-D4E2DE23C2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03648" y="65053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 - Categoria RESIDENCIAL SOCIAL</a:t>
            </a:r>
            <a:endParaRPr kumimoji="0" lang="pt-BR" altLang="pt-B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17" name="Tabela 16">
            <a:extLst>
              <a:ext uri="{FF2B5EF4-FFF2-40B4-BE49-F238E27FC236}">
                <a16:creationId xmlns:a16="http://schemas.microsoft.com/office/drawing/2014/main" id="{E6C77D68-45B1-4F3C-B174-7DC87A3626C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1564764"/>
              </p:ext>
            </p:extLst>
          </p:nvPr>
        </p:nvGraphicFramePr>
        <p:xfrm>
          <a:off x="1490339" y="2305295"/>
          <a:ext cx="6118775" cy="252693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43310">
                  <a:extLst>
                    <a:ext uri="{9D8B030D-6E8A-4147-A177-3AD203B41FA5}">
                      <a16:colId xmlns:a16="http://schemas.microsoft.com/office/drawing/2014/main" val="71305621"/>
                    </a:ext>
                  </a:extLst>
                </a:gridCol>
                <a:gridCol w="1580078">
                  <a:extLst>
                    <a:ext uri="{9D8B030D-6E8A-4147-A177-3AD203B41FA5}">
                      <a16:colId xmlns:a16="http://schemas.microsoft.com/office/drawing/2014/main" val="747959798"/>
                    </a:ext>
                  </a:extLst>
                </a:gridCol>
                <a:gridCol w="2695387">
                  <a:extLst>
                    <a:ext uri="{9D8B030D-6E8A-4147-A177-3AD203B41FA5}">
                      <a16:colId xmlns:a16="http://schemas.microsoft.com/office/drawing/2014/main" val="1198730358"/>
                    </a:ext>
                  </a:extLst>
                </a:gridCol>
              </a:tblGrid>
              <a:tr h="22972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Faixa de consumo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Água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Coleta, Afastamento e Tratamento de Esgoto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62210612"/>
                  </a:ext>
                </a:extLst>
              </a:tr>
              <a:tr h="229721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00 m³ a 10 m³/mês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R$ 0,88/m³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R$ 1,13/m³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48786827"/>
                  </a:ext>
                </a:extLst>
              </a:tr>
              <a:tr h="229721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11 m³ a 15 m³/mês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R$ 1,49/m³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R$ 1,93/m³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22798070"/>
                  </a:ext>
                </a:extLst>
              </a:tr>
              <a:tr h="229721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16 m³ a 25 m³/mês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R$ 3,26/m³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R$ 4,08/m³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23315651"/>
                  </a:ext>
                </a:extLst>
              </a:tr>
              <a:tr h="229721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26 m³ a 30 m³/mês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R$ 4,20/m³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R$ 5,42m³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69611955"/>
                  </a:ext>
                </a:extLst>
              </a:tr>
              <a:tr h="229721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31 m³ a 35 m³/mês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R$ 5,63/m³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R$ 7,14/m³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63975500"/>
                  </a:ext>
                </a:extLst>
              </a:tr>
              <a:tr h="229721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36 m³ a 40 m³/mês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R$ 5,93/m³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R$ 7,54/m³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84989031"/>
                  </a:ext>
                </a:extLst>
              </a:tr>
              <a:tr h="229721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41 m³ a 50 m³/mês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R$ 7,45/m³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R$ 9,50/m³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2163245"/>
                  </a:ext>
                </a:extLst>
              </a:tr>
              <a:tr h="229721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51 m³ a 80 m³/mês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R$ 9,57/m³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R$ 12,27/m³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394541187"/>
                  </a:ext>
                </a:extLst>
              </a:tr>
              <a:tr h="229721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81 m³ a 100 m³/mês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R$ 12,92/m³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R$ 15,51m³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61340382"/>
                  </a:ext>
                </a:extLst>
              </a:tr>
              <a:tr h="229721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superior a 100 m³/mês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R$ 13,05/m³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R$ 16,64/m³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97923840"/>
                  </a:ext>
                </a:extLst>
              </a:tr>
            </a:tbl>
          </a:graphicData>
        </a:graphic>
      </p:graphicFrame>
      <p:sp>
        <p:nvSpPr>
          <p:cNvPr id="18" name="Rectangle 3">
            <a:extLst>
              <a:ext uri="{FF2B5EF4-FFF2-40B4-BE49-F238E27FC236}">
                <a16:creationId xmlns:a16="http://schemas.microsoft.com/office/drawing/2014/main" id="{E3088419-F8F3-44C7-A3DF-1851AD6A3B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39813" y="1907959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II - Categoria RESIDENCIAL NORMAL</a:t>
            </a:r>
            <a:endParaRPr kumimoji="0" lang="pt-BR" altLang="pt-B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105363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-301546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ítulo 1">
            <a:extLst>
              <a:ext uri="{FF2B5EF4-FFF2-40B4-BE49-F238E27FC236}">
                <a16:creationId xmlns:a16="http://schemas.microsoft.com/office/drawing/2014/main" id="{ECB2B436-FF36-4E0B-9705-3E872C9F80E1}"/>
              </a:ext>
            </a:extLst>
          </p:cNvPr>
          <p:cNvSpPr txBox="1">
            <a:spLocks/>
          </p:cNvSpPr>
          <p:nvPr/>
        </p:nvSpPr>
        <p:spPr>
          <a:xfrm>
            <a:off x="714976" y="262625"/>
            <a:ext cx="7773338" cy="4957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/>
              <a:t>Gestão Tarifária</a:t>
            </a:r>
          </a:p>
        </p:txBody>
      </p:sp>
      <p:graphicFrame>
        <p:nvGraphicFramePr>
          <p:cNvPr id="19" name="Tabela 18">
            <a:extLst>
              <a:ext uri="{FF2B5EF4-FFF2-40B4-BE49-F238E27FC236}">
                <a16:creationId xmlns:a16="http://schemas.microsoft.com/office/drawing/2014/main" id="{EC450F8C-9EEE-4D5B-9C0F-92CC8DEF85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5365437"/>
              </p:ext>
            </p:extLst>
          </p:nvPr>
        </p:nvGraphicFramePr>
        <p:xfrm>
          <a:off x="1314776" y="1096138"/>
          <a:ext cx="5901209" cy="181183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77170">
                  <a:extLst>
                    <a:ext uri="{9D8B030D-6E8A-4147-A177-3AD203B41FA5}">
                      <a16:colId xmlns:a16="http://schemas.microsoft.com/office/drawing/2014/main" val="3386180145"/>
                    </a:ext>
                  </a:extLst>
                </a:gridCol>
                <a:gridCol w="1496947">
                  <a:extLst>
                    <a:ext uri="{9D8B030D-6E8A-4147-A177-3AD203B41FA5}">
                      <a16:colId xmlns:a16="http://schemas.microsoft.com/office/drawing/2014/main" val="869575918"/>
                    </a:ext>
                  </a:extLst>
                </a:gridCol>
                <a:gridCol w="2627092">
                  <a:extLst>
                    <a:ext uri="{9D8B030D-6E8A-4147-A177-3AD203B41FA5}">
                      <a16:colId xmlns:a16="http://schemas.microsoft.com/office/drawing/2014/main" val="3667322658"/>
                    </a:ext>
                  </a:extLst>
                </a:gridCol>
              </a:tblGrid>
              <a:tr h="20131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Faixa de consumo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Água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Coleta, Afastamento e Tratamento de Esgoto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55741328"/>
                  </a:ext>
                </a:extLst>
              </a:tr>
              <a:tr h="20131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00 m³ a 10 m³/mês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R$ 2,56/m³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R$ 3,26/m³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65300310"/>
                  </a:ext>
                </a:extLst>
              </a:tr>
              <a:tr h="20131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11 m³ a 15 m³/mês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R$ 2,84/m³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R$ 3,63/m³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72385968"/>
                  </a:ext>
                </a:extLst>
              </a:tr>
              <a:tr h="20131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16 m³ a 25 m³/mês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R$ 5,43/m³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R$ 6,87/m³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40877673"/>
                  </a:ext>
                </a:extLst>
              </a:tr>
              <a:tr h="20131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26 m³ a 30 m³/mês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R$ 6,33/m³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R$ 8,06/m³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49761020"/>
                  </a:ext>
                </a:extLst>
              </a:tr>
              <a:tr h="20131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31 m³ a 35 m³/mês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R$ 8,87/m³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R$ 11,34/m³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49340234"/>
                  </a:ext>
                </a:extLst>
              </a:tr>
              <a:tr h="20131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36 m³ a 40 m³/mês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R$ 9,09/m³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R$ 11,60m³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06941006"/>
                  </a:ext>
                </a:extLst>
              </a:tr>
              <a:tr h="20131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41 m³ a 50 m³/mês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R$ 12,89/m³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R$ 16,51/m³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7403365"/>
                  </a:ext>
                </a:extLst>
              </a:tr>
              <a:tr h="20131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superior a 50 m³/mês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R$ 14,45/m³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R$ 18,43/m³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02235222"/>
                  </a:ext>
                </a:extLst>
              </a:tr>
            </a:tbl>
          </a:graphicData>
        </a:graphic>
      </p:graphicFrame>
      <p:sp>
        <p:nvSpPr>
          <p:cNvPr id="20" name="Rectangle 4">
            <a:extLst>
              <a:ext uri="{FF2B5EF4-FFF2-40B4-BE49-F238E27FC236}">
                <a16:creationId xmlns:a16="http://schemas.microsoft.com/office/drawing/2014/main" id="{48B6208F-F564-4EB6-AFB6-6EF504EC0D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14776" y="760889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III - Categoria COMERCIAL</a:t>
            </a:r>
            <a:endParaRPr kumimoji="0" lang="pt-BR" altLang="pt-B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21" name="Tabela 20">
            <a:extLst>
              <a:ext uri="{FF2B5EF4-FFF2-40B4-BE49-F238E27FC236}">
                <a16:creationId xmlns:a16="http://schemas.microsoft.com/office/drawing/2014/main" id="{10213739-D701-411A-9026-8D8172DF562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6080987"/>
              </p:ext>
            </p:extLst>
          </p:nvPr>
        </p:nvGraphicFramePr>
        <p:xfrm>
          <a:off x="1335088" y="3569622"/>
          <a:ext cx="5901209" cy="140920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77170">
                  <a:extLst>
                    <a:ext uri="{9D8B030D-6E8A-4147-A177-3AD203B41FA5}">
                      <a16:colId xmlns:a16="http://schemas.microsoft.com/office/drawing/2014/main" val="1713900889"/>
                    </a:ext>
                  </a:extLst>
                </a:gridCol>
                <a:gridCol w="1496947">
                  <a:extLst>
                    <a:ext uri="{9D8B030D-6E8A-4147-A177-3AD203B41FA5}">
                      <a16:colId xmlns:a16="http://schemas.microsoft.com/office/drawing/2014/main" val="2608953093"/>
                    </a:ext>
                  </a:extLst>
                </a:gridCol>
                <a:gridCol w="2627092">
                  <a:extLst>
                    <a:ext uri="{9D8B030D-6E8A-4147-A177-3AD203B41FA5}">
                      <a16:colId xmlns:a16="http://schemas.microsoft.com/office/drawing/2014/main" val="4268744972"/>
                    </a:ext>
                  </a:extLst>
                </a:gridCol>
              </a:tblGrid>
              <a:tr h="20131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Faixa de consumo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Água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Coleta, Afastamento e Tratamento de Esgoto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593600335"/>
                  </a:ext>
                </a:extLst>
              </a:tr>
              <a:tr h="20131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00 m³ a 10 m³/mês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R$ 3,11/m³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R$ 4,01/m³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75750095"/>
                  </a:ext>
                </a:extLst>
              </a:tr>
              <a:tr h="20131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11 m³ a 15 m³/mês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R$ 4,80/m³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R$ 6,12/m³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3876155"/>
                  </a:ext>
                </a:extLst>
              </a:tr>
              <a:tr h="20131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16 m³ a 25 m³/mês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R$ 5,87/m³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R$ 7,52/m³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0266488"/>
                  </a:ext>
                </a:extLst>
              </a:tr>
              <a:tr h="20131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26 m³ a 30 m³/mês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R$ 7,87/m³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R$ 10,01/m³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75699900"/>
                  </a:ext>
                </a:extLst>
              </a:tr>
              <a:tr h="20131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31 m³ a 50 m³/mês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R$ 8,87/m³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R$ 14,33/m³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85983389"/>
                  </a:ext>
                </a:extLst>
              </a:tr>
              <a:tr h="201315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superior a 50 m³/mês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>
                          <a:effectLst/>
                        </a:rPr>
                        <a:t>R$ 14,45/m³</a:t>
                      </a:r>
                      <a:endParaRPr lang="pt-B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pt-BR" sz="900" dirty="0">
                          <a:effectLst/>
                        </a:rPr>
                        <a:t>R$ 20,31/m³</a:t>
                      </a:r>
                      <a:endParaRPr lang="pt-BR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20768651"/>
                  </a:ext>
                </a:extLst>
              </a:tr>
            </a:tbl>
          </a:graphicData>
        </a:graphic>
      </p:graphicFrame>
      <p:sp>
        <p:nvSpPr>
          <p:cNvPr id="22" name="Rectangle 5">
            <a:extLst>
              <a:ext uri="{FF2B5EF4-FFF2-40B4-BE49-F238E27FC236}">
                <a16:creationId xmlns:a16="http://schemas.microsoft.com/office/drawing/2014/main" id="{B0439D78-1C53-4888-BA74-2C7E23ED2F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14776" y="3184834"/>
            <a:ext cx="243226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III - Categoria INDUSTRIAL PÚBLICA</a:t>
            </a:r>
            <a:endParaRPr kumimoji="0" lang="pt-BR" altLang="pt-BR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705485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Espaço Reservado para Conteúdo 2">
            <a:extLst>
              <a:ext uri="{FF2B5EF4-FFF2-40B4-BE49-F238E27FC236}">
                <a16:creationId xmlns:a16="http://schemas.microsoft.com/office/drawing/2014/main" id="{9A92EE36-9E8A-474C-BC89-A51F86C8DBEB}"/>
              </a:ext>
            </a:extLst>
          </p:cNvPr>
          <p:cNvSpPr txBox="1">
            <a:spLocks/>
          </p:cNvSpPr>
          <p:nvPr/>
        </p:nvSpPr>
        <p:spPr>
          <a:xfrm>
            <a:off x="714976" y="895310"/>
            <a:ext cx="7961480" cy="4621922"/>
          </a:xfr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pt-BR" sz="2000" b="1" u="sng" dirty="0"/>
              <a:t>BLOCOS TARIFÁRIOS e a CONTA MÉDIA:</a:t>
            </a:r>
            <a:r>
              <a:rPr lang="pt-BR" sz="2000" dirty="0"/>
              <a:t> </a:t>
            </a:r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ECB2B436-FF36-4E0B-9705-3E872C9F80E1}"/>
              </a:ext>
            </a:extLst>
          </p:cNvPr>
          <p:cNvSpPr txBox="1">
            <a:spLocks/>
          </p:cNvSpPr>
          <p:nvPr/>
        </p:nvSpPr>
        <p:spPr>
          <a:xfrm>
            <a:off x="714976" y="262625"/>
            <a:ext cx="7773338" cy="4957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/>
              <a:t>Gestão Tarifária</a:t>
            </a:r>
          </a:p>
        </p:txBody>
      </p:sp>
      <p:pic>
        <p:nvPicPr>
          <p:cNvPr id="12" name="Espaço Reservado para Conteúdo 8">
            <a:extLst>
              <a:ext uri="{FF2B5EF4-FFF2-40B4-BE49-F238E27FC236}">
                <a16:creationId xmlns:a16="http://schemas.microsoft.com/office/drawing/2014/main" id="{2AA0D973-6C6E-448F-94C9-3E61F5D5696C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0104" y="2011537"/>
            <a:ext cx="4658960" cy="1697293"/>
          </a:xfrm>
          <a:prstGeom prst="rect">
            <a:avLst/>
          </a:prstGeom>
          <a:solidFill>
            <a:schemeClr val="bg1"/>
          </a:solidFill>
          <a:ln>
            <a:noFill/>
          </a:ln>
        </p:spPr>
      </p:pic>
      <p:graphicFrame>
        <p:nvGraphicFramePr>
          <p:cNvPr id="7" name="Gráfico 6">
            <a:extLst>
              <a:ext uri="{FF2B5EF4-FFF2-40B4-BE49-F238E27FC236}">
                <a16:creationId xmlns:a16="http://schemas.microsoft.com/office/drawing/2014/main" id="{6EB07158-0726-40EE-B6CF-2C0B08847BA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02926219"/>
              </p:ext>
            </p:extLst>
          </p:nvPr>
        </p:nvGraphicFramePr>
        <p:xfrm>
          <a:off x="827584" y="1340769"/>
          <a:ext cx="7330599" cy="40395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336389929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Espaço Reservado para Conteúdo 2">
            <a:extLst>
              <a:ext uri="{FF2B5EF4-FFF2-40B4-BE49-F238E27FC236}">
                <a16:creationId xmlns:a16="http://schemas.microsoft.com/office/drawing/2014/main" id="{9A92EE36-9E8A-474C-BC89-A51F86C8DBEB}"/>
              </a:ext>
            </a:extLst>
          </p:cNvPr>
          <p:cNvSpPr txBox="1">
            <a:spLocks/>
          </p:cNvSpPr>
          <p:nvPr/>
        </p:nvSpPr>
        <p:spPr>
          <a:xfrm>
            <a:off x="714976" y="895310"/>
            <a:ext cx="7961480" cy="4621922"/>
          </a:xfr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pt-BR" sz="2000" b="1" u="sng" dirty="0"/>
              <a:t>BLOCOS TARIFÁRIOS NOVA VISÃO:</a:t>
            </a:r>
            <a:r>
              <a:rPr lang="pt-BR" sz="2000" dirty="0"/>
              <a:t> </a:t>
            </a:r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ECB2B436-FF36-4E0B-9705-3E872C9F80E1}"/>
              </a:ext>
            </a:extLst>
          </p:cNvPr>
          <p:cNvSpPr txBox="1">
            <a:spLocks/>
          </p:cNvSpPr>
          <p:nvPr/>
        </p:nvSpPr>
        <p:spPr>
          <a:xfrm>
            <a:off x="714976" y="262625"/>
            <a:ext cx="7773338" cy="4957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/>
              <a:t>Gestão Tarifária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BD72E240-D7EB-4A79-AB97-072DF412B6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19242" y="1353344"/>
            <a:ext cx="6152948" cy="3584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66755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Espaço Reservado para Conteúdo 2">
            <a:extLst>
              <a:ext uri="{FF2B5EF4-FFF2-40B4-BE49-F238E27FC236}">
                <a16:creationId xmlns:a16="http://schemas.microsoft.com/office/drawing/2014/main" id="{9A92EE36-9E8A-474C-BC89-A51F86C8DBEB}"/>
              </a:ext>
            </a:extLst>
          </p:cNvPr>
          <p:cNvSpPr txBox="1">
            <a:spLocks/>
          </p:cNvSpPr>
          <p:nvPr/>
        </p:nvSpPr>
        <p:spPr>
          <a:xfrm>
            <a:off x="714976" y="895310"/>
            <a:ext cx="7961480" cy="4621922"/>
          </a:xfr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pt-BR" sz="2000" b="1" u="sng" dirty="0"/>
              <a:t>BLOCOS TARIFÁRIOS NOVA VISÃO:</a:t>
            </a:r>
            <a:r>
              <a:rPr lang="pt-BR" sz="2000" dirty="0"/>
              <a:t> </a:t>
            </a:r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ECB2B436-FF36-4E0B-9705-3E872C9F80E1}"/>
              </a:ext>
            </a:extLst>
          </p:cNvPr>
          <p:cNvSpPr txBox="1">
            <a:spLocks/>
          </p:cNvSpPr>
          <p:nvPr/>
        </p:nvSpPr>
        <p:spPr>
          <a:xfrm>
            <a:off x="714976" y="262625"/>
            <a:ext cx="7773338" cy="4957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/>
              <a:t>Gestão Tarifária</a:t>
            </a:r>
          </a:p>
        </p:txBody>
      </p:sp>
      <p:pic>
        <p:nvPicPr>
          <p:cNvPr id="2" name="Imagem 1">
            <a:extLst>
              <a:ext uri="{FF2B5EF4-FFF2-40B4-BE49-F238E27FC236}">
                <a16:creationId xmlns:a16="http://schemas.microsoft.com/office/drawing/2014/main" id="{10575A07-B19C-4F4E-8560-E8A950EEB8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6683" y="1287321"/>
            <a:ext cx="3836707" cy="1951324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AE50D0E4-0044-4A2C-AAC8-2C38E98B5B7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95716" y="1252007"/>
            <a:ext cx="3829991" cy="1986638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A56F062B-74C8-4310-93E8-FBA0537A123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5292" y="3354459"/>
            <a:ext cx="3836708" cy="1988112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13B0C7BD-EB31-4E01-A835-E4892EEB9FA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22960" y="3375553"/>
            <a:ext cx="3825317" cy="1976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137405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Espaço Reservado para Conteúdo 2">
            <a:extLst>
              <a:ext uri="{FF2B5EF4-FFF2-40B4-BE49-F238E27FC236}">
                <a16:creationId xmlns:a16="http://schemas.microsoft.com/office/drawing/2014/main" id="{9A92EE36-9E8A-474C-BC89-A51F86C8DBEB}"/>
              </a:ext>
            </a:extLst>
          </p:cNvPr>
          <p:cNvSpPr txBox="1">
            <a:spLocks/>
          </p:cNvSpPr>
          <p:nvPr/>
        </p:nvSpPr>
        <p:spPr>
          <a:xfrm>
            <a:off x="714976" y="895310"/>
            <a:ext cx="7961480" cy="4621922"/>
          </a:xfrm>
        </p:spPr>
        <p:txBody>
          <a:bodyPr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pt-BR" sz="2000" b="1" u="sng" dirty="0"/>
              <a:t>BLOCOS TARIFÁRIOS REVISTOS e a CONTA MÉDIA:</a:t>
            </a:r>
            <a:r>
              <a:rPr lang="pt-BR" sz="2000" dirty="0"/>
              <a:t> </a:t>
            </a:r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ECB2B436-FF36-4E0B-9705-3E872C9F80E1}"/>
              </a:ext>
            </a:extLst>
          </p:cNvPr>
          <p:cNvSpPr txBox="1">
            <a:spLocks/>
          </p:cNvSpPr>
          <p:nvPr/>
        </p:nvSpPr>
        <p:spPr>
          <a:xfrm>
            <a:off x="714976" y="262625"/>
            <a:ext cx="7773338" cy="4957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/>
              <a:t>Gestão Tarifária</a:t>
            </a:r>
          </a:p>
        </p:txBody>
      </p:sp>
      <p:graphicFrame>
        <p:nvGraphicFramePr>
          <p:cNvPr id="8" name="Gráfico 7">
            <a:extLst>
              <a:ext uri="{FF2B5EF4-FFF2-40B4-BE49-F238E27FC236}">
                <a16:creationId xmlns:a16="http://schemas.microsoft.com/office/drawing/2014/main" id="{A037DA5C-72F9-45F1-A73F-16224382041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46792233"/>
              </p:ext>
            </p:extLst>
          </p:nvPr>
        </p:nvGraphicFramePr>
        <p:xfrm>
          <a:off x="349054" y="1340769"/>
          <a:ext cx="7535314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3" name="Imagem 2">
            <a:extLst>
              <a:ext uri="{FF2B5EF4-FFF2-40B4-BE49-F238E27FC236}">
                <a16:creationId xmlns:a16="http://schemas.microsoft.com/office/drawing/2014/main" id="{AD4F1F58-0E8F-4948-84EC-C02D6E24005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43523" y="1916832"/>
            <a:ext cx="5374384" cy="2057344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15117265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558B87-F175-4BE0-9520-A37518E256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F70957D1-F2E8-4C99-86A8-C3266C792F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86" y="0"/>
            <a:ext cx="9115828" cy="6858000"/>
          </a:xfrm>
          <a:prstGeom prst="rect">
            <a:avLst/>
          </a:prstGeom>
        </p:spPr>
      </p:pic>
      <p:pic>
        <p:nvPicPr>
          <p:cNvPr id="5" name="Picture 3" descr="Z:\Documentos\2018\48º Congresso da Assemae\Peças Gráficas\Template Power Point\banner 730x124 (2) - Cópia.jpg">
            <a:extLst>
              <a:ext uri="{FF2B5EF4-FFF2-40B4-BE49-F238E27FC236}">
                <a16:creationId xmlns:a16="http://schemas.microsoft.com/office/drawing/2014/main" id="{5CB1D5A5-7C02-4CCD-AA51-C4D0578465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Espaço Reservado para Conteúdo 10">
            <a:extLst>
              <a:ext uri="{FF2B5EF4-FFF2-40B4-BE49-F238E27FC236}">
                <a16:creationId xmlns:a16="http://schemas.microsoft.com/office/drawing/2014/main" id="{B4D14E35-99F4-4D6C-94B0-21C71F9710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895371"/>
            <a:ext cx="8229600" cy="4525963"/>
          </a:xfrm>
        </p:spPr>
        <p:txBody>
          <a:bodyPr/>
          <a:lstStyle/>
          <a:p>
            <a:r>
              <a:rPr lang="pt-BR" dirty="0"/>
              <a:t>Justiça tarifária se faz com técnica e não com política populista!</a:t>
            </a:r>
          </a:p>
          <a:p>
            <a:r>
              <a:rPr lang="pt-BR" dirty="0"/>
              <a:t>Sustentabilidade econômico financeira é possível com:</a:t>
            </a:r>
          </a:p>
          <a:p>
            <a:pPr marL="914400" lvl="1" indent="-514350">
              <a:buFont typeface="+mj-lt"/>
              <a:buAutoNum type="arabicPeriod"/>
            </a:pPr>
            <a:r>
              <a:rPr lang="pt-BR" b="1" i="1" dirty="0"/>
              <a:t>Redução de custos supérfluos; </a:t>
            </a:r>
          </a:p>
          <a:p>
            <a:pPr marL="914400" lvl="1" indent="-514350">
              <a:buFont typeface="+mj-lt"/>
              <a:buAutoNum type="arabicPeriod"/>
            </a:pPr>
            <a:r>
              <a:rPr lang="pt-BR" b="1" i="1" dirty="0"/>
              <a:t>Política tarifária adequada e </a:t>
            </a:r>
          </a:p>
          <a:p>
            <a:pPr marL="914400" lvl="1" indent="-514350">
              <a:buFont typeface="+mj-lt"/>
              <a:buAutoNum type="arabicPeriod"/>
            </a:pPr>
            <a:r>
              <a:rPr lang="pt-BR" b="1" i="1" dirty="0"/>
              <a:t> Gestão continuada</a:t>
            </a:r>
            <a:r>
              <a:rPr lang="pt-BR" dirty="0"/>
              <a:t>.</a:t>
            </a:r>
          </a:p>
        </p:txBody>
      </p:sp>
      <p:sp>
        <p:nvSpPr>
          <p:cNvPr id="12" name="Título 1">
            <a:extLst>
              <a:ext uri="{FF2B5EF4-FFF2-40B4-BE49-F238E27FC236}">
                <a16:creationId xmlns:a16="http://schemas.microsoft.com/office/drawing/2014/main" id="{6A2365C1-67EF-4284-92FA-7B168EDC7B7F}"/>
              </a:ext>
            </a:extLst>
          </p:cNvPr>
          <p:cNvSpPr txBox="1">
            <a:spLocks/>
          </p:cNvSpPr>
          <p:nvPr/>
        </p:nvSpPr>
        <p:spPr>
          <a:xfrm>
            <a:off x="714976" y="262625"/>
            <a:ext cx="7773338" cy="4957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/>
              <a:t>Gestão Tarifária</a:t>
            </a:r>
          </a:p>
        </p:txBody>
      </p:sp>
    </p:spTree>
    <p:extLst>
      <p:ext uri="{BB962C8B-B14F-4D97-AF65-F5344CB8AC3E}">
        <p14:creationId xmlns:p14="http://schemas.microsoft.com/office/powerpoint/2010/main" val="363385386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558B87-F175-4BE0-9520-A37518E256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F70957D1-F2E8-4C99-86A8-C3266C792F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86" y="0"/>
            <a:ext cx="9115828" cy="6858000"/>
          </a:xfrm>
          <a:prstGeom prst="rect">
            <a:avLst/>
          </a:prstGeom>
        </p:spPr>
      </p:pic>
      <p:pic>
        <p:nvPicPr>
          <p:cNvPr id="5" name="Picture 3" descr="Z:\Documentos\2018\48º Congresso da Assemae\Peças Gráficas\Template Power Point\banner 730x124 (2) - Cópia.jpg">
            <a:extLst>
              <a:ext uri="{FF2B5EF4-FFF2-40B4-BE49-F238E27FC236}">
                <a16:creationId xmlns:a16="http://schemas.microsoft.com/office/drawing/2014/main" id="{5CB1D5A5-7C02-4CCD-AA51-C4D0578465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Espaço Reservado para Conteúdo 10">
            <a:extLst>
              <a:ext uri="{FF2B5EF4-FFF2-40B4-BE49-F238E27FC236}">
                <a16:creationId xmlns:a16="http://schemas.microsoft.com/office/drawing/2014/main" id="{B4D14E35-99F4-4D6C-94B0-21C71F9710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152138"/>
            <a:ext cx="8229600" cy="114300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t-BR" sz="4400" b="1" dirty="0"/>
              <a:t>Obrigado</a:t>
            </a:r>
          </a:p>
        </p:txBody>
      </p:sp>
      <p:sp>
        <p:nvSpPr>
          <p:cNvPr id="12" name="Título 1">
            <a:extLst>
              <a:ext uri="{FF2B5EF4-FFF2-40B4-BE49-F238E27FC236}">
                <a16:creationId xmlns:a16="http://schemas.microsoft.com/office/drawing/2014/main" id="{6A2365C1-67EF-4284-92FA-7B168EDC7B7F}"/>
              </a:ext>
            </a:extLst>
          </p:cNvPr>
          <p:cNvSpPr txBox="1">
            <a:spLocks/>
          </p:cNvSpPr>
          <p:nvPr/>
        </p:nvSpPr>
        <p:spPr>
          <a:xfrm>
            <a:off x="714976" y="262625"/>
            <a:ext cx="7773338" cy="4957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7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b="1" dirty="0"/>
              <a:t>Gestão Tarifária</a:t>
            </a:r>
          </a:p>
        </p:txBody>
      </p:sp>
    </p:spTree>
    <p:extLst>
      <p:ext uri="{BB962C8B-B14F-4D97-AF65-F5344CB8AC3E}">
        <p14:creationId xmlns:p14="http://schemas.microsoft.com/office/powerpoint/2010/main" val="8375366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371</TotalTime>
  <Words>2137</Words>
  <Application>Microsoft Office PowerPoint</Application>
  <PresentationFormat>Apresentação na tela (4:3)</PresentationFormat>
  <Paragraphs>315</Paragraphs>
  <Slides>27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27</vt:i4>
      </vt:variant>
    </vt:vector>
  </HeadingPairs>
  <TitlesOfParts>
    <vt:vector size="33" baseType="lpstr">
      <vt:lpstr>Arial</vt:lpstr>
      <vt:lpstr>Calibri</vt:lpstr>
      <vt:lpstr>Cambria Math</vt:lpstr>
      <vt:lpstr>LucidaSansUnicode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Waldo Villani Jr</cp:lastModifiedBy>
  <cp:revision>39</cp:revision>
  <dcterms:created xsi:type="dcterms:W3CDTF">2018-05-02T19:43:05Z</dcterms:created>
  <dcterms:modified xsi:type="dcterms:W3CDTF">2018-05-28T16:26:42Z</dcterms:modified>
</cp:coreProperties>
</file>