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6" r:id="rId2"/>
    <p:sldId id="274" r:id="rId3"/>
    <p:sldId id="258" r:id="rId4"/>
    <p:sldId id="265" r:id="rId5"/>
    <p:sldId id="269" r:id="rId6"/>
    <p:sldId id="259" r:id="rId7"/>
    <p:sldId id="279" r:id="rId8"/>
    <p:sldId id="280" r:id="rId9"/>
    <p:sldId id="281" r:id="rId10"/>
    <p:sldId id="283" r:id="rId11"/>
    <p:sldId id="284" r:id="rId12"/>
    <p:sldId id="285" r:id="rId13"/>
    <p:sldId id="286" r:id="rId14"/>
    <p:sldId id="287" r:id="rId15"/>
    <p:sldId id="288" r:id="rId16"/>
    <p:sldId id="290" r:id="rId17"/>
    <p:sldId id="291" r:id="rId18"/>
    <p:sldId id="292" r:id="rId19"/>
    <p:sldId id="270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72" d="100"/>
          <a:sy n="72" d="100"/>
        </p:scale>
        <p:origin x="-1248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FE506B-4A42-4CA0-BC05-1345E43B48D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501AB4-CD1D-4F82-B63B-A3EB899CCF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91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6BDE4-3291-45EE-ABBB-6333D4AC5FAC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955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01AB4-CD1D-4F82-B63B-A3EB899CCF65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263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0156" y="1904009"/>
            <a:ext cx="9083844" cy="1241822"/>
          </a:xfrm>
        </p:spPr>
        <p:txBody>
          <a:bodyPr>
            <a:normAutofit/>
          </a:bodyPr>
          <a:lstStyle/>
          <a:p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EFICIÊNCIA DO FILTRO CASEIRO DE BARRO NA REMOÇÃO DE </a:t>
            </a:r>
            <a:r>
              <a:rPr lang="pt-BR" sz="2400" b="1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Microcystis</a:t>
            </a:r>
            <a:r>
              <a:rPr lang="pt-BR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b="1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E DE MICROCISTINA-LR DE ÁGUAS DESTINADAS AO CONSUMO HUMANO</a:t>
            </a:r>
            <a:endParaRPr lang="pt-BR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12325" y="3458943"/>
            <a:ext cx="8280920" cy="1146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Autores: 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Amanda da Silva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Barbosa,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Josivaldo Rodrigues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Sátiro,</a:t>
            </a:r>
            <a:r>
              <a:rPr lang="pt-BR" sz="1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Beatriz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Susana </a:t>
            </a:r>
            <a:r>
              <a:rPr lang="pt-BR" sz="1400" dirty="0" err="1">
                <a:latin typeface="Arial" panose="020B0604020202020204" pitchFamily="34" charset="0"/>
                <a:cs typeface="Arial" panose="020B0604020202020204" pitchFamily="34" charset="0"/>
              </a:rPr>
              <a:t>Ovruski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pt-BR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Ceballos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Maria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Virgínia da Conceição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Albuquerque, Anna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Paula Ramos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Barros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1350" b="1" dirty="0">
                <a:latin typeface="Arial" panose="020B0604020202020204" pitchFamily="34" charset="0"/>
                <a:cs typeface="Arial" panose="020B0604020202020204" pitchFamily="34" charset="0"/>
              </a:rPr>
              <a:t>Orientador:</a:t>
            </a:r>
            <a:r>
              <a:rPr lang="pt-BR" sz="1350" dirty="0">
                <a:latin typeface="Arial" panose="020B0604020202020204" pitchFamily="34" charset="0"/>
                <a:cs typeface="Arial" panose="020B0604020202020204" pitchFamily="34" charset="0"/>
              </a:rPr>
              <a:t> Wilton Silva Lopes.</a:t>
            </a:r>
          </a:p>
          <a:p>
            <a:endParaRPr lang="pt-BR" sz="1350" dirty="0"/>
          </a:p>
        </p:txBody>
      </p:sp>
      <p:sp>
        <p:nvSpPr>
          <p:cNvPr id="7" name="CaixaDeTexto 6"/>
          <p:cNvSpPr txBox="1"/>
          <p:nvPr/>
        </p:nvSpPr>
        <p:spPr>
          <a:xfrm>
            <a:off x="2029626" y="4763102"/>
            <a:ext cx="504631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Fortaleza – 28 </a:t>
            </a:r>
            <a:r>
              <a:rPr 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Maio </a:t>
            </a:r>
            <a:r>
              <a:rPr 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endParaRPr lang="pt-BR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-19215" y="676939"/>
            <a:ext cx="9144000" cy="11940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Resultado de imagem para assemae 2018 marca d'Ã¡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859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106336" y="173430"/>
            <a:ext cx="3822727" cy="54253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47218" t="15625"/>
          <a:stretch>
            <a:fillRect/>
          </a:stretch>
        </p:blipFill>
        <p:spPr bwMode="auto">
          <a:xfrm>
            <a:off x="5929313" y="2285992"/>
            <a:ext cx="321468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de cantos arredondados 6"/>
          <p:cNvSpPr/>
          <p:nvPr/>
        </p:nvSpPr>
        <p:spPr>
          <a:xfrm>
            <a:off x="5500688" y="214313"/>
            <a:ext cx="3429000" cy="714375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Atividades </a:t>
            </a:r>
            <a:r>
              <a:rPr lang="pt-BR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antrópicas</a:t>
            </a:r>
            <a:endParaRPr lang="pt-BR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tângulo de cantos arredondados 7"/>
          <p:cNvSpPr/>
          <p:nvPr/>
        </p:nvSpPr>
        <p:spPr>
          <a:xfrm>
            <a:off x="4429125" y="1143000"/>
            <a:ext cx="3000375" cy="576263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 err="1">
                <a:latin typeface="Times New Roman" pitchFamily="18" charset="0"/>
                <a:cs typeface="Times New Roman" pitchFamily="18" charset="0"/>
              </a:rPr>
              <a:t>Eutrofização</a:t>
            </a:r>
            <a:r>
              <a:rPr lang="pt-BR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9" name="Conector reto 8"/>
          <p:cNvCxnSpPr/>
          <p:nvPr/>
        </p:nvCxnSpPr>
        <p:spPr>
          <a:xfrm>
            <a:off x="4857750" y="571500"/>
            <a:ext cx="642938" cy="1588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de cantos arredondados 9"/>
          <p:cNvSpPr/>
          <p:nvPr/>
        </p:nvSpPr>
        <p:spPr>
          <a:xfrm>
            <a:off x="3000375" y="1928813"/>
            <a:ext cx="3929063" cy="919162"/>
          </a:xfrm>
          <a:prstGeom prst="round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latin typeface="Times New Roman" pitchFamily="18" charset="0"/>
                <a:cs typeface="Times New Roman" pitchFamily="18" charset="0"/>
              </a:rPr>
              <a:t>Florações – </a:t>
            </a:r>
            <a:r>
              <a:rPr lang="pt-BR" sz="2400" b="1" dirty="0" err="1">
                <a:latin typeface="Times New Roman" pitchFamily="18" charset="0"/>
                <a:cs typeface="Times New Roman" pitchFamily="18" charset="0"/>
              </a:rPr>
              <a:t>cianobactérias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pt-BR" sz="2400" b="1" dirty="0" err="1">
                <a:latin typeface="Times New Roman" pitchFamily="18" charset="0"/>
                <a:cs typeface="Times New Roman" pitchFamily="18" charset="0"/>
              </a:rPr>
              <a:t>cianotoxinas</a:t>
            </a:r>
            <a:r>
              <a:rPr lang="pt-BR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11" name="Conector reto 10"/>
          <p:cNvCxnSpPr/>
          <p:nvPr/>
        </p:nvCxnSpPr>
        <p:spPr>
          <a:xfrm>
            <a:off x="3929063" y="1428750"/>
            <a:ext cx="50165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2428875" y="2286000"/>
            <a:ext cx="573088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 rot="5400000">
            <a:off x="2143919" y="2570956"/>
            <a:ext cx="571500" cy="1588"/>
          </a:xfrm>
          <a:prstGeom prst="straightConnector1">
            <a:avLst/>
          </a:prstGeom>
          <a:ln w="28575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tângulo de cantos arredondados 13"/>
          <p:cNvSpPr/>
          <p:nvPr/>
        </p:nvSpPr>
        <p:spPr>
          <a:xfrm>
            <a:off x="2214546" y="3071810"/>
            <a:ext cx="3643338" cy="919163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400" b="1" dirty="0">
                <a:latin typeface="Times New Roman" pitchFamily="18" charset="0"/>
                <a:cs typeface="Times New Roman" pitchFamily="18" charset="0"/>
              </a:rPr>
              <a:t>Alternativas </a:t>
            </a:r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para o </a:t>
            </a:r>
            <a:r>
              <a:rPr lang="pt-BR" sz="2400" b="1" dirty="0">
                <a:latin typeface="Times New Roman" pitchFamily="18" charset="0"/>
                <a:cs typeface="Times New Roman" pitchFamily="18" charset="0"/>
              </a:rPr>
              <a:t>tratamento de água</a:t>
            </a:r>
          </a:p>
        </p:txBody>
      </p:sp>
      <p:cxnSp>
        <p:nvCxnSpPr>
          <p:cNvPr id="15" name="Conector reto 14"/>
          <p:cNvCxnSpPr/>
          <p:nvPr/>
        </p:nvCxnSpPr>
        <p:spPr>
          <a:xfrm>
            <a:off x="1785938" y="3429000"/>
            <a:ext cx="501650" cy="1588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de seta reta 15"/>
          <p:cNvCxnSpPr/>
          <p:nvPr/>
        </p:nvCxnSpPr>
        <p:spPr>
          <a:xfrm rot="5400000">
            <a:off x="1429544" y="3785394"/>
            <a:ext cx="714375" cy="1587"/>
          </a:xfrm>
          <a:prstGeom prst="straightConnector1">
            <a:avLst/>
          </a:prstGeom>
          <a:ln w="28575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 de cantos arredondados 16"/>
          <p:cNvSpPr/>
          <p:nvPr/>
        </p:nvSpPr>
        <p:spPr>
          <a:xfrm>
            <a:off x="928662" y="4429132"/>
            <a:ext cx="2327275" cy="908050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30480" tIns="20320" rIns="30480" bIns="20320" spcCol="1270" anchor="ctr"/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  <a:defRPr/>
            </a:pPr>
            <a:r>
              <a:rPr lang="pt-BR" sz="2400" b="1" dirty="0">
                <a:latin typeface="Times New Roman" pitchFamily="18" charset="0"/>
                <a:cs typeface="Times New Roman" pitchFamily="18" charset="0"/>
              </a:rPr>
              <a:t>Filtro de </a:t>
            </a:r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Barro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Conector de seta reta 17"/>
          <p:cNvCxnSpPr/>
          <p:nvPr/>
        </p:nvCxnSpPr>
        <p:spPr>
          <a:xfrm rot="5400000">
            <a:off x="4679950" y="749300"/>
            <a:ext cx="357188" cy="1588"/>
          </a:xfrm>
          <a:prstGeom prst="straightConnector1">
            <a:avLst/>
          </a:prstGeom>
          <a:ln w="28575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 rot="5400000">
            <a:off x="3751263" y="1606550"/>
            <a:ext cx="355600" cy="0"/>
          </a:xfrm>
          <a:prstGeom prst="straightConnector1">
            <a:avLst/>
          </a:prstGeom>
          <a:ln w="28575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50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19256" cy="562074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tângulo de cantos arredondados 5"/>
          <p:cNvSpPr/>
          <p:nvPr/>
        </p:nvSpPr>
        <p:spPr>
          <a:xfrm>
            <a:off x="1043608" y="1844824"/>
            <a:ext cx="7272808" cy="201622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1403648" y="2037328"/>
            <a:ext cx="65527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Times New Roman" pitchFamily="18" charset="0"/>
                <a:cs typeface="Times New Roman" pitchFamily="18" charset="0"/>
              </a:rPr>
              <a:t>Avaliar a eficiência de remoção de células de </a:t>
            </a:r>
            <a:r>
              <a:rPr lang="pt-BR" sz="2000" b="1" i="1" dirty="0" err="1">
                <a:latin typeface="Times New Roman" pitchFamily="18" charset="0"/>
                <a:cs typeface="Times New Roman" pitchFamily="18" charset="0"/>
              </a:rPr>
              <a:t>Microcystis</a:t>
            </a:r>
            <a:r>
              <a:rPr lang="pt-BR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000" b="1" i="1" dirty="0" err="1"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sz="2000" b="1" dirty="0">
                <a:latin typeface="Times New Roman" pitchFamily="18" charset="0"/>
                <a:cs typeface="Times New Roman" pitchFamily="18" charset="0"/>
              </a:rPr>
              <a:t> e da toxina </a:t>
            </a:r>
            <a:r>
              <a:rPr lang="pt-BR" sz="2000" b="1" dirty="0" err="1">
                <a:latin typeface="Times New Roman" pitchFamily="18" charset="0"/>
                <a:cs typeface="Times New Roman" pitchFamily="18" charset="0"/>
              </a:rPr>
              <a:t>microcistina</a:t>
            </a:r>
            <a:r>
              <a:rPr lang="pt-BR" sz="2000" b="1" dirty="0">
                <a:latin typeface="Times New Roman" pitchFamily="18" charset="0"/>
                <a:cs typeface="Times New Roman" pitchFamily="18" charset="0"/>
              </a:rPr>
              <a:t>-LR (MC-LR) utilizando filtros caseiros de cerâmica com dois tipos diferentes de velas para a filtração: 1) </a:t>
            </a:r>
            <a:r>
              <a:rPr lang="pt-BR" sz="2000" b="1" dirty="0" err="1">
                <a:latin typeface="Times New Roman" pitchFamily="18" charset="0"/>
                <a:cs typeface="Times New Roman" pitchFamily="18" charset="0"/>
              </a:rPr>
              <a:t>caullim</a:t>
            </a:r>
            <a:r>
              <a:rPr lang="pt-BR" sz="2000" b="1" dirty="0">
                <a:latin typeface="Times New Roman" pitchFamily="18" charset="0"/>
                <a:cs typeface="Times New Roman" pitchFamily="18" charset="0"/>
              </a:rPr>
              <a:t> e 2) carbono ativado/prata).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467544" y="116632"/>
            <a:ext cx="8280920" cy="72008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E MÉTODOS</a:t>
            </a:r>
            <a:endParaRPr lang="pt-B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1052736"/>
            <a:ext cx="9144000" cy="5238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Local de realização dos experimentos</a:t>
            </a:r>
          </a:p>
        </p:txBody>
      </p:sp>
      <p:sp>
        <p:nvSpPr>
          <p:cNvPr id="8" name="Retângulo 5"/>
          <p:cNvSpPr>
            <a:spLocks noChangeArrowheads="1"/>
          </p:cNvSpPr>
          <p:nvPr/>
        </p:nvSpPr>
        <p:spPr bwMode="auto">
          <a:xfrm>
            <a:off x="285750" y="2276872"/>
            <a:ext cx="8572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O estudo foi desenvolvido no Laboratório de Química Sanitária Ambiental (LAQUISA), localizado na  Estação Experimental de Tratamento Biológico de Esgotos Sanitários – EXTRABES, na cidade de Campina Grande – PB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004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Figura 1:</a:t>
            </a:r>
            <a:r>
              <a:rPr lang="pt-BR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Fluxograma geral da </a:t>
            </a:r>
            <a:r>
              <a:rPr lang="pt-BR" sz="2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sequência</a:t>
            </a:r>
            <a:r>
              <a:rPr lang="pt-BR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metodol</a:t>
            </a:r>
            <a:r>
              <a:rPr lang="pt-BR" sz="22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ó</a:t>
            </a:r>
            <a:r>
              <a:rPr lang="pt-BR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gica da fase experimental</a:t>
            </a:r>
            <a:endParaRPr lang="pt-BR" sz="2200" dirty="0"/>
          </a:p>
        </p:txBody>
      </p:sp>
      <p:sp>
        <p:nvSpPr>
          <p:cNvPr id="7" name="Retângulo 36"/>
          <p:cNvSpPr>
            <a:spLocks/>
          </p:cNvSpPr>
          <p:nvPr/>
        </p:nvSpPr>
        <p:spPr bwMode="auto">
          <a:xfrm>
            <a:off x="3357553" y="714356"/>
            <a:ext cx="4071967" cy="857235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pt-BR" sz="2400" dirty="0">
                <a:latin typeface="Times New Roman" pitchFamily="18" charset="0"/>
              </a:rPr>
              <a:t>Coleta da Água Base </a:t>
            </a:r>
          </a:p>
          <a:p>
            <a:pPr algn="ctr">
              <a:defRPr/>
            </a:pPr>
            <a:r>
              <a:rPr lang="pt-BR" sz="2400" dirty="0">
                <a:latin typeface="Times New Roman" pitchFamily="18" charset="0"/>
              </a:rPr>
              <a:t>Açude Saulo Maia (</a:t>
            </a:r>
            <a:r>
              <a:rPr lang="pt-BR" sz="2400" dirty="0" smtClean="0">
                <a:latin typeface="Times New Roman" pitchFamily="18" charset="0"/>
              </a:rPr>
              <a:t>Areia- PB</a:t>
            </a:r>
            <a:r>
              <a:rPr lang="pt-BR" sz="2400" dirty="0">
                <a:latin typeface="Times New Roman" pitchFamily="18" charset="0"/>
              </a:rPr>
              <a:t>)</a:t>
            </a:r>
            <a:r>
              <a:rPr lang="pt-BR" sz="1600" dirty="0">
                <a:latin typeface="Times New Roman" pitchFamily="18" charset="0"/>
              </a:rPr>
              <a:t> </a:t>
            </a:r>
            <a:endParaRPr lang="pt-BR" sz="1600" dirty="0"/>
          </a:p>
        </p:txBody>
      </p:sp>
      <p:sp>
        <p:nvSpPr>
          <p:cNvPr id="8" name="Rectangle 14"/>
          <p:cNvSpPr>
            <a:spLocks/>
          </p:cNvSpPr>
          <p:nvPr/>
        </p:nvSpPr>
        <p:spPr bwMode="auto">
          <a:xfrm>
            <a:off x="3357554" y="1857364"/>
            <a:ext cx="4071966" cy="928694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 New Roman" pitchFamily="18" charset="0"/>
              </a:rPr>
              <a:t>Caracterização física, química e biológica da água base (AB)</a:t>
            </a:r>
            <a:endParaRPr lang="pt-BR" sz="2400" dirty="0"/>
          </a:p>
        </p:txBody>
      </p:sp>
      <p:sp>
        <p:nvSpPr>
          <p:cNvPr id="9" name="Retângulo 26"/>
          <p:cNvSpPr>
            <a:spLocks/>
          </p:cNvSpPr>
          <p:nvPr/>
        </p:nvSpPr>
        <p:spPr bwMode="auto">
          <a:xfrm>
            <a:off x="3357554" y="3143248"/>
            <a:ext cx="4071966" cy="928694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 New Roman" pitchFamily="18" charset="0"/>
              </a:rPr>
              <a:t>Filtração da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</a:rPr>
              <a:t>AB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</a:rPr>
              <a:t>em filtros de barro com dois tipos velas  </a:t>
            </a:r>
            <a:endParaRPr lang="pt-BR" sz="2400" dirty="0"/>
          </a:p>
        </p:txBody>
      </p:sp>
      <p:sp>
        <p:nvSpPr>
          <p:cNvPr id="10" name="Retângulo 29"/>
          <p:cNvSpPr>
            <a:spLocks/>
          </p:cNvSpPr>
          <p:nvPr/>
        </p:nvSpPr>
        <p:spPr bwMode="auto">
          <a:xfrm>
            <a:off x="7715272" y="3000372"/>
            <a:ext cx="1214414" cy="428628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</a:rPr>
              <a:t>ABF1</a:t>
            </a:r>
            <a:endParaRPr lang="pt-BR" sz="2400" dirty="0"/>
          </a:p>
        </p:txBody>
      </p:sp>
      <p:sp>
        <p:nvSpPr>
          <p:cNvPr id="11" name="Retângulo 29"/>
          <p:cNvSpPr>
            <a:spLocks/>
          </p:cNvSpPr>
          <p:nvPr/>
        </p:nvSpPr>
        <p:spPr bwMode="auto">
          <a:xfrm>
            <a:off x="7715272" y="3857628"/>
            <a:ext cx="1214446" cy="428628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</a:rPr>
              <a:t>ABF2</a:t>
            </a:r>
            <a:endParaRPr lang="pt-BR" sz="2400" dirty="0"/>
          </a:p>
        </p:txBody>
      </p:sp>
      <p:sp>
        <p:nvSpPr>
          <p:cNvPr id="12" name="Rectangle 20"/>
          <p:cNvSpPr>
            <a:spLocks/>
          </p:cNvSpPr>
          <p:nvPr/>
        </p:nvSpPr>
        <p:spPr bwMode="auto">
          <a:xfrm>
            <a:off x="3357563" y="4429132"/>
            <a:ext cx="4000519" cy="1000132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 New Roman" pitchFamily="18" charset="0"/>
              </a:rPr>
              <a:t>Caracterização física, química e biológica dos efluentes de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</a:rPr>
              <a:t>ABF1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</a:rPr>
              <a:t>e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</a:rPr>
              <a:t>ABF2</a:t>
            </a:r>
            <a:endParaRPr lang="pt-BR" sz="2400" dirty="0"/>
          </a:p>
        </p:txBody>
      </p:sp>
      <p:sp>
        <p:nvSpPr>
          <p:cNvPr id="13" name="AutoShape 71"/>
          <p:cNvSpPr>
            <a:spLocks/>
          </p:cNvSpPr>
          <p:nvPr/>
        </p:nvSpPr>
        <p:spPr bwMode="auto">
          <a:xfrm>
            <a:off x="2714625" y="642918"/>
            <a:ext cx="428615" cy="2071702"/>
          </a:xfrm>
          <a:prstGeom prst="leftBrace">
            <a:avLst>
              <a:gd name="adj1" fmla="val 48708"/>
              <a:gd name="adj2" fmla="val 50000"/>
            </a:avLst>
          </a:prstGeom>
          <a:ln>
            <a:solidFill>
              <a:schemeClr val="accent5">
                <a:lumMod val="50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pt-BR"/>
          </a:p>
        </p:txBody>
      </p:sp>
      <p:sp>
        <p:nvSpPr>
          <p:cNvPr id="14" name="AutoShape 25"/>
          <p:cNvSpPr>
            <a:spLocks/>
          </p:cNvSpPr>
          <p:nvPr/>
        </p:nvSpPr>
        <p:spPr bwMode="auto">
          <a:xfrm>
            <a:off x="2786050" y="3143248"/>
            <a:ext cx="285739" cy="2143128"/>
          </a:xfrm>
          <a:prstGeom prst="leftBrace">
            <a:avLst>
              <a:gd name="adj1" fmla="val 143646"/>
              <a:gd name="adj2" fmla="val 50000"/>
            </a:avLst>
          </a:prstGeom>
          <a:noFill/>
          <a:ln>
            <a:solidFill>
              <a:schemeClr val="accent5">
                <a:lumMod val="50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pt-BR"/>
          </a:p>
        </p:txBody>
      </p:sp>
      <p:sp>
        <p:nvSpPr>
          <p:cNvPr id="15" name="Text Box 27"/>
          <p:cNvSpPr txBox="1">
            <a:spLocks noChangeArrowheads="1"/>
          </p:cNvSpPr>
          <p:nvPr/>
        </p:nvSpPr>
        <p:spPr bwMode="auto">
          <a:xfrm>
            <a:off x="857224" y="3929066"/>
            <a:ext cx="1716087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pt-BR" sz="2300" b="1" dirty="0">
                <a:latin typeface="Times New Roman" pitchFamily="18" charset="0"/>
              </a:rPr>
              <a:t>ETAPA 2</a:t>
            </a:r>
            <a:endParaRPr lang="pt-BR" sz="2300" dirty="0"/>
          </a:p>
        </p:txBody>
      </p:sp>
      <p:sp>
        <p:nvSpPr>
          <p:cNvPr id="16" name="Text Box 27"/>
          <p:cNvSpPr txBox="1">
            <a:spLocks noChangeArrowheads="1"/>
          </p:cNvSpPr>
          <p:nvPr/>
        </p:nvSpPr>
        <p:spPr bwMode="auto">
          <a:xfrm>
            <a:off x="785786" y="1357298"/>
            <a:ext cx="1716088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pt-BR" sz="2300" b="1" dirty="0">
                <a:latin typeface="Times New Roman" pitchFamily="18" charset="0"/>
              </a:rPr>
              <a:t>ETAPA 1</a:t>
            </a:r>
            <a:endParaRPr lang="pt-BR" sz="2300" dirty="0"/>
          </a:p>
        </p:txBody>
      </p:sp>
      <p:sp>
        <p:nvSpPr>
          <p:cNvPr id="17" name="Seta para a direita 16"/>
          <p:cNvSpPr/>
          <p:nvPr/>
        </p:nvSpPr>
        <p:spPr>
          <a:xfrm rot="5400000">
            <a:off x="7000892" y="1571612"/>
            <a:ext cx="285752" cy="285752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Seta para a direita 17"/>
          <p:cNvSpPr/>
          <p:nvPr/>
        </p:nvSpPr>
        <p:spPr>
          <a:xfrm rot="5400000">
            <a:off x="7000892" y="2786058"/>
            <a:ext cx="285752" cy="285752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Seta para a direita 18"/>
          <p:cNvSpPr/>
          <p:nvPr/>
        </p:nvSpPr>
        <p:spPr>
          <a:xfrm rot="5400000">
            <a:off x="7000892" y="4071942"/>
            <a:ext cx="285752" cy="285752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Seta para a direita 19"/>
          <p:cNvSpPr/>
          <p:nvPr/>
        </p:nvSpPr>
        <p:spPr>
          <a:xfrm rot="19643076">
            <a:off x="7433444" y="3198237"/>
            <a:ext cx="255463" cy="175775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Seta para a direita 20"/>
          <p:cNvSpPr/>
          <p:nvPr/>
        </p:nvSpPr>
        <p:spPr>
          <a:xfrm rot="1556592">
            <a:off x="7453562" y="3868782"/>
            <a:ext cx="237667" cy="16466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645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66912" y="203200"/>
            <a:ext cx="8472518" cy="868346"/>
          </a:xfrm>
        </p:spPr>
        <p:txBody>
          <a:bodyPr>
            <a:normAutofit fontScale="90000"/>
          </a:bodyPr>
          <a:lstStyle/>
          <a:p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Etapa I: Realização da coleta- Reservatório Saulo Maia- Areia/PB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34590" t="46875" r="34663" b="14131"/>
          <a:stretch>
            <a:fillRect/>
          </a:stretch>
        </p:blipFill>
        <p:spPr bwMode="auto">
          <a:xfrm>
            <a:off x="357158" y="1071546"/>
            <a:ext cx="8358187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7445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Resultado de imagem para vela ceramica stefani tradicion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285860"/>
            <a:ext cx="278606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tângulo 3"/>
          <p:cNvSpPr>
            <a:spLocks noChangeArrowheads="1"/>
          </p:cNvSpPr>
          <p:nvPr/>
        </p:nvSpPr>
        <p:spPr bwMode="auto">
          <a:xfrm>
            <a:off x="0" y="-428625"/>
            <a:ext cx="307648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pt-BR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Etapa 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II: 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Filtração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4" descr="Resultado de imagem para vela ceramica stefani tradicion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1357299"/>
            <a:ext cx="307181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2500298" y="4643446"/>
            <a:ext cx="3214688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B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F1: </a:t>
            </a:r>
            <a:r>
              <a:rPr lang="pt-BR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Caulim, </a:t>
            </a:r>
            <a:r>
              <a:rPr lang="pt-BR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Filito</a:t>
            </a:r>
            <a:r>
              <a:rPr lang="pt-BR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PVC, Compostos e Resinas termoplásticas. </a:t>
            </a:r>
          </a:p>
        </p:txBody>
      </p:sp>
      <p:sp>
        <p:nvSpPr>
          <p:cNvPr id="14342" name="Retângulo 8"/>
          <p:cNvSpPr>
            <a:spLocks noChangeArrowheads="1"/>
          </p:cNvSpPr>
          <p:nvPr/>
        </p:nvSpPr>
        <p:spPr bwMode="auto">
          <a:xfrm>
            <a:off x="6000760" y="4429132"/>
            <a:ext cx="2928958" cy="96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BR" sz="1900" b="1" dirty="0">
                <a:latin typeface="Times New Roman" pitchFamily="18" charset="0"/>
                <a:cs typeface="Times New Roman" pitchFamily="18" charset="0"/>
              </a:rPr>
              <a:t>F2: </a:t>
            </a:r>
            <a:r>
              <a:rPr lang="pt-BR" sz="1900" dirty="0">
                <a:latin typeface="Times New Roman" pitchFamily="18" charset="0"/>
                <a:cs typeface="Times New Roman" pitchFamily="18" charset="0"/>
              </a:rPr>
              <a:t>Caulim, </a:t>
            </a:r>
            <a:r>
              <a:rPr lang="pt-BR" sz="1900" dirty="0" err="1">
                <a:latin typeface="Times New Roman" pitchFamily="18" charset="0"/>
                <a:cs typeface="Times New Roman" pitchFamily="18" charset="0"/>
              </a:rPr>
              <a:t>Filito</a:t>
            </a:r>
            <a:r>
              <a:rPr lang="pt-BR" sz="1900" dirty="0">
                <a:latin typeface="Times New Roman" pitchFamily="18" charset="0"/>
                <a:cs typeface="Times New Roman" pitchFamily="18" charset="0"/>
              </a:rPr>
              <a:t>, Prata </a:t>
            </a:r>
            <a:r>
              <a:rPr lang="pt-BR" sz="1900" dirty="0" smtClean="0">
                <a:latin typeface="Times New Roman" pitchFamily="18" charset="0"/>
                <a:cs typeface="Times New Roman" pitchFamily="18" charset="0"/>
              </a:rPr>
              <a:t>coloidal,Carbono </a:t>
            </a:r>
            <a:r>
              <a:rPr lang="pt-BR" sz="1900" dirty="0">
                <a:latin typeface="Times New Roman" pitchFamily="18" charset="0"/>
                <a:cs typeface="Times New Roman" pitchFamily="18" charset="0"/>
              </a:rPr>
              <a:t>ativado, Aço inox, PVC e Hot </a:t>
            </a:r>
            <a:r>
              <a:rPr lang="pt-BR" sz="1900" dirty="0" err="1">
                <a:latin typeface="Times New Roman" pitchFamily="18" charset="0"/>
                <a:cs typeface="Times New Roman" pitchFamily="18" charset="0"/>
              </a:rPr>
              <a:t>Melt</a:t>
            </a:r>
            <a:r>
              <a:rPr lang="pt-BR" sz="19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14343" name="Retângulo 6"/>
          <p:cNvSpPr>
            <a:spLocks noChangeArrowheads="1"/>
          </p:cNvSpPr>
          <p:nvPr/>
        </p:nvSpPr>
        <p:spPr bwMode="auto">
          <a:xfrm>
            <a:off x="6086475" y="5500702"/>
            <a:ext cx="3057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b="1" dirty="0">
                <a:latin typeface="Times New Roman" pitchFamily="18" charset="0"/>
                <a:cs typeface="Times New Roman" pitchFamily="18" charset="0"/>
              </a:rPr>
              <a:t>Fonte:</a:t>
            </a:r>
            <a:r>
              <a:rPr lang="pt-BR" dirty="0">
                <a:latin typeface="Times New Roman" pitchFamily="18" charset="0"/>
                <a:cs typeface="Times New Roman" pitchFamily="18" charset="0"/>
              </a:rPr>
              <a:t> Cerâmica </a:t>
            </a:r>
            <a:r>
              <a:rPr lang="pt-BR" dirty="0" err="1">
                <a:latin typeface="Times New Roman" pitchFamily="18" charset="0"/>
                <a:cs typeface="Times New Roman" pitchFamily="18" charset="0"/>
              </a:rPr>
              <a:t>Stefani</a:t>
            </a:r>
            <a:r>
              <a:rPr lang="pt-BR" dirty="0">
                <a:latin typeface="Times New Roman" pitchFamily="18" charset="0"/>
                <a:cs typeface="Times New Roman" pitchFamily="18" charset="0"/>
              </a:rPr>
              <a:t>, 2017</a:t>
            </a:r>
          </a:p>
        </p:txBody>
      </p:sp>
      <p:pic>
        <p:nvPicPr>
          <p:cNvPr id="9" name="Imagem 8"/>
          <p:cNvPicPr/>
          <p:nvPr/>
        </p:nvPicPr>
        <p:blipFill>
          <a:blip r:embed="rId4"/>
          <a:srcRect l="15574" r="63934"/>
          <a:stretch>
            <a:fillRect/>
          </a:stretch>
        </p:blipFill>
        <p:spPr bwMode="auto">
          <a:xfrm>
            <a:off x="0" y="1142984"/>
            <a:ext cx="2071702" cy="3714776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112500"/>
          </a:effectLst>
        </p:spPr>
      </p:pic>
      <p:sp>
        <p:nvSpPr>
          <p:cNvPr id="14345" name="Retângulo 9"/>
          <p:cNvSpPr>
            <a:spLocks noChangeArrowheads="1"/>
          </p:cNvSpPr>
          <p:nvPr/>
        </p:nvSpPr>
        <p:spPr bwMode="auto">
          <a:xfrm>
            <a:off x="0" y="4643446"/>
            <a:ext cx="2286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Figura 4:</a:t>
            </a:r>
            <a:r>
              <a:rPr lang="pt-BR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Filtro utilizado na Etapa I. </a:t>
            </a:r>
            <a:endParaRPr lang="pt-BR" sz="2000" dirty="0"/>
          </a:p>
        </p:txBody>
      </p:sp>
      <p:sp>
        <p:nvSpPr>
          <p:cNvPr id="11" name="Retângulo 10"/>
          <p:cNvSpPr/>
          <p:nvPr/>
        </p:nvSpPr>
        <p:spPr>
          <a:xfrm>
            <a:off x="0" y="0"/>
            <a:ext cx="9144000" cy="46196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400" b="1" dirty="0">
                <a:latin typeface="Times New Roman" pitchFamily="18" charset="0"/>
                <a:cs typeface="Times New Roman" pitchFamily="18" charset="0"/>
              </a:rPr>
              <a:t>SISTEMA EXPERIMENTAL</a:t>
            </a:r>
            <a:endParaRPr lang="pt-B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96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0" y="928689"/>
          <a:ext cx="9000000" cy="4966792"/>
        </p:xfrm>
        <a:graphic>
          <a:graphicData uri="http://schemas.openxmlformats.org/drawingml/2006/table">
            <a:tbl>
              <a:tblPr/>
              <a:tblGrid>
                <a:gridCol w="5000628"/>
                <a:gridCol w="3999372"/>
              </a:tblGrid>
              <a:tr h="291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PARÂMETRO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MÉTODO*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91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 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(°C)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2550 A*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1832">
                <a:tc>
                  <a:txBody>
                    <a:bodyPr/>
                    <a:lstStyle/>
                    <a:p>
                      <a:pPr marL="5843588" marR="0" lvl="0" indent="-5843588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Eletrométrico</a:t>
                      </a: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4500 B*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29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Turbidez 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(uT)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Nefelométrico</a:t>
                      </a: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2130 B*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29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Cor aparente 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(uH)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Espectrofotométrico 2120 B*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29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Dureza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(mgCacO</a:t>
                      </a:r>
                      <a:r>
                        <a:rPr kumimoji="0" lang="pt-BR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.L</a:t>
                      </a:r>
                      <a:r>
                        <a:rPr kumimoji="0" lang="pt-BR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Titulação 2340 C*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29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Alcalinidade 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(mgCacO</a:t>
                      </a:r>
                      <a:r>
                        <a:rPr kumimoji="0" lang="pt-BR" sz="20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.L</a:t>
                      </a:r>
                      <a:r>
                        <a:rPr kumimoji="0" lang="pt-BR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Titulação 2320 B**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1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SDT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pt-B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/L)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Gravimétrico 2540 C*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29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 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(μS.cm-1)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Eletrométrico</a:t>
                      </a: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2510 B*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1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COD 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pt-B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/L)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TOC DIFF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1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r>
                        <a:rPr kumimoji="0" lang="pt-PT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2+</a:t>
                      </a:r>
                      <a:r>
                        <a:rPr kumimoji="0" lang="pt-P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Ca</a:t>
                      </a:r>
                      <a:r>
                        <a:rPr kumimoji="0" lang="pt-PT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2+</a:t>
                      </a:r>
                      <a:r>
                        <a:rPr kumimoji="0" lang="pt-P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Na</a:t>
                      </a:r>
                      <a:r>
                        <a:rPr kumimoji="0" lang="pt-PT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r>
                        <a:rPr kumimoji="0" lang="pt-P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Cl</a:t>
                      </a:r>
                      <a:r>
                        <a:rPr kumimoji="0" lang="pt-PT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pt-P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,SO</a:t>
                      </a:r>
                      <a:r>
                        <a:rPr kumimoji="0" lang="pt-PT" sz="20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pt-PT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  <a:r>
                        <a:rPr kumimoji="0" lang="pt-PT" sz="20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pt-P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</a:t>
                      </a:r>
                      <a:r>
                        <a:rPr kumimoji="0" lang="pt-PT" sz="20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pt-PT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</a:t>
                      </a:r>
                      <a:r>
                        <a:rPr kumimoji="0" lang="pt-PT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pt-B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r>
                        <a:rPr kumimoji="0" lang="pt-B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/L)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Cromatografia Iônica</a:t>
                      </a: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67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79" name="Rectangle 1"/>
          <p:cNvSpPr>
            <a:spLocks noChangeArrowheads="1"/>
          </p:cNvSpPr>
          <p:nvPr/>
        </p:nvSpPr>
        <p:spPr bwMode="auto">
          <a:xfrm>
            <a:off x="0" y="0"/>
            <a:ext cx="85010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Tabela 1: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Parâmetros de caracteriza</a:t>
            </a:r>
            <a:r>
              <a:rPr lang="pt-BR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ç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ão (AB,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ABF1, e ABF2) e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pt-BR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é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todos utilizados</a:t>
            </a:r>
            <a:endParaRPr lang="pt-BR" sz="2400" dirty="0"/>
          </a:p>
          <a:p>
            <a:pPr algn="ctr" eaLnBrk="0" hangingPunct="0"/>
            <a:endParaRPr lang="pt-BR" sz="1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80" name="Retângulo 5"/>
          <p:cNvSpPr>
            <a:spLocks noChangeArrowheads="1"/>
          </p:cNvSpPr>
          <p:nvPr/>
        </p:nvSpPr>
        <p:spPr bwMode="auto">
          <a:xfrm>
            <a:off x="179512" y="5301208"/>
            <a:ext cx="20843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pt-BR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*APHA, AWWA; WEF (2012)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41988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357188" y="0"/>
            <a:ext cx="85010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Tabela 1: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Parâmetros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biológicos de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caracteriza</a:t>
            </a:r>
            <a:r>
              <a:rPr lang="pt-BR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ç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ão (AB,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ABF1 e ABF2) 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 m</a:t>
            </a:r>
            <a:r>
              <a:rPr lang="pt-BR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é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todos utilizados</a:t>
            </a:r>
            <a:endParaRPr lang="pt-BR" sz="2400" dirty="0"/>
          </a:p>
          <a:p>
            <a:pPr algn="ctr" eaLnBrk="0" hangingPunct="0"/>
            <a:endParaRPr lang="pt-BR" sz="1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0" y="1428750"/>
          <a:ext cx="9000000" cy="5775736"/>
        </p:xfrm>
        <a:graphic>
          <a:graphicData uri="http://schemas.openxmlformats.org/drawingml/2006/table">
            <a:tbl>
              <a:tblPr/>
              <a:tblGrid>
                <a:gridCol w="5286380"/>
                <a:gridCol w="3713620"/>
              </a:tblGrid>
              <a:tr h="3094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PARÂMETRO</a:t>
                      </a: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MÉTODO*</a:t>
                      </a: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094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Quantificação das células de </a:t>
                      </a:r>
                      <a:r>
                        <a:rPr lang="pt-BR" sz="2400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M.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aeruginosa</a:t>
                      </a:r>
                      <a:r>
                        <a:rPr lang="pt-BR" sz="2400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pt-BR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(células.ml</a:t>
                      </a:r>
                      <a:r>
                        <a:rPr lang="pt-BR" sz="2400" b="1" baseline="30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</a:t>
                      </a:r>
                      <a:r>
                        <a:rPr lang="pt-BR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pt-BR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Uthermöhl</a:t>
                      </a: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(1958)</a:t>
                      </a:r>
                      <a:endParaRPr lang="pt-BR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4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Identificação do fitoplâncton</a:t>
                      </a:r>
                      <a:endParaRPr lang="pt-BR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Bicudo e Menezes (2006)</a:t>
                      </a:r>
                      <a:endParaRPr lang="pt-BR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8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Quantificação da toxina MC- LR </a:t>
                      </a:r>
                      <a:r>
                        <a:rPr lang="pt-BR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(µg/L)</a:t>
                      </a:r>
                      <a:endParaRPr lang="pt-BR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CLAE/EM</a:t>
                      </a:r>
                      <a:endParaRPr lang="pt-BR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971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3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3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427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466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403262"/>
              </p:ext>
            </p:extLst>
          </p:nvPr>
        </p:nvGraphicFramePr>
        <p:xfrm>
          <a:off x="179512" y="764704"/>
          <a:ext cx="8784976" cy="534187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125119"/>
                <a:gridCol w="1451431"/>
                <a:gridCol w="1604213"/>
                <a:gridCol w="1577052"/>
                <a:gridCol w="27161"/>
              </a:tblGrid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PT" sz="1800" b="1" dirty="0"/>
                        <a:t>PARÂMETRO </a:t>
                      </a:r>
                      <a:endParaRPr lang="pt-BR" sz="18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800" b="1" dirty="0"/>
                        <a:t>AB </a:t>
                      </a:r>
                      <a:endParaRPr lang="pt-BR" sz="18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800" b="1" dirty="0"/>
                        <a:t>ABF1 </a:t>
                      </a:r>
                      <a:endParaRPr lang="pt-BR" sz="18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800" b="1" dirty="0"/>
                        <a:t>ABF2 </a:t>
                      </a:r>
                      <a:endParaRPr lang="pt-BR" sz="18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 dirty="0"/>
                        <a:t> 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Temperatura (°C)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23,3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22,3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22,5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marL="5844540" indent="-5844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pH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7,95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7,97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8,15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/>
                        <a:t>Turbidez (uT)</a:t>
                      </a:r>
                      <a:endParaRPr lang="pt-BR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16,9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0,27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0,10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Cor aparente (uH)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73,3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1,5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0,0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Dureza (mgCacO</a:t>
                      </a:r>
                      <a:r>
                        <a:rPr lang="pt-BR" sz="1600" baseline="-25000"/>
                        <a:t>3</a:t>
                      </a:r>
                      <a:r>
                        <a:rPr lang="pt-BR" sz="1600"/>
                        <a:t>.L</a:t>
                      </a:r>
                      <a:r>
                        <a:rPr lang="pt-BR" sz="1600" baseline="30000"/>
                        <a:t>-1</a:t>
                      </a:r>
                      <a:r>
                        <a:rPr lang="pt-BR" sz="1600"/>
                        <a:t>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76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70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64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Alcalinidade (mgCacO</a:t>
                      </a:r>
                      <a:r>
                        <a:rPr lang="pt-BR" sz="1600" baseline="-25000"/>
                        <a:t>3</a:t>
                      </a:r>
                      <a:r>
                        <a:rPr lang="pt-BR" sz="1600"/>
                        <a:t>.L</a:t>
                      </a:r>
                      <a:r>
                        <a:rPr lang="pt-BR" sz="1600" baseline="30000"/>
                        <a:t>-1</a:t>
                      </a:r>
                      <a:r>
                        <a:rPr lang="pt-BR" sz="1600"/>
                        <a:t>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45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48,4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52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Salinidade (</a:t>
                      </a:r>
                      <a:r>
                        <a:rPr lang="pt-BR" sz="1600" dirty="0" err="1"/>
                        <a:t>NaCl</a:t>
                      </a:r>
                      <a:r>
                        <a:rPr lang="pt-BR" sz="1600" dirty="0"/>
                        <a:t>)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0,8%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0,4%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0,4%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SDT (mg/L)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142,71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124,1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97,95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Condutividade elétrica (μS.cm-1)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426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/>
                        <a:t>297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291,5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COD (mg/L)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9,90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7,84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5,81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/>
                        <a:t>Mg</a:t>
                      </a:r>
                      <a:r>
                        <a:rPr lang="pt-PT" sz="1600" baseline="30000"/>
                        <a:t>2+ </a:t>
                      </a:r>
                      <a:r>
                        <a:rPr lang="pt-PT" sz="1600"/>
                        <a:t>(mg.L-</a:t>
                      </a:r>
                      <a:r>
                        <a:rPr lang="pt-PT" sz="1600" baseline="30000"/>
                        <a:t>1</a:t>
                      </a:r>
                      <a:r>
                        <a:rPr lang="pt-PT" sz="1600"/>
                        <a:t>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9,38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11,27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11,08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/>
                        <a:t>Ca</a:t>
                      </a:r>
                      <a:r>
                        <a:rPr lang="pt-PT" sz="1600" baseline="30000"/>
                        <a:t>2+ </a:t>
                      </a:r>
                      <a:r>
                        <a:rPr lang="pt-PT" sz="1600"/>
                        <a:t>(mg.L-</a:t>
                      </a:r>
                      <a:r>
                        <a:rPr lang="pt-PT" sz="1600" baseline="30000"/>
                        <a:t>1</a:t>
                      </a:r>
                      <a:r>
                        <a:rPr lang="pt-PT" sz="1600"/>
                        <a:t>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59,78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71,22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58,06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/>
                        <a:t>Na</a:t>
                      </a:r>
                      <a:r>
                        <a:rPr lang="pt-PT" sz="1600" baseline="30000"/>
                        <a:t>+</a:t>
                      </a:r>
                      <a:r>
                        <a:rPr lang="pt-PT" sz="1600"/>
                        <a:t> (mg.L-</a:t>
                      </a:r>
                      <a:r>
                        <a:rPr lang="pt-PT" sz="1600" baseline="30000"/>
                        <a:t>1</a:t>
                      </a:r>
                      <a:r>
                        <a:rPr lang="pt-PT" sz="1600"/>
                        <a:t>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67,40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65,69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64,59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/>
                        <a:t>Cl</a:t>
                      </a:r>
                      <a:r>
                        <a:rPr lang="pt-PT" sz="1600" baseline="30000"/>
                        <a:t>- </a:t>
                      </a:r>
                      <a:r>
                        <a:rPr lang="pt-PT" sz="1600"/>
                        <a:t>(mg.L-</a:t>
                      </a:r>
                      <a:r>
                        <a:rPr lang="pt-PT" sz="1600" baseline="30000"/>
                        <a:t>1</a:t>
                      </a:r>
                      <a:r>
                        <a:rPr lang="pt-PT" sz="1600"/>
                        <a:t>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/>
                        <a:t>78,21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87,79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82,68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/>
                        <a:t>SO</a:t>
                      </a:r>
                      <a:r>
                        <a:rPr lang="pt-PT" sz="1600" baseline="-25000"/>
                        <a:t>4</a:t>
                      </a:r>
                      <a:r>
                        <a:rPr lang="pt-PT" sz="1600" baseline="30000"/>
                        <a:t>-2 </a:t>
                      </a:r>
                      <a:r>
                        <a:rPr lang="pt-PT" sz="1600"/>
                        <a:t>(mg.L-</a:t>
                      </a:r>
                      <a:r>
                        <a:rPr lang="pt-PT" sz="1600" baseline="30000"/>
                        <a:t>1</a:t>
                      </a:r>
                      <a:r>
                        <a:rPr lang="pt-PT" sz="1600"/>
                        <a:t>)</a:t>
                      </a:r>
                      <a:endParaRPr lang="pt-BR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9,22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8,45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7,76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96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 dirty="0"/>
                        <a:t>PO</a:t>
                      </a:r>
                      <a:r>
                        <a:rPr lang="pt-PT" sz="1600" baseline="-25000" dirty="0"/>
                        <a:t>4</a:t>
                      </a:r>
                      <a:r>
                        <a:rPr lang="pt-PT" sz="1600" baseline="30000" dirty="0"/>
                        <a:t>-3 </a:t>
                      </a:r>
                      <a:r>
                        <a:rPr lang="pt-PT" sz="1600" dirty="0"/>
                        <a:t>(mg.L-</a:t>
                      </a:r>
                      <a:r>
                        <a:rPr lang="pt-PT" sz="1600" baseline="30000" dirty="0"/>
                        <a:t>1</a:t>
                      </a:r>
                      <a:r>
                        <a:rPr lang="pt-PT" sz="1600" dirty="0"/>
                        <a:t>)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4,87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0,506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0,269</a:t>
                      </a:r>
                      <a:endParaRPr lang="pt-BR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175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9" name="Elipse 8"/>
          <p:cNvSpPr/>
          <p:nvPr/>
        </p:nvSpPr>
        <p:spPr>
          <a:xfrm>
            <a:off x="4649708" y="1775096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6233884" y="1775096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7812360" y="1775096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4649708" y="2063128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/>
          <p:cNvSpPr/>
          <p:nvPr/>
        </p:nvSpPr>
        <p:spPr>
          <a:xfrm>
            <a:off x="6156176" y="2063128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7812360" y="2063128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Elipse 17"/>
          <p:cNvSpPr/>
          <p:nvPr/>
        </p:nvSpPr>
        <p:spPr>
          <a:xfrm>
            <a:off x="4644008" y="5807544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lipse 18"/>
          <p:cNvSpPr/>
          <p:nvPr/>
        </p:nvSpPr>
        <p:spPr>
          <a:xfrm>
            <a:off x="6233884" y="5807544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Elipse 19"/>
          <p:cNvSpPr/>
          <p:nvPr/>
        </p:nvSpPr>
        <p:spPr>
          <a:xfrm>
            <a:off x="7818060" y="5879552"/>
            <a:ext cx="714380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Título 1"/>
          <p:cNvSpPr>
            <a:spLocks noGrp="1"/>
          </p:cNvSpPr>
          <p:nvPr>
            <p:ph type="title"/>
          </p:nvPr>
        </p:nvSpPr>
        <p:spPr>
          <a:xfrm>
            <a:off x="462372" y="-24"/>
            <a:ext cx="8219256" cy="562074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6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428625" y="285750"/>
            <a:ext cx="833433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sz="2600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Diversidade </a:t>
            </a:r>
            <a:r>
              <a:rPr lang="pt-BR" sz="2600" b="1" dirty="0" err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Fitoplânctonica</a:t>
            </a:r>
            <a:r>
              <a:rPr lang="pt-BR" sz="2600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pt-BR" sz="2600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do Reservatório </a:t>
            </a:r>
            <a:r>
              <a:rPr lang="pt-BR" sz="2600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Saulo Maia </a:t>
            </a:r>
            <a:endParaRPr lang="pt-BR" sz="26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2071670" y="1000108"/>
          <a:ext cx="4786346" cy="3608793"/>
        </p:xfrm>
        <a:graphic>
          <a:graphicData uri="http://schemas.openxmlformats.org/drawingml/2006/table">
            <a:tbl>
              <a:tblPr/>
              <a:tblGrid>
                <a:gridCol w="4786346"/>
              </a:tblGrid>
              <a:tr h="642005">
                <a:tc>
                  <a:txBody>
                    <a:bodyPr/>
                    <a:lstStyle/>
                    <a:p>
                      <a:pPr marL="342900" indent="-34290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Diversidade </a:t>
                      </a:r>
                      <a:r>
                        <a:rPr lang="pt-BR" sz="2400" b="1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Fitoplânctonica</a:t>
                      </a:r>
                      <a:r>
                        <a:rPr lang="pt-BR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da AB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41619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pt-BR" sz="2400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Microcystis</a:t>
                      </a: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aeruginosa</a:t>
                      </a:r>
                      <a:r>
                        <a:rPr lang="pt-BR" sz="24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19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2. </a:t>
                      </a:r>
                      <a:r>
                        <a:rPr lang="pt-BR" sz="2400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Scenedesmus</a:t>
                      </a: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subspicatus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76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3. </a:t>
                      </a:r>
                      <a:r>
                        <a:rPr lang="pt-BR" sz="2400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Navicula</a:t>
                      </a: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pt-BR" sz="24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44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4. </a:t>
                      </a:r>
                      <a:r>
                        <a:rPr lang="pt-BR" sz="2400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Phormidium</a:t>
                      </a: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pt-BR" sz="24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42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5. </a:t>
                      </a:r>
                      <a:r>
                        <a:rPr lang="pt-BR" sz="2400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Cyclotella</a:t>
                      </a: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meneghiniana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42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r>
                        <a:rPr lang="pt-BR" sz="2400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Crucigenia</a:t>
                      </a: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quadrata</a:t>
                      </a:r>
                      <a:r>
                        <a:rPr lang="pt-BR" sz="24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42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7.</a:t>
                      </a:r>
                      <a:r>
                        <a:rPr lang="pt-BR" sz="2400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Trachelomonas</a:t>
                      </a:r>
                      <a:r>
                        <a:rPr lang="pt-BR" sz="2400" i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t-BR" sz="2400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volvocina</a:t>
                      </a:r>
                      <a:r>
                        <a:rPr lang="pt-BR" sz="24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Retângulo 9"/>
          <p:cNvSpPr/>
          <p:nvPr/>
        </p:nvSpPr>
        <p:spPr>
          <a:xfrm>
            <a:off x="2357422" y="1714488"/>
            <a:ext cx="3000396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2357422" y="3000372"/>
            <a:ext cx="1928812" cy="285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6677" name="Retângulo 13"/>
          <p:cNvSpPr>
            <a:spLocks noChangeArrowheads="1"/>
          </p:cNvSpPr>
          <p:nvPr/>
        </p:nvSpPr>
        <p:spPr bwMode="auto">
          <a:xfrm>
            <a:off x="0" y="4714884"/>
            <a:ext cx="91440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pt-BR" sz="2300" b="1" dirty="0" smtClean="0">
                <a:latin typeface="Times New Roman" pitchFamily="18" charset="0"/>
                <a:cs typeface="Times New Roman" pitchFamily="18" charset="0"/>
              </a:rPr>
              <a:t>ABF1</a:t>
            </a:r>
            <a:r>
              <a:rPr lang="pt-BR" sz="23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300" i="1" dirty="0">
                <a:latin typeface="Times New Roman" pitchFamily="18" charset="0"/>
                <a:cs typeface="Times New Roman" pitchFamily="18" charset="0"/>
              </a:rPr>
              <a:t>S. </a:t>
            </a:r>
            <a:r>
              <a:rPr lang="pt-BR" sz="2300" i="1" dirty="0" err="1">
                <a:latin typeface="Times New Roman" pitchFamily="18" charset="0"/>
                <a:cs typeface="Times New Roman" pitchFamily="18" charset="0"/>
              </a:rPr>
              <a:t>subspicatus</a:t>
            </a:r>
            <a:r>
              <a:rPr lang="pt-BR" sz="2300" i="1" dirty="0">
                <a:latin typeface="Times New Roman" pitchFamily="18" charset="0"/>
                <a:cs typeface="Times New Roman" pitchFamily="18" charset="0"/>
              </a:rPr>
              <a:t>; M. </a:t>
            </a:r>
            <a:r>
              <a:rPr lang="pt-BR" sz="2300" i="1" dirty="0" err="1"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sz="2300" i="1" dirty="0">
                <a:latin typeface="Times New Roman" pitchFamily="18" charset="0"/>
                <a:cs typeface="Times New Roman" pitchFamily="18" charset="0"/>
              </a:rPr>
              <a:t>; C. </a:t>
            </a:r>
            <a:r>
              <a:rPr lang="pt-BR" sz="2300" i="1" dirty="0" err="1" smtClean="0">
                <a:latin typeface="Times New Roman" pitchFamily="18" charset="0"/>
                <a:cs typeface="Times New Roman" pitchFamily="18" charset="0"/>
              </a:rPr>
              <a:t>meneghiniana</a:t>
            </a:r>
            <a:r>
              <a:rPr lang="pt-BR" sz="23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t-BR" sz="2300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pt-BR" sz="2300" b="1" dirty="0" smtClean="0">
                <a:latin typeface="Times New Roman" pitchFamily="18" charset="0"/>
                <a:cs typeface="Times New Roman" pitchFamily="18" charset="0"/>
              </a:rPr>
              <a:t>ABF2</a:t>
            </a:r>
            <a:r>
              <a:rPr lang="pt-BR" sz="23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300" i="1" dirty="0">
                <a:latin typeface="Times New Roman" pitchFamily="18" charset="0"/>
                <a:cs typeface="Times New Roman" pitchFamily="18" charset="0"/>
              </a:rPr>
              <a:t>S. </a:t>
            </a:r>
            <a:r>
              <a:rPr lang="pt-BR" sz="2300" i="1" dirty="0" err="1">
                <a:latin typeface="Times New Roman" pitchFamily="18" charset="0"/>
                <a:cs typeface="Times New Roman" pitchFamily="18" charset="0"/>
              </a:rPr>
              <a:t>subspicatus</a:t>
            </a:r>
            <a:r>
              <a:rPr lang="pt-BR" sz="2300" i="1" dirty="0">
                <a:latin typeface="Times New Roman" pitchFamily="18" charset="0"/>
                <a:cs typeface="Times New Roman" pitchFamily="18" charset="0"/>
              </a:rPr>
              <a:t>; M. </a:t>
            </a:r>
            <a:r>
              <a:rPr lang="pt-BR" sz="2300" i="1" dirty="0" err="1" smtClean="0"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sz="23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t-BR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15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692948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8"/>
          <p:cNvSpPr>
            <a:spLocks noChangeArrowheads="1"/>
          </p:cNvSpPr>
          <p:nvPr/>
        </p:nvSpPr>
        <p:spPr bwMode="auto">
          <a:xfrm>
            <a:off x="571472" y="1142984"/>
            <a:ext cx="5889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 dirty="0">
                <a:latin typeface="Times New Roman" pitchFamily="18" charset="0"/>
                <a:cs typeface="Times New Roman" pitchFamily="18" charset="0"/>
              </a:rPr>
              <a:t>7.225</a:t>
            </a:r>
          </a:p>
        </p:txBody>
      </p:sp>
      <p:sp>
        <p:nvSpPr>
          <p:cNvPr id="9" name="Retângulo 10"/>
          <p:cNvSpPr>
            <a:spLocks noChangeArrowheads="1"/>
          </p:cNvSpPr>
          <p:nvPr/>
        </p:nvSpPr>
        <p:spPr bwMode="auto">
          <a:xfrm>
            <a:off x="642910" y="4357694"/>
            <a:ext cx="5889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b="1" dirty="0">
                <a:latin typeface="Times New Roman" pitchFamily="18" charset="0"/>
                <a:cs typeface="Times New Roman" pitchFamily="18" charset="0"/>
              </a:rPr>
              <a:t>3.335</a:t>
            </a:r>
          </a:p>
        </p:txBody>
      </p:sp>
      <p:sp>
        <p:nvSpPr>
          <p:cNvPr id="10" name="Retângulo 9"/>
          <p:cNvSpPr/>
          <p:nvPr/>
        </p:nvSpPr>
        <p:spPr>
          <a:xfrm>
            <a:off x="928662" y="0"/>
            <a:ext cx="7429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eaLnBrk="0" hangingPunct="0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Concentração de células no efluente de ABF1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786578" y="2285992"/>
            <a:ext cx="23574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 eaLnBrk="0" hangingPunct="0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REMOÇÃO</a:t>
            </a:r>
            <a:endParaRPr lang="pt-BR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 algn="ctr" eaLnBrk="0" hangingPunct="0"/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F1:</a:t>
            </a:r>
            <a:r>
              <a:rPr lang="pt-BR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53,84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66122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5929354" cy="4371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8"/>
          <p:cNvSpPr>
            <a:spLocks noChangeArrowheads="1"/>
          </p:cNvSpPr>
          <p:nvPr/>
        </p:nvSpPr>
        <p:spPr bwMode="auto">
          <a:xfrm>
            <a:off x="642910" y="1071546"/>
            <a:ext cx="5889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 dirty="0">
                <a:latin typeface="Times New Roman" pitchFamily="18" charset="0"/>
                <a:cs typeface="Times New Roman" pitchFamily="18" charset="0"/>
              </a:rPr>
              <a:t>7.225</a:t>
            </a:r>
          </a:p>
        </p:txBody>
      </p:sp>
      <p:sp>
        <p:nvSpPr>
          <p:cNvPr id="10" name="Retângulo 9"/>
          <p:cNvSpPr/>
          <p:nvPr/>
        </p:nvSpPr>
        <p:spPr>
          <a:xfrm>
            <a:off x="928662" y="0"/>
            <a:ext cx="7429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eaLnBrk="0" hangingPunct="0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Concentração de células no efluente </a:t>
            </a:r>
            <a:r>
              <a:rPr lang="pt-BR" sz="2400" b="1" smtClean="0">
                <a:latin typeface="Times New Roman" pitchFamily="18" charset="0"/>
                <a:cs typeface="Times New Roman" pitchFamily="18" charset="0"/>
              </a:rPr>
              <a:t>de ABF2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786578" y="2285992"/>
            <a:ext cx="23574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 eaLnBrk="0" hangingPunct="0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REMOÇÃO</a:t>
            </a:r>
            <a:endParaRPr lang="pt-BR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 algn="ctr" eaLnBrk="0" hangingPunct="0"/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F1:</a:t>
            </a:r>
            <a:r>
              <a:rPr lang="pt-BR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72,38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400" dirty="0"/>
          </a:p>
        </p:txBody>
      </p:sp>
      <p:sp>
        <p:nvSpPr>
          <p:cNvPr id="8" name="Retângulo 8"/>
          <p:cNvSpPr>
            <a:spLocks noChangeArrowheads="1"/>
          </p:cNvSpPr>
          <p:nvPr/>
        </p:nvSpPr>
        <p:spPr bwMode="auto">
          <a:xfrm>
            <a:off x="642910" y="4572008"/>
            <a:ext cx="5886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1.995</a:t>
            </a:r>
            <a:endParaRPr lang="pt-BR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12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678661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tângulo 4"/>
          <p:cNvSpPr/>
          <p:nvPr/>
        </p:nvSpPr>
        <p:spPr>
          <a:xfrm>
            <a:off x="214282" y="0"/>
            <a:ext cx="8929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 eaLnBrk="0" hangingPunct="0"/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Concentração de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Microcistina-LR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no efluente de ABF1</a:t>
            </a:r>
            <a:endParaRPr lang="pt-B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643570" y="242886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ctr" eaLnBrk="0" hangingPunct="0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REMOÇÃO</a:t>
            </a:r>
            <a:endParaRPr lang="pt-BR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 algn="ctr" eaLnBrk="0" hangingPunct="0"/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F1:</a:t>
            </a:r>
            <a:r>
              <a:rPr lang="pt-BR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42,85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1071538" y="4714884"/>
            <a:ext cx="5715040" cy="1588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7143768" y="457200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VMP</a:t>
            </a:r>
            <a:endParaRPr lang="pt-BR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53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14282" y="0"/>
            <a:ext cx="8929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 eaLnBrk="0" hangingPunct="0"/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Concentração de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Microcistina-LR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no efluente de ABF2</a:t>
            </a:r>
            <a:endParaRPr lang="pt-B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643570" y="242886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ctr" eaLnBrk="0" hangingPunct="0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REMOÇÃO</a:t>
            </a:r>
            <a:endParaRPr lang="pt-BR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 algn="ctr" eaLnBrk="0" hangingPunct="0"/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F1:</a:t>
            </a:r>
            <a:r>
              <a:rPr lang="pt-BR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66,78</a:t>
            </a:r>
            <a:endParaRPr lang="pt-BR" sz="24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71546"/>
            <a:ext cx="6743728" cy="4186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tângulo 7"/>
          <p:cNvSpPr/>
          <p:nvPr/>
        </p:nvSpPr>
        <p:spPr>
          <a:xfrm>
            <a:off x="857224" y="4643446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 smtClean="0">
                <a:latin typeface="Times New Roman" pitchFamily="18" charset="0"/>
                <a:cs typeface="Times New Roman" pitchFamily="18" charset="0"/>
              </a:rPr>
              <a:t>0,93 </a:t>
            </a:r>
            <a:endParaRPr lang="pt-BR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Conector reto 8"/>
          <p:cNvCxnSpPr/>
          <p:nvPr/>
        </p:nvCxnSpPr>
        <p:spPr>
          <a:xfrm>
            <a:off x="1214414" y="4572008"/>
            <a:ext cx="5715040" cy="1588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7286644" y="442913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VMP</a:t>
            </a:r>
            <a:endParaRPr lang="pt-BR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64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1"/>
          <p:cNvSpPr>
            <a:spLocks noChangeArrowheads="1"/>
          </p:cNvSpPr>
          <p:nvPr/>
        </p:nvSpPr>
        <p:spPr bwMode="auto">
          <a:xfrm>
            <a:off x="0" y="1142985"/>
            <a:ext cx="89296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buFont typeface="Wingdings" pitchFamily="2" charset="2"/>
              <a:buChar char="ü"/>
            </a:pP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F1(Parede </a:t>
            </a:r>
            <a:r>
              <a:rPr lang="pt-BR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microporosa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e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F2 (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Parede </a:t>
            </a:r>
            <a:r>
              <a:rPr lang="pt-BR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microporosa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prata coloidal e carbono ativado) apresentaram maiores eficiências de remoções de cor aparente, turbidez e fosfato, atendendo os VMP da Portaria 2914/2011-MS. </a:t>
            </a:r>
          </a:p>
          <a:p>
            <a:pPr algn="just" eaLnBrk="0" hangingPunct="0"/>
            <a:endParaRPr lang="pt-BR" sz="2400" dirty="0"/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Os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efluentes de F2 apresentaram maiores remoções de célula de </a:t>
            </a:r>
            <a:r>
              <a:rPr lang="pt-BR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M. </a:t>
            </a:r>
            <a:r>
              <a:rPr lang="pt-BR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(&gt;70%), entretanto estes deveriam está ausentes (Portaria 2914/2011-MS). </a:t>
            </a:r>
          </a:p>
          <a:p>
            <a:pPr algn="just" eaLnBrk="0" hangingPunct="0">
              <a:buFont typeface="Wingdings" pitchFamily="2" charset="2"/>
              <a:buChar char="ü"/>
            </a:pPr>
            <a:endParaRPr lang="pt-BR" sz="24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Associa-se o comportamento de F2 a qualidade das velas, que contém carbono ativado, prata coloidal e parede </a:t>
            </a:r>
            <a:r>
              <a:rPr lang="pt-BR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microporosa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(0,5 </a:t>
            </a:r>
            <a:r>
              <a:rPr lang="el-GR" sz="2400" i="1" dirty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pt-BR" sz="2400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 ). 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62372" y="58614"/>
            <a:ext cx="8219256" cy="562074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26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500063"/>
            <a:ext cx="9144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buFont typeface="Wingdings" pitchFamily="2" charset="2"/>
              <a:buChar char="ü"/>
            </a:pPr>
            <a:endParaRPr lang="pt-BR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 águas filtradas em F1 e F2 não atenderam a portaria 2914/2011-MS na remoção de células de </a:t>
            </a:r>
            <a:r>
              <a:rPr lang="pt-BR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M. </a:t>
            </a:r>
            <a:r>
              <a:rPr lang="pt-BR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necessitando de um tratamento 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posterior. 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Entre os disponíveis resultam interessantes, pelos resultados e custos operacionais, os Processos </a:t>
            </a:r>
            <a:r>
              <a:rPr lang="pt-BR" sz="2400" dirty="0" err="1" smtClean="0">
                <a:latin typeface="Times New Roman" pitchFamily="18" charset="0"/>
                <a:cs typeface="Times New Roman" pitchFamily="18" charset="0"/>
              </a:rPr>
              <a:t>Oxidativos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Avançados – POA, utilizando-se luz UV e peróxido de hidrogênio (POA (UV/H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pt-BR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endParaRPr lang="pt-BR" sz="2400" dirty="0"/>
          </a:p>
        </p:txBody>
      </p:sp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62372" y="58614"/>
            <a:ext cx="8219256" cy="562074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8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0936" y="620688"/>
            <a:ext cx="8550692" cy="56261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APHA, AWWA; WEF. Standard methods for the examination of water and wastewater.22 ed. Washington,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DC.American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Public Health Association; American Water Works Association, Water Pollution Control Federation, 2012. </a:t>
            </a:r>
          </a:p>
          <a:p>
            <a:pPr algn="just">
              <a:buNone/>
            </a:pPr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BICUDO,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C.E.M.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; MENEZES, M. (2006). Gêneros de Algas de Águas Continentais do Brasil –           chave para identificação e descrições. 2. ed. São Carlos: Rima Editora. 502 p.</a:t>
            </a:r>
          </a:p>
          <a:p>
            <a:pPr algn="just">
              <a:buNone/>
            </a:pPr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BRASIL, MINISTÉRIO DA SAÚDE,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Portaria de Consolidação do Ministério da Saúde nº 05/2017, anexo XX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(2017).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Dispõe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sobre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os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procedimentos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controle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e de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vigilância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qualidade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água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para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o consume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humano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seu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padrão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potabilidade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Brasília: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Diário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Oficial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União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UTERMÖHL,H. (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1958).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Zur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Vervollkommung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quantitative phytoplankton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methodik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Mitteil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ungen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Internationale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Vereinigungfur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Theoretischeund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Angewandte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1600" dirty="0" err="1" smtClean="0">
                <a:latin typeface="Times New Roman" pitchFamily="18" charset="0"/>
                <a:cs typeface="Times New Roman" pitchFamily="18" charset="0"/>
              </a:rPr>
              <a:t>Limnologie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, v.9.p. 1-38.</a:t>
            </a:r>
          </a:p>
          <a:p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62372" y="58614"/>
            <a:ext cx="8219256" cy="562074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98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04215"/>
            <a:ext cx="2267360" cy="109875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8984" y="1579801"/>
            <a:ext cx="1546032" cy="1849718"/>
          </a:xfrm>
          <a:prstGeom prst="rect">
            <a:avLst/>
          </a:prstGeom>
        </p:spPr>
      </p:pic>
      <p:pic>
        <p:nvPicPr>
          <p:cNvPr id="6" name="Picture 2" descr="http://www.ufmg.br/online/arquivos/anexos/logocnpq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92871"/>
            <a:ext cx="2185211" cy="1223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>
          <a:xfrm>
            <a:off x="3124311" y="-2370098"/>
            <a:ext cx="4345451" cy="3949899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                                                          </a:t>
            </a:r>
            <a:r>
              <a:rPr lang="pt-BR" b="1" dirty="0" smtClean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OBRIGADO!!!</a:t>
            </a:r>
            <a:endParaRPr lang="pt-BR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5294" y="3861048"/>
            <a:ext cx="5707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Josivaldo Rodrigues Sátiro</a:t>
            </a:r>
          </a:p>
          <a:p>
            <a:pPr algn="ctr"/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Graduando em Engenharia Sanitária e Ambiental</a:t>
            </a:r>
          </a:p>
          <a:p>
            <a:pPr algn="ctr"/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josivaldosatiroo@gmail.com</a:t>
            </a:r>
            <a:endParaRPr lang="pt-BR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28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838</Words>
  <Application>Microsoft Office PowerPoint</Application>
  <PresentationFormat>Apresentação na tela (4:3)</PresentationFormat>
  <Paragraphs>197</Paragraphs>
  <Slides>19</Slides>
  <Notes>2</Notes>
  <HiddenSlides>2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Tema do Office</vt:lpstr>
      <vt:lpstr>Apresentação do PowerPoint</vt:lpstr>
      <vt:lpstr>Apresentação do PowerPoint</vt:lpstr>
      <vt:lpstr>OBJETIVOS</vt:lpstr>
      <vt:lpstr>Apresentação do PowerPoint</vt:lpstr>
      <vt:lpstr>Apresentação do PowerPoint</vt:lpstr>
      <vt:lpstr>Etapa I: Realização da coleta- Reservatório Saulo Maia- Areia/PB</vt:lpstr>
      <vt:lpstr>Apresentação do PowerPoint</vt:lpstr>
      <vt:lpstr>Apresentação do PowerPoint</vt:lpstr>
      <vt:lpstr>Apresentação do PowerPoint</vt:lpstr>
      <vt:lpstr>RESULTADOS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CONCLUSÃO</vt:lpstr>
      <vt:lpstr>CONCLUSÃO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André Luiz Muniz Brito</cp:lastModifiedBy>
  <cp:revision>57</cp:revision>
  <dcterms:created xsi:type="dcterms:W3CDTF">2018-05-02T19:43:05Z</dcterms:created>
  <dcterms:modified xsi:type="dcterms:W3CDTF">2018-05-29T12:59:02Z</dcterms:modified>
</cp:coreProperties>
</file>