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3" r:id="rId3"/>
    <p:sldId id="307" r:id="rId4"/>
    <p:sldId id="292" r:id="rId5"/>
    <p:sldId id="293" r:id="rId6"/>
    <p:sldId id="294" r:id="rId7"/>
    <p:sldId id="295" r:id="rId8"/>
    <p:sldId id="296" r:id="rId9"/>
    <p:sldId id="308" r:id="rId10"/>
    <p:sldId id="298" r:id="rId11"/>
    <p:sldId id="309" r:id="rId12"/>
    <p:sldId id="311" r:id="rId13"/>
    <p:sldId id="312" r:id="rId14"/>
    <p:sldId id="313" r:id="rId15"/>
    <p:sldId id="306" r:id="rId16"/>
    <p:sldId id="300" r:id="rId17"/>
    <p:sldId id="314" r:id="rId18"/>
    <p:sldId id="315" r:id="rId19"/>
    <p:sldId id="290" r:id="rId2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660"/>
  </p:normalViewPr>
  <p:slideViewPr>
    <p:cSldViewPr>
      <p:cViewPr varScale="1">
        <p:scale>
          <a:sx n="68" d="100"/>
          <a:sy n="68" d="100"/>
        </p:scale>
        <p:origin x="1482" y="72"/>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29/05/2018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BCDFE-BF5C-4323-8B78-281A681BF428}" type="datetimeFigureOut">
              <a:rPr lang="pt-BR" smtClean="0"/>
              <a:t>29/05/2018</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77CD8-6B56-4ECA-85BA-E0059F568D65}" type="slidenum">
              <a:rPr lang="pt-BR" smtClean="0"/>
              <a:t>‹nº›</a:t>
            </a:fld>
            <a:endParaRPr lang="pt-BR"/>
          </a:p>
        </p:txBody>
      </p:sp>
    </p:spTree>
    <p:extLst>
      <p:ext uri="{BB962C8B-B14F-4D97-AF65-F5344CB8AC3E}">
        <p14:creationId xmlns:p14="http://schemas.microsoft.com/office/powerpoint/2010/main" val="15848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0177CD8-6B56-4ECA-85BA-E0059F568D65}" type="slidenum">
              <a:rPr lang="pt-BR" smtClean="0"/>
              <a:t>1</a:t>
            </a:fld>
            <a:endParaRPr lang="pt-BR"/>
          </a:p>
        </p:txBody>
      </p:sp>
    </p:spTree>
    <p:extLst>
      <p:ext uri="{BB962C8B-B14F-4D97-AF65-F5344CB8AC3E}">
        <p14:creationId xmlns:p14="http://schemas.microsoft.com/office/powerpoint/2010/main" val="107736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29/05/2018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77C5135-C6EC-4FEB-97E1-E7A17BEAE96C}" type="datetimeFigureOut">
              <a:rPr lang="pt-BR" smtClean="0"/>
              <a:t>29/05/2018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77C5135-C6EC-4FEB-97E1-E7A17BEAE96C}" type="datetimeFigureOut">
              <a:rPr lang="pt-BR" smtClean="0"/>
              <a:t>29/05/2018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29/05/2018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29/05/2018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29/05/2018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7" name="Picture 3" descr="Z:\Documentos\2018\48º Congresso da Assemae\Peças Gráficas\Template Power Point\banner 730x124 (2) - Cópia.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ctrTitle" idx="4294967295"/>
          </p:nvPr>
        </p:nvSpPr>
        <p:spPr>
          <a:xfrm>
            <a:off x="300999" y="2348880"/>
            <a:ext cx="8460046" cy="1908350"/>
          </a:xfrm>
        </p:spPr>
        <p:txBody>
          <a:bodyPr anchor="ctr" anchorCtr="0">
            <a:normAutofit/>
          </a:bodyPr>
          <a:lstStyle/>
          <a:p>
            <a:r>
              <a:rPr lang="pt-BR" sz="2800" b="1" dirty="0"/>
              <a:t>DESDOBRAMENTOS POSSÍVEIS DO MONITORAMENTO CONTÍNUO DAS VERIFICAÇÕES PERIÓDICAS E EVENTUAIS DOS HIDRÔMETROS</a:t>
            </a:r>
            <a:endParaRPr lang="pt-BR" sz="2800" dirty="0"/>
          </a:p>
        </p:txBody>
      </p:sp>
      <p:pic>
        <p:nvPicPr>
          <p:cNvPr id="10242" name="Picture 2" descr="brasao atualizado 5 cabeç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126115"/>
            <a:ext cx="1646237"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SELO_SAAE_50_ANOS_MONOC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13953"/>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LOGO_SAA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15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RESULTADOS E DISCUSSÃO</a:t>
            </a:r>
          </a:p>
        </p:txBody>
      </p:sp>
      <p:sp>
        <p:nvSpPr>
          <p:cNvPr id="3" name="Espaço Reservado para Conteúdo 2"/>
          <p:cNvSpPr>
            <a:spLocks noGrp="1"/>
          </p:cNvSpPr>
          <p:nvPr>
            <p:ph idx="1"/>
          </p:nvPr>
        </p:nvSpPr>
        <p:spPr>
          <a:xfrm>
            <a:off x="475152" y="1700808"/>
            <a:ext cx="8229600" cy="3744416"/>
          </a:xfrm>
        </p:spPr>
        <p:txBody>
          <a:bodyPr>
            <a:normAutofit/>
          </a:bodyPr>
          <a:lstStyle/>
          <a:p>
            <a:pPr algn="just"/>
            <a:r>
              <a:rPr lang="pt-BR" sz="2000" dirty="0"/>
              <a:t>Durante os ensaios de aferição foram reprovados 69 hidrômetros, que equivalem a 8,17% de todas as solicitações dos clientes, por registrarem erros que causavam prejuízos aos solicitantes, ou seja, erros que superavam o limite superior da tolerância aceitável pela Portaria INMETRO nº 246/2000.</a:t>
            </a:r>
          </a:p>
          <a:p>
            <a:pPr algn="just"/>
            <a:r>
              <a:rPr lang="pt-BR" sz="2000" dirty="0"/>
              <a:t>Outros 560 hidrômetros, que correspondem a 66,35% das solicitações, foram reprovados por registrar erros devido à submedição, ou seja, com erros que superavam o limite inferior da tolerância aceitável pela Portaria INMETRO nº 246/2000.</a:t>
            </a:r>
          </a:p>
          <a:p>
            <a:pPr marL="0" indent="0" algn="just">
              <a:buNone/>
            </a:pPr>
            <a:r>
              <a:rPr lang="pt-BR" sz="2000" dirty="0"/>
              <a:t>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RESULTADOS E DISCUSSÃO</a:t>
            </a:r>
          </a:p>
        </p:txBody>
      </p:sp>
      <p:sp>
        <p:nvSpPr>
          <p:cNvPr id="3" name="Espaço Reservado para Conteúdo 2"/>
          <p:cNvSpPr>
            <a:spLocks noGrp="1"/>
          </p:cNvSpPr>
          <p:nvPr>
            <p:ph idx="1"/>
          </p:nvPr>
        </p:nvSpPr>
        <p:spPr>
          <a:xfrm>
            <a:off x="314731" y="1240036"/>
            <a:ext cx="8229600" cy="3744416"/>
          </a:xfrm>
        </p:spPr>
        <p:txBody>
          <a:bodyPr>
            <a:normAutofit/>
          </a:bodyPr>
          <a:lstStyle/>
          <a:p>
            <a:pPr algn="just"/>
            <a:r>
              <a:rPr lang="pt-BR" sz="2000" dirty="0"/>
              <a:t>A Tabela 01 apresenta os dados segundo os fabricantes e no geral, sendo abordados os valores médios das leituras existentes nos hidrômetros, a quantidade de medidores, a idade média, os erros médios e os erros ponderados na </a:t>
            </a:r>
            <a:r>
              <a:rPr lang="pt-BR" sz="2000" dirty="0" err="1"/>
              <a:t>Qmín</a:t>
            </a:r>
            <a:r>
              <a:rPr lang="pt-BR" sz="2000" dirty="0"/>
              <a:t>, </a:t>
            </a:r>
            <a:r>
              <a:rPr lang="pt-BR" sz="2000" dirty="0" err="1"/>
              <a:t>Qt</a:t>
            </a:r>
            <a:r>
              <a:rPr lang="pt-BR" sz="2000" dirty="0"/>
              <a:t> e </a:t>
            </a:r>
            <a:r>
              <a:rPr lang="pt-BR" sz="2000" dirty="0" err="1"/>
              <a:t>Qn</a:t>
            </a:r>
            <a:r>
              <a:rPr lang="pt-BR" sz="2000" dirty="0"/>
              <a:t>;</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09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Conteúdo 2">
            <a:extLst>
              <a:ext uri="{FF2B5EF4-FFF2-40B4-BE49-F238E27FC236}">
                <a16:creationId xmlns:a16="http://schemas.microsoft.com/office/drawing/2014/main" id="{75ED00BD-33C6-4888-AC91-C03281DEE8F2}"/>
              </a:ext>
            </a:extLst>
          </p:cNvPr>
          <p:cNvSpPr txBox="1">
            <a:spLocks/>
          </p:cNvSpPr>
          <p:nvPr/>
        </p:nvSpPr>
        <p:spPr>
          <a:xfrm>
            <a:off x="238803" y="2560553"/>
            <a:ext cx="8229600"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2000" b="1" dirty="0"/>
              <a:t>Tabela 01 – Tratamento estatístico dos dados coletados</a:t>
            </a:r>
            <a:endParaRPr lang="pt-BR" sz="2000" dirty="0"/>
          </a:p>
        </p:txBody>
      </p:sp>
      <p:pic>
        <p:nvPicPr>
          <p:cNvPr id="9" name="Picture 2">
            <a:extLst>
              <a:ext uri="{FF2B5EF4-FFF2-40B4-BE49-F238E27FC236}">
                <a16:creationId xmlns:a16="http://schemas.microsoft.com/office/drawing/2014/main" id="{59E39B75-ADCD-4C54-9681-958E575816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731" y="2992601"/>
            <a:ext cx="8590466" cy="24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55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RESULTADOS E DISCUSSÃO</a:t>
            </a:r>
          </a:p>
        </p:txBody>
      </p:sp>
      <p:sp>
        <p:nvSpPr>
          <p:cNvPr id="3" name="Espaço Reservado para Conteúdo 2"/>
          <p:cNvSpPr>
            <a:spLocks noGrp="1"/>
          </p:cNvSpPr>
          <p:nvPr>
            <p:ph idx="1"/>
          </p:nvPr>
        </p:nvSpPr>
        <p:spPr>
          <a:xfrm>
            <a:off x="475152" y="1700808"/>
            <a:ext cx="8229600" cy="3744416"/>
          </a:xfrm>
        </p:spPr>
        <p:txBody>
          <a:bodyPr>
            <a:normAutofit lnSpcReduction="10000"/>
          </a:bodyPr>
          <a:lstStyle/>
          <a:p>
            <a:pPr algn="just"/>
            <a:r>
              <a:rPr lang="pt-BR" sz="2000" dirty="0"/>
              <a:t>Os fabricantes 2 e 3 possuem os lotes com menor média de idade de até 4,5 anos, não sendo observados nestes medidores erros médios fora dos limites previstos pela Portaria INMETRO nº 246/2000;</a:t>
            </a:r>
          </a:p>
          <a:p>
            <a:pPr algn="just"/>
            <a:r>
              <a:rPr lang="pt-BR" sz="2000" dirty="0"/>
              <a:t>Os fabricantes 4 e 5 possuem os lotes com as características mais próximas com relação à quantidade de peças, idade dos medidores e leitura média registrada em cada hidrômetro;</a:t>
            </a:r>
          </a:p>
          <a:p>
            <a:pPr algn="just"/>
            <a:r>
              <a:rPr lang="pt-BR" sz="2000" dirty="0"/>
              <a:t>Ao se abordar os erros destes fabricantes sem considerar a ponderação referente ao volume registrado por cada medidor ao longo do tempo de uso, o erro médio do fabricante 4, em relação ao fabricante 5, é próximo, sendo de 7,44 pontos percentuais na </a:t>
            </a:r>
            <a:r>
              <a:rPr lang="pt-BR" sz="2000" dirty="0" err="1"/>
              <a:t>Qmin</a:t>
            </a:r>
            <a:r>
              <a:rPr lang="pt-BR" sz="2000" dirty="0"/>
              <a:t>, 4,39 pontos percentuais na </a:t>
            </a:r>
            <a:r>
              <a:rPr lang="pt-BR" sz="2000" dirty="0" err="1"/>
              <a:t>Qt</a:t>
            </a:r>
            <a:r>
              <a:rPr lang="pt-BR" sz="2000" dirty="0"/>
              <a:t> e 2,2 pontos percentuais na </a:t>
            </a:r>
            <a:r>
              <a:rPr lang="pt-BR" sz="2000" dirty="0" err="1"/>
              <a:t>Qn</a:t>
            </a:r>
            <a:r>
              <a:rPr lang="pt-BR" sz="2000" dirty="0"/>
              <a:t>;</a:t>
            </a:r>
          </a:p>
          <a:p>
            <a:pPr marL="0" indent="0" algn="just">
              <a:buNone/>
            </a:pPr>
            <a:r>
              <a:rPr lang="pt-BR" sz="2000" dirty="0"/>
              <a:t>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319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RESULTADOS E DISCUSSÃO</a:t>
            </a:r>
          </a:p>
        </p:txBody>
      </p:sp>
      <p:sp>
        <p:nvSpPr>
          <p:cNvPr id="3" name="Espaço Reservado para Conteúdo 2"/>
          <p:cNvSpPr>
            <a:spLocks noGrp="1"/>
          </p:cNvSpPr>
          <p:nvPr>
            <p:ph idx="1"/>
          </p:nvPr>
        </p:nvSpPr>
        <p:spPr>
          <a:xfrm>
            <a:off x="475152" y="1700808"/>
            <a:ext cx="8229600" cy="4248472"/>
          </a:xfrm>
        </p:spPr>
        <p:txBody>
          <a:bodyPr>
            <a:normAutofit/>
          </a:bodyPr>
          <a:lstStyle/>
          <a:p>
            <a:pPr algn="just"/>
            <a:r>
              <a:rPr lang="pt-BR" sz="2000" dirty="0"/>
              <a:t>Mas ao se ponderar com o consumo já registrado pelos hidrômetros, o fabricante 5 revela hidrômetros com maior perda de precisão ao longo do tempo;</a:t>
            </a:r>
          </a:p>
          <a:p>
            <a:pPr algn="just"/>
            <a:r>
              <a:rPr lang="pt-BR" sz="2000" dirty="0"/>
              <a:t>Assim, a variação para a </a:t>
            </a:r>
            <a:r>
              <a:rPr lang="pt-BR" sz="2000" dirty="0" err="1"/>
              <a:t>Qmin</a:t>
            </a:r>
            <a:r>
              <a:rPr lang="pt-BR" sz="2000" dirty="0"/>
              <a:t> passa a ser de 15,91 pontos percentuais, para a </a:t>
            </a:r>
            <a:r>
              <a:rPr lang="pt-BR" sz="2000" dirty="0" err="1"/>
              <a:t>Qt</a:t>
            </a:r>
            <a:r>
              <a:rPr lang="pt-BR" sz="2000" dirty="0"/>
              <a:t> passa a ser de 10,79 pontos percentuais e na </a:t>
            </a:r>
            <a:r>
              <a:rPr lang="pt-BR" sz="2000" dirty="0" err="1"/>
              <a:t>Qn</a:t>
            </a:r>
            <a:r>
              <a:rPr lang="pt-BR" sz="2000" dirty="0"/>
              <a:t> passa a ser de 5,36 pontos percentuais;</a:t>
            </a:r>
          </a:p>
          <a:p>
            <a:pPr algn="just"/>
            <a:r>
              <a:rPr lang="pt-BR" sz="2000" dirty="0"/>
              <a:t>O fabricante 6 apresentou os melhores resultados ao se considerar o tempo de uso e o volume já registrado pelos medidores, destacando-se quanto ao erro médio na </a:t>
            </a:r>
            <a:r>
              <a:rPr lang="pt-BR" sz="2000" dirty="0" err="1"/>
              <a:t>Qmin</a:t>
            </a:r>
            <a:r>
              <a:rPr lang="pt-BR" sz="2000" dirty="0"/>
              <a:t> por ter sido o menor dentre todos os fabricantes analisados, perdendo apenas para os medidores com menos de 5 anos;</a:t>
            </a:r>
          </a:p>
          <a:p>
            <a:pPr marL="0" indent="0" algn="just">
              <a:buNone/>
            </a:pPr>
            <a:r>
              <a:rPr lang="pt-BR" sz="2000" dirty="0"/>
              <a:t>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60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RESULTADOS E DISCUSSÃO</a:t>
            </a:r>
          </a:p>
        </p:txBody>
      </p:sp>
      <p:sp>
        <p:nvSpPr>
          <p:cNvPr id="3" name="Espaço Reservado para Conteúdo 2"/>
          <p:cNvSpPr>
            <a:spLocks noGrp="1"/>
          </p:cNvSpPr>
          <p:nvPr>
            <p:ph idx="1"/>
          </p:nvPr>
        </p:nvSpPr>
        <p:spPr>
          <a:xfrm>
            <a:off x="475152" y="1700808"/>
            <a:ext cx="8229600" cy="4248472"/>
          </a:xfrm>
        </p:spPr>
        <p:txBody>
          <a:bodyPr>
            <a:normAutofit/>
          </a:bodyPr>
          <a:lstStyle/>
          <a:p>
            <a:pPr algn="just"/>
            <a:r>
              <a:rPr lang="pt-BR" sz="2000" dirty="0"/>
              <a:t>Quanto às vazões </a:t>
            </a:r>
            <a:r>
              <a:rPr lang="pt-BR" sz="2000" dirty="0" err="1"/>
              <a:t>Qt</a:t>
            </a:r>
            <a:r>
              <a:rPr lang="pt-BR" sz="2000" dirty="0"/>
              <a:t> e </a:t>
            </a:r>
            <a:r>
              <a:rPr lang="pt-BR" sz="2000" dirty="0" err="1"/>
              <a:t>Qn</a:t>
            </a:r>
            <a:r>
              <a:rPr lang="pt-BR" sz="2000" dirty="0"/>
              <a:t> o fabricante 6 apresentou erros que se enquadram dentro dos limites aceitáveis pelo item 8.5 da portaria do INMETRO.</a:t>
            </a:r>
          </a:p>
          <a:p>
            <a:pPr marL="0" indent="0" algn="just">
              <a:buNone/>
            </a:pPr>
            <a:r>
              <a:rPr lang="pt-BR" sz="2000" dirty="0"/>
              <a:t>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425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CONCLUSÕES</a:t>
            </a:r>
          </a:p>
        </p:txBody>
      </p:sp>
      <p:sp>
        <p:nvSpPr>
          <p:cNvPr id="3" name="Espaço Reservado para Conteúdo 2"/>
          <p:cNvSpPr>
            <a:spLocks noGrp="1"/>
          </p:cNvSpPr>
          <p:nvPr>
            <p:ph idx="1"/>
          </p:nvPr>
        </p:nvSpPr>
        <p:spPr>
          <a:xfrm>
            <a:off x="465145" y="1556792"/>
            <a:ext cx="8229600" cy="3966730"/>
          </a:xfrm>
        </p:spPr>
        <p:txBody>
          <a:bodyPr>
            <a:normAutofit lnSpcReduction="10000"/>
          </a:bodyPr>
          <a:lstStyle/>
          <a:p>
            <a:pPr algn="just"/>
            <a:r>
              <a:rPr lang="pt-BR" sz="2000" dirty="0"/>
              <a:t>Neste trabalho foi possível constatar que os maiores lotes existentes no parque possuem erros médios próximos, porém, quando se faz uma ponderação dos erros considerando o volume já registrado, observa-se que alguns fabricantes possuem um desempenho bastante insatisfatório;</a:t>
            </a:r>
          </a:p>
          <a:p>
            <a:pPr algn="just"/>
            <a:r>
              <a:rPr lang="pt-BR" sz="2000" dirty="0"/>
              <a:t>O caso do fabricante 5, cujos hidrômetros possuíam menor volume de uso, e tiveram os maiores índices de erros por submedição, revela que nem sempre os hidrômetros mais novos possuem melhor qualidade metrológica;</a:t>
            </a:r>
          </a:p>
          <a:p>
            <a:pPr algn="just"/>
            <a:r>
              <a:rPr lang="pt-BR" sz="2000" dirty="0"/>
              <a:t>Como contraponto do fabricante 5, tivemos o fabricante 4, cujos volumes registrados eram maiores que os do fabricante 5 e cujos hidrômetros eram mais velhos e que apresentou erros menores e mais próximos dos limites permitidos pelo Item 8.5 limites permitidos pela Portaria INMETRO nº 246/2000;</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556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r>
              <a:rPr lang="pt-BR" sz="3600" b="1" dirty="0"/>
              <a:t>CONCLUSÕES</a:t>
            </a:r>
          </a:p>
        </p:txBody>
      </p:sp>
      <p:sp>
        <p:nvSpPr>
          <p:cNvPr id="3" name="Espaço Reservado para Conteúdo 2"/>
          <p:cNvSpPr>
            <a:spLocks noGrp="1"/>
          </p:cNvSpPr>
          <p:nvPr>
            <p:ph idx="1"/>
          </p:nvPr>
        </p:nvSpPr>
        <p:spPr>
          <a:xfrm>
            <a:off x="238803" y="1916832"/>
            <a:ext cx="8229600" cy="3528392"/>
          </a:xfrm>
        </p:spPr>
        <p:txBody>
          <a:bodyPr>
            <a:normAutofit/>
          </a:bodyPr>
          <a:lstStyle/>
          <a:p>
            <a:pPr algn="just"/>
            <a:r>
              <a:rPr lang="pt-BR" sz="2000" dirty="0"/>
              <a:t>Uma constatação que deve ser remetida aos fabricantes é quanto à qualidade dos medidores antigos, no caso do fabricante 6, que apresenta medidores com idade média de 35,33 anos, foi onde se observaram os menores índices de erros;</a:t>
            </a:r>
          </a:p>
          <a:p>
            <a:pPr algn="just"/>
            <a:r>
              <a:rPr lang="pt-BR" sz="2000" dirty="0"/>
              <a:t>Esses resultados ainda podem ser abordados com base nos sistemas de abastecimento aos quais os hidrômetros estavam interligados, pois ao se manter na planilha de monitoramento o endereço em que o medidor esteve instalado, sabe-se qual a rede que o abastecia. Tal possibilidade torna possível cruzar os dados dos erros com a qualidade das redes existentes;</a:t>
            </a:r>
          </a:p>
          <a:p>
            <a:pPr algn="just"/>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269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r>
              <a:rPr lang="pt-BR" sz="3600" b="1" dirty="0"/>
              <a:t>CONCLUSÕES</a:t>
            </a:r>
          </a:p>
        </p:txBody>
      </p:sp>
      <p:sp>
        <p:nvSpPr>
          <p:cNvPr id="3" name="Espaço Reservado para Conteúdo 2"/>
          <p:cNvSpPr>
            <a:spLocks noGrp="1"/>
          </p:cNvSpPr>
          <p:nvPr>
            <p:ph idx="1"/>
          </p:nvPr>
        </p:nvSpPr>
        <p:spPr>
          <a:xfrm>
            <a:off x="238803" y="1916832"/>
            <a:ext cx="8229600" cy="3528392"/>
          </a:xfrm>
        </p:spPr>
        <p:txBody>
          <a:bodyPr>
            <a:normAutofit/>
          </a:bodyPr>
          <a:lstStyle/>
          <a:p>
            <a:pPr algn="just"/>
            <a:r>
              <a:rPr lang="pt-BR" sz="2000" dirty="0"/>
              <a:t>Portanto, sistematizar as tarefas diárias do SAAE Guarulhos em planilhas eletrônicas de monitoramento revelou-se com uma alternativa economicamente viável e que possui desdobramentos de ordem técnica que possibilitam um conhecimento maior e mais detalhado do parque de hidrômetros.</a:t>
            </a:r>
          </a:p>
          <a:p>
            <a:pPr algn="just"/>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72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r>
              <a:rPr lang="pt-BR" sz="3600" b="1" dirty="0"/>
              <a:t>REFERÊNCIAS</a:t>
            </a:r>
          </a:p>
        </p:txBody>
      </p:sp>
      <p:sp>
        <p:nvSpPr>
          <p:cNvPr id="3" name="Espaço Reservado para Conteúdo 2"/>
          <p:cNvSpPr>
            <a:spLocks noGrp="1"/>
          </p:cNvSpPr>
          <p:nvPr>
            <p:ph idx="1"/>
          </p:nvPr>
        </p:nvSpPr>
        <p:spPr>
          <a:xfrm>
            <a:off x="238803" y="1916832"/>
            <a:ext cx="8229600" cy="3528392"/>
          </a:xfrm>
        </p:spPr>
        <p:txBody>
          <a:bodyPr>
            <a:normAutofit/>
          </a:bodyPr>
          <a:lstStyle/>
          <a:p>
            <a:pPr algn="just"/>
            <a:r>
              <a:rPr lang="pt-BR" sz="2000" dirty="0"/>
              <a:t>ASSOCIAÇÃO BRASILEIRA DE NORMAS TÉCNICAS – ABNT: </a:t>
            </a:r>
            <a:r>
              <a:rPr lang="pt-BR" sz="2000" b="1" dirty="0"/>
              <a:t>Norma ABNT NBR 15538:2014</a:t>
            </a:r>
            <a:r>
              <a:rPr lang="pt-BR" sz="2000" dirty="0"/>
              <a:t> – Medidores de água potável - Ensaios para avaliação de eficiência.</a:t>
            </a:r>
          </a:p>
          <a:p>
            <a:pPr algn="just"/>
            <a:r>
              <a:rPr lang="pt-BR" sz="2000" dirty="0"/>
              <a:t>COSTA, V. R. </a:t>
            </a:r>
            <a:r>
              <a:rPr lang="pt-BR" sz="2000" i="1" dirty="0"/>
              <a:t>et. al. </a:t>
            </a:r>
            <a:r>
              <a:rPr lang="pt-BR" sz="2000" dirty="0"/>
              <a:t>(2015). Utilização do índice de desempenho da medição no estudo comparativo das condições metrológicas pós uso entre medidores estáticos e </a:t>
            </a:r>
            <a:r>
              <a:rPr lang="pt-BR" sz="2000" dirty="0" err="1"/>
              <a:t>taquimétricos</a:t>
            </a:r>
            <a:r>
              <a:rPr lang="pt-BR" sz="2000" dirty="0"/>
              <a:t>. In: CONGRESSO BRASILEIRO DE ENGENHARIA SANITÁRIA E AMBIENTAL, 28., Rio de Janeiro, 2015. Anais eletrônicos XII-114. Rio de Janeiro, ABES.</a:t>
            </a:r>
          </a:p>
          <a:p>
            <a:pPr algn="just"/>
            <a:r>
              <a:rPr lang="pt-BR" sz="2000" dirty="0"/>
              <a:t>INSTITUTO NACIONAL DE METROLOGIA, NORMALIZAÇÃO E QUALIDADE INDUSTRIAL (2000). INMETRO, Portaria Nº 246 de 17 de outubro de 2000.</a:t>
            </a:r>
          </a:p>
          <a:p>
            <a:pPr marL="0" indent="0" algn="just">
              <a:buNone/>
            </a:pPr>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401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6AD55B71-1AA6-4FBB-903A-386718FD38C6}"/>
              </a:ext>
            </a:extLst>
          </p:cNvPr>
          <p:cNvSpPr/>
          <p:nvPr/>
        </p:nvSpPr>
        <p:spPr>
          <a:xfrm>
            <a:off x="1619672" y="1796645"/>
            <a:ext cx="5838067" cy="769441"/>
          </a:xfrm>
          <a:prstGeom prst="rect">
            <a:avLst/>
          </a:prstGeom>
        </p:spPr>
        <p:txBody>
          <a:bodyPr wrap="square">
            <a:spAutoFit/>
          </a:bodyPr>
          <a:lstStyle/>
          <a:p>
            <a:pPr algn="ctr"/>
            <a:r>
              <a:rPr lang="pt-BR" sz="4400" b="1" cap="all" dirty="0">
                <a:solidFill>
                  <a:srgbClr val="FF0000"/>
                </a:solidFill>
                <a:latin typeface="Arial" panose="020B0604020202020204" pitchFamily="34" charset="0"/>
                <a:cs typeface="Arial" panose="020B0604020202020204" pitchFamily="34" charset="0"/>
              </a:rPr>
              <a:t>OBRIGADO!</a:t>
            </a:r>
          </a:p>
        </p:txBody>
      </p:sp>
      <p:pic>
        <p:nvPicPr>
          <p:cNvPr id="10"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brasao atualizado 5 cabeç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5586" y="156567"/>
            <a:ext cx="1646237"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SELO_SAAE_50_ANOS_MONOC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170034"/>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ítulo 2"/>
          <p:cNvSpPr txBox="1">
            <a:spLocks/>
          </p:cNvSpPr>
          <p:nvPr/>
        </p:nvSpPr>
        <p:spPr>
          <a:xfrm>
            <a:off x="269263" y="2564904"/>
            <a:ext cx="4590769" cy="2736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a:t>Contatos: </a:t>
            </a:r>
          </a:p>
          <a:p>
            <a:r>
              <a:rPr lang="pt-BR" sz="1800" dirty="0"/>
              <a:t>Luiz Eduardo Mendes </a:t>
            </a:r>
            <a:r>
              <a:rPr lang="pt-BR" sz="1800" b="1" dirty="0"/>
              <a:t> </a:t>
            </a:r>
            <a:r>
              <a:rPr lang="pt-BR" sz="1800" dirty="0"/>
              <a:t>luizmendes@saaeguarulhos.sp.gov.br</a:t>
            </a:r>
          </a:p>
          <a:p>
            <a:pPr marL="0" indent="0">
              <a:buNone/>
            </a:pPr>
            <a:endParaRPr lang="pt-BR" sz="1800" dirty="0"/>
          </a:p>
          <a:p>
            <a:r>
              <a:rPr lang="pt-BR" sz="1800" dirty="0"/>
              <a:t>Thiago Garcia da Silva Santim </a:t>
            </a:r>
            <a:r>
              <a:rPr lang="pt-BR" sz="1800" b="1" dirty="0"/>
              <a:t> </a:t>
            </a:r>
            <a:r>
              <a:rPr lang="pt-BR" sz="1800" dirty="0"/>
              <a:t>thiagosantim@saaeguarulhos.sp.gov.br</a:t>
            </a:r>
          </a:p>
          <a:p>
            <a:pPr marL="0" indent="0">
              <a:buNone/>
            </a:pPr>
            <a:endParaRPr lang="pt-BR" sz="1800" dirty="0"/>
          </a:p>
          <a:p>
            <a:r>
              <a:rPr lang="pt-BR" sz="1800" dirty="0"/>
              <a:t>Matheus Costa matheuscosta@saaeguarulhos.sp.gov.br</a:t>
            </a:r>
          </a:p>
        </p:txBody>
      </p:sp>
      <p:sp>
        <p:nvSpPr>
          <p:cNvPr id="7" name="Subtítulo 2"/>
          <p:cNvSpPr txBox="1">
            <a:spLocks/>
          </p:cNvSpPr>
          <p:nvPr/>
        </p:nvSpPr>
        <p:spPr>
          <a:xfrm>
            <a:off x="4860032" y="2564905"/>
            <a:ext cx="4373031"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a:t>Agradecimentos:</a:t>
            </a:r>
          </a:p>
        </p:txBody>
      </p:sp>
      <p:pic>
        <p:nvPicPr>
          <p:cNvPr id="2" name="Image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9768" y="3055019"/>
            <a:ext cx="3916728" cy="2318197"/>
          </a:xfrm>
          <a:prstGeom prst="rect">
            <a:avLst/>
          </a:prstGeom>
        </p:spPr>
      </p:pic>
    </p:spTree>
    <p:extLst>
      <p:ext uri="{BB962C8B-B14F-4D97-AF65-F5344CB8AC3E}">
        <p14:creationId xmlns:p14="http://schemas.microsoft.com/office/powerpoint/2010/main" val="401523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INTRODUÇÃO</a:t>
            </a:r>
          </a:p>
        </p:txBody>
      </p:sp>
      <p:sp>
        <p:nvSpPr>
          <p:cNvPr id="3" name="Espaço Reservado para Conteúdo 2"/>
          <p:cNvSpPr>
            <a:spLocks noGrp="1"/>
          </p:cNvSpPr>
          <p:nvPr>
            <p:ph idx="1"/>
          </p:nvPr>
        </p:nvSpPr>
        <p:spPr>
          <a:xfrm>
            <a:off x="475152" y="1808820"/>
            <a:ext cx="8229600" cy="3240360"/>
          </a:xfrm>
        </p:spPr>
        <p:txBody>
          <a:bodyPr>
            <a:normAutofit/>
          </a:bodyPr>
          <a:lstStyle/>
          <a:p>
            <a:pPr algn="just"/>
            <a:r>
              <a:rPr lang="pt-BR" sz="2000" dirty="0"/>
              <a:t>Em atendimento ao disposto pelo Item 8.1 da Portaria INMETRO nº 246/2000, o SAAE Guarulhos disponibiliza aos clientes o serviço de aferição de hidrômetros;</a:t>
            </a:r>
          </a:p>
          <a:p>
            <a:pPr algn="just"/>
            <a:r>
              <a:rPr lang="pt-BR" sz="2000" dirty="0"/>
              <a:t>Nos últimos 10 anos o SAAE Guarulhos recebeu por ano em média 300 solicitações de aferição por parte dos clientes, sendo tais solicitações motivadas pela não concordância com os volumes micromedidos;</a:t>
            </a:r>
          </a:p>
          <a:p>
            <a:pPr algn="just"/>
            <a:r>
              <a:rPr lang="pt-BR" sz="2000" dirty="0"/>
              <a:t>No ano de 2017 o número de aferições solicitadas por cliente foi de 844; </a:t>
            </a:r>
          </a:p>
          <a:p>
            <a:pPr algn="just"/>
            <a:r>
              <a:rPr lang="pt-BR" sz="2000" dirty="0"/>
              <a:t>Tal incremento de solicitações foi motivado por uma política de redução contínua nos índices de impedimento de leitura.</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INTRODUÇÃO</a:t>
            </a:r>
          </a:p>
        </p:txBody>
      </p:sp>
      <p:sp>
        <p:nvSpPr>
          <p:cNvPr id="3" name="Espaço Reservado para Conteúdo 2"/>
          <p:cNvSpPr>
            <a:spLocks noGrp="1"/>
          </p:cNvSpPr>
          <p:nvPr>
            <p:ph idx="1"/>
          </p:nvPr>
        </p:nvSpPr>
        <p:spPr>
          <a:xfrm>
            <a:off x="449800" y="1772816"/>
            <a:ext cx="8229600" cy="2808312"/>
          </a:xfrm>
        </p:spPr>
        <p:txBody>
          <a:bodyPr>
            <a:normAutofit/>
          </a:bodyPr>
          <a:lstStyle/>
          <a:p>
            <a:pPr algn="just"/>
            <a:r>
              <a:rPr lang="pt-BR" sz="2000" dirty="0"/>
              <a:t>A redução dos índices de impedimentos de leitura expôs muitos clientes ao seu real consumo levando-os a questionar o novo volume micromedido, tendo em vista que fugia da realidade com a qual eles estavam acostumados;</a:t>
            </a:r>
          </a:p>
          <a:p>
            <a:pPr algn="just"/>
            <a:r>
              <a:rPr lang="pt-BR" sz="2000" dirty="0"/>
              <a:t>No ano de 2017, esse monitoramento foi estruturado e implantado, coletando-se o máximo de informações possíveis de cada hidrômetro para que um tratamento fosse aplicado posteriormente sobre todo este volume de dados.</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354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pPr lvl="0"/>
            <a:r>
              <a:rPr lang="pt-BR" sz="4000" b="1" dirty="0"/>
              <a:t>OBJETIVO</a:t>
            </a:r>
          </a:p>
        </p:txBody>
      </p:sp>
      <p:sp>
        <p:nvSpPr>
          <p:cNvPr id="3" name="Espaço Reservado para Conteúdo 2"/>
          <p:cNvSpPr>
            <a:spLocks noGrp="1"/>
          </p:cNvSpPr>
          <p:nvPr>
            <p:ph idx="1"/>
          </p:nvPr>
        </p:nvSpPr>
        <p:spPr>
          <a:xfrm>
            <a:off x="475152" y="2204864"/>
            <a:ext cx="8229600" cy="1656184"/>
          </a:xfrm>
        </p:spPr>
        <p:txBody>
          <a:bodyPr>
            <a:normAutofit/>
          </a:bodyPr>
          <a:lstStyle/>
          <a:p>
            <a:pPr algn="just"/>
            <a:r>
              <a:rPr lang="pt-BR" sz="2000" dirty="0"/>
              <a:t>Este trabalho apresenta os resultados do monitoramento do ano de 2017 no qual foram realizados 844 ensaios de aferição dos quais apenas 69 hidrômetros reprovaram por registrar erros que causavam prejuízos aos clientes. </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77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9571" y="312936"/>
            <a:ext cx="6348812" cy="927100"/>
          </a:xfrm>
        </p:spPr>
        <p:txBody>
          <a:bodyPr>
            <a:normAutofit/>
          </a:bodyPr>
          <a:lstStyle/>
          <a:p>
            <a:pPr lvl="0"/>
            <a:r>
              <a:rPr lang="pt-BR" sz="3600" b="1" dirty="0"/>
              <a:t>MATERIAL E MÉTODOS</a:t>
            </a:r>
          </a:p>
        </p:txBody>
      </p:sp>
      <p:sp>
        <p:nvSpPr>
          <p:cNvPr id="3" name="Espaço Reservado para Conteúdo 2"/>
          <p:cNvSpPr>
            <a:spLocks noGrp="1"/>
          </p:cNvSpPr>
          <p:nvPr>
            <p:ph idx="1"/>
          </p:nvPr>
        </p:nvSpPr>
        <p:spPr>
          <a:xfrm>
            <a:off x="475152" y="1556792"/>
            <a:ext cx="8229600" cy="3528392"/>
          </a:xfrm>
        </p:spPr>
        <p:txBody>
          <a:bodyPr>
            <a:normAutofit/>
          </a:bodyPr>
          <a:lstStyle/>
          <a:p>
            <a:pPr marL="0" indent="0" algn="just">
              <a:buNone/>
            </a:pPr>
            <a:r>
              <a:rPr lang="pt-BR" sz="2000" dirty="0"/>
              <a:t>Para o desenvolvimento deste trabalho lançou-se mão dos seguintes materiais:</a:t>
            </a:r>
          </a:p>
          <a:p>
            <a:pPr marL="0" indent="0" algn="just">
              <a:buNone/>
            </a:pPr>
            <a:endParaRPr lang="pt-BR" sz="2000" dirty="0"/>
          </a:p>
          <a:p>
            <a:pPr lvl="0" algn="just"/>
            <a:r>
              <a:rPr lang="pt-BR" sz="2000" dirty="0"/>
              <a:t>Bancada volumétrica de hidrômetros semiautomática da WATT;</a:t>
            </a:r>
          </a:p>
          <a:p>
            <a:pPr lvl="0" algn="just"/>
            <a:r>
              <a:rPr lang="pt-BR" sz="2000" dirty="0"/>
              <a:t>Hidrômetros com DN ½” e ¾” advindos das solicitações de aferição dos clientes;</a:t>
            </a:r>
          </a:p>
          <a:p>
            <a:pPr lvl="0" algn="just"/>
            <a:r>
              <a:rPr lang="pt-BR" sz="2000" dirty="0"/>
              <a:t>Ordens de serviço do serviço de aferição de hidrômetros do SAAE Guarulhos;</a:t>
            </a:r>
          </a:p>
          <a:p>
            <a:pPr lvl="0" algn="just"/>
            <a:r>
              <a:rPr lang="pt-BR" sz="2000" dirty="0"/>
              <a:t>Planilhas eletrônicas do Excel 2003.</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508" y="312936"/>
            <a:ext cx="6348812" cy="927100"/>
          </a:xfrm>
        </p:spPr>
        <p:txBody>
          <a:bodyPr>
            <a:normAutofit/>
          </a:bodyPr>
          <a:lstStyle/>
          <a:p>
            <a:r>
              <a:rPr lang="pt-BR" sz="3600" b="1" dirty="0"/>
              <a:t>MATERIAL E MÉTODOS</a:t>
            </a:r>
          </a:p>
        </p:txBody>
      </p:sp>
      <p:sp>
        <p:nvSpPr>
          <p:cNvPr id="3" name="Espaço Reservado para Conteúdo 2"/>
          <p:cNvSpPr>
            <a:spLocks noGrp="1"/>
          </p:cNvSpPr>
          <p:nvPr>
            <p:ph idx="1"/>
          </p:nvPr>
        </p:nvSpPr>
        <p:spPr>
          <a:xfrm>
            <a:off x="475152" y="1556792"/>
            <a:ext cx="8229600" cy="3960440"/>
          </a:xfrm>
        </p:spPr>
        <p:txBody>
          <a:bodyPr>
            <a:normAutofit/>
          </a:bodyPr>
          <a:lstStyle/>
          <a:p>
            <a:pPr marL="0" indent="0" algn="just">
              <a:buNone/>
            </a:pPr>
            <a:r>
              <a:rPr lang="pt-BR" sz="2000" dirty="0"/>
              <a:t>O método empregado consistiu em:</a:t>
            </a:r>
          </a:p>
          <a:p>
            <a:pPr marL="0" indent="0" algn="just">
              <a:buNone/>
            </a:pPr>
            <a:endParaRPr lang="pt-BR" sz="2000" dirty="0"/>
          </a:p>
          <a:p>
            <a:pPr lvl="0" algn="just"/>
            <a:r>
              <a:rPr lang="pt-BR" sz="2000" dirty="0"/>
              <a:t>Registrar as informações do hidrômetro apresentadas pelas ordens de serviço em uma planilha de monitoramento conforme apresentado na Figura 01;</a:t>
            </a:r>
          </a:p>
          <a:p>
            <a:pPr marL="0" indent="0" algn="just">
              <a:buNone/>
            </a:pPr>
            <a:endParaRPr lang="pt-BR" sz="2000" b="1" dirty="0"/>
          </a:p>
          <a:p>
            <a:pPr marL="0" indent="0" algn="just">
              <a:buNone/>
            </a:pPr>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508" y="203877"/>
            <a:ext cx="6348812" cy="927100"/>
          </a:xfrm>
        </p:spPr>
        <p:txBody>
          <a:bodyPr>
            <a:normAutofit/>
          </a:bodyPr>
          <a:lstStyle/>
          <a:p>
            <a:r>
              <a:rPr lang="pt-BR" sz="3600" b="1" dirty="0"/>
              <a:t>MATERIAL E MÉTODOS</a:t>
            </a:r>
          </a:p>
        </p:txBody>
      </p:sp>
      <p:sp>
        <p:nvSpPr>
          <p:cNvPr id="3" name="Espaço Reservado para Conteúdo 2"/>
          <p:cNvSpPr>
            <a:spLocks noGrp="1"/>
          </p:cNvSpPr>
          <p:nvPr>
            <p:ph idx="1"/>
          </p:nvPr>
        </p:nvSpPr>
        <p:spPr>
          <a:xfrm>
            <a:off x="449800" y="1772816"/>
            <a:ext cx="8229600" cy="648072"/>
          </a:xfrm>
        </p:spPr>
        <p:txBody>
          <a:bodyPr>
            <a:normAutofit/>
          </a:bodyPr>
          <a:lstStyle/>
          <a:p>
            <a:pPr marL="0" indent="0">
              <a:buNone/>
            </a:pPr>
            <a:r>
              <a:rPr lang="pt-BR" sz="2000" b="1" dirty="0"/>
              <a:t>Figura 1 – Informações dos hidrômetros</a:t>
            </a:r>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204863"/>
            <a:ext cx="8928992" cy="252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MATERIAL E MÉTODOS</a:t>
            </a:r>
          </a:p>
        </p:txBody>
      </p:sp>
      <p:sp>
        <p:nvSpPr>
          <p:cNvPr id="3" name="Espaço Reservado para Conteúdo 2"/>
          <p:cNvSpPr>
            <a:spLocks noGrp="1"/>
          </p:cNvSpPr>
          <p:nvPr>
            <p:ph idx="1"/>
          </p:nvPr>
        </p:nvSpPr>
        <p:spPr>
          <a:xfrm>
            <a:off x="471208" y="1628800"/>
            <a:ext cx="8229600" cy="3888432"/>
          </a:xfrm>
        </p:spPr>
        <p:txBody>
          <a:bodyPr>
            <a:normAutofit lnSpcReduction="10000"/>
          </a:bodyPr>
          <a:lstStyle/>
          <a:p>
            <a:pPr lvl="0" algn="just"/>
            <a:r>
              <a:rPr lang="pt-BR" sz="2000" dirty="0"/>
              <a:t>O hidrômetro era submetido ao ensaio atendendo às disposições da Portaria 246/2000 do INMETRO, conforme a seguir:</a:t>
            </a:r>
          </a:p>
          <a:p>
            <a:pPr marL="0" lvl="0" indent="0" algn="just">
              <a:buNone/>
            </a:pPr>
            <a:endParaRPr lang="pt-BR" sz="2000" dirty="0"/>
          </a:p>
          <a:p>
            <a:pPr marL="3136900" indent="0" algn="just">
              <a:buNone/>
            </a:pPr>
            <a:r>
              <a:rPr lang="pt-BR" sz="2000" b="1" dirty="0"/>
              <a:t>8.5 - Os hidrômetros em uso serão aprovados em verificações periódicas/eventuais desde que seus erros máximos admissíveis não ultrapassarem a: a) ±10% entre </a:t>
            </a:r>
            <a:r>
              <a:rPr lang="pt-BR" sz="2000" b="1" dirty="0" err="1"/>
              <a:t>Qmin</a:t>
            </a:r>
            <a:r>
              <a:rPr lang="pt-BR" sz="2000" b="1" dirty="0"/>
              <a:t>, inclusive e </a:t>
            </a:r>
            <a:r>
              <a:rPr lang="pt-BR" sz="2000" b="1" dirty="0" err="1"/>
              <a:t>Qt</a:t>
            </a:r>
            <a:r>
              <a:rPr lang="pt-BR" sz="2000" b="1" dirty="0"/>
              <a:t>, exclusive, e b) ±5% entre </a:t>
            </a:r>
            <a:r>
              <a:rPr lang="pt-BR" sz="2000" b="1" dirty="0" err="1"/>
              <a:t>Qt</a:t>
            </a:r>
            <a:r>
              <a:rPr lang="pt-BR" sz="2000" b="1" dirty="0"/>
              <a:t> , inclusive e </a:t>
            </a:r>
            <a:r>
              <a:rPr lang="pt-BR" sz="2000" b="1" dirty="0" err="1"/>
              <a:t>Qmax</a:t>
            </a:r>
            <a:r>
              <a:rPr lang="pt-BR" sz="2000" b="1" dirty="0"/>
              <a:t>, inclusive.</a:t>
            </a:r>
            <a:endParaRPr lang="pt-BR" sz="2000" dirty="0"/>
          </a:p>
          <a:p>
            <a:pPr marL="0" indent="0" algn="just">
              <a:buNone/>
            </a:pPr>
            <a:endParaRPr lang="pt-BR" sz="2000" dirty="0"/>
          </a:p>
          <a:p>
            <a:pPr lvl="0" algn="just"/>
            <a:r>
              <a:rPr lang="pt-BR" sz="2000" dirty="0"/>
              <a:t>Os erros observados no ensaio de aferição foram também lançados na planilha de monitoramento;</a:t>
            </a:r>
          </a:p>
          <a:p>
            <a:pPr lvl="0" algn="just"/>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MATERIAL E MÉTODOS</a:t>
            </a:r>
          </a:p>
        </p:txBody>
      </p:sp>
      <p:sp>
        <p:nvSpPr>
          <p:cNvPr id="3" name="Espaço Reservado para Conteúdo 2"/>
          <p:cNvSpPr>
            <a:spLocks noGrp="1"/>
          </p:cNvSpPr>
          <p:nvPr>
            <p:ph idx="1"/>
          </p:nvPr>
        </p:nvSpPr>
        <p:spPr>
          <a:xfrm>
            <a:off x="471208" y="1628800"/>
            <a:ext cx="8229600" cy="3672408"/>
          </a:xfrm>
        </p:spPr>
        <p:txBody>
          <a:bodyPr>
            <a:normAutofit/>
          </a:bodyPr>
          <a:lstStyle/>
          <a:p>
            <a:pPr lvl="0" algn="just"/>
            <a:r>
              <a:rPr lang="pt-BR" sz="2000" dirty="0"/>
              <a:t>Os dados da planilha de monitoramento foram tratados estatisticamente sendo obtidos os erros máximos, mínimos e médios para a vazão mínima, transição e nominal;</a:t>
            </a:r>
          </a:p>
          <a:p>
            <a:pPr lvl="0" algn="just"/>
            <a:r>
              <a:rPr lang="pt-BR" sz="2000" dirty="0"/>
              <a:t>As variáveis estatísticas foram calculadas segundo o fabricante do hidrômetro, ano de fabricação e leitura do hidrômetro;</a:t>
            </a:r>
          </a:p>
          <a:p>
            <a:pPr algn="just"/>
            <a:r>
              <a:rPr lang="pt-BR" sz="2000" dirty="0"/>
              <a:t>A planilha de monitoramento, apresentada na Figura 01, vincula os dados do hidrômetro à ordem de serviço, ao endereço onde o medidor estava instalado, ao operador da bancada que realizou o ensaio, à leitura antes da aferição, aos erros e à situação de instalação.</a:t>
            </a:r>
          </a:p>
          <a:p>
            <a:pPr lvl="0" algn="just"/>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94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TotalTime>
  <Words>1355</Words>
  <Application>Microsoft Office PowerPoint</Application>
  <PresentationFormat>Apresentação na tela (4:3)</PresentationFormat>
  <Paragraphs>77</Paragraphs>
  <Slides>19</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19</vt:i4>
      </vt:variant>
    </vt:vector>
  </HeadingPairs>
  <TitlesOfParts>
    <vt:vector size="23" baseType="lpstr">
      <vt:lpstr>Arial</vt:lpstr>
      <vt:lpstr>Book Antiqua</vt:lpstr>
      <vt:lpstr>Calibri</vt:lpstr>
      <vt:lpstr>Tema do Office</vt:lpstr>
      <vt:lpstr>DESDOBRAMENTOS POSSÍVEIS DO MONITORAMENTO CONTÍNUO DAS VERIFICAÇÕES PERIÓDICAS E EVENTUAIS DOS HIDRÔMETROS</vt:lpstr>
      <vt:lpstr>INTRODUÇÃO</vt:lpstr>
      <vt:lpstr>INTRODUÇÃO</vt:lpstr>
      <vt:lpstr>OBJETIVO</vt:lpstr>
      <vt:lpstr>MATERIAL E MÉTODOS</vt:lpstr>
      <vt:lpstr>MATERIAL E MÉTODOS</vt:lpstr>
      <vt:lpstr>MATERIAL E MÉTODOS</vt:lpstr>
      <vt:lpstr>MATERIAL E MÉTODOS</vt:lpstr>
      <vt:lpstr>MATERIAL E MÉTODOS</vt:lpstr>
      <vt:lpstr>RESULTADOS E DISCUSSÃO</vt:lpstr>
      <vt:lpstr>RESULTADOS E DISCUSSÃO</vt:lpstr>
      <vt:lpstr>RESULTADOS E DISCUSSÃO</vt:lpstr>
      <vt:lpstr>RESULTADOS E DISCUSSÃO</vt:lpstr>
      <vt:lpstr>RESULTADOS E DISCUSSÃO</vt:lpstr>
      <vt:lpstr>CONCLUSÕES</vt:lpstr>
      <vt:lpstr>CONCLUSÕES</vt:lpstr>
      <vt:lpstr>CONCLUSÕES</vt:lpstr>
      <vt:lpstr>REFERÊNCIAS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luiz mendes</cp:lastModifiedBy>
  <cp:revision>58</cp:revision>
  <dcterms:created xsi:type="dcterms:W3CDTF">2018-05-02T19:43:05Z</dcterms:created>
  <dcterms:modified xsi:type="dcterms:W3CDTF">2018-05-30T00:59:47Z</dcterms:modified>
</cp:coreProperties>
</file>