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318" r:id="rId3"/>
    <p:sldId id="295" r:id="rId4"/>
    <p:sldId id="296" r:id="rId5"/>
    <p:sldId id="304" r:id="rId6"/>
    <p:sldId id="299" r:id="rId7"/>
    <p:sldId id="307" r:id="rId8"/>
    <p:sldId id="308" r:id="rId9"/>
    <p:sldId id="309" r:id="rId10"/>
    <p:sldId id="305" r:id="rId11"/>
    <p:sldId id="306" r:id="rId12"/>
    <p:sldId id="310" r:id="rId13"/>
    <p:sldId id="312" r:id="rId14"/>
    <p:sldId id="311" r:id="rId15"/>
    <p:sldId id="315" r:id="rId16"/>
    <p:sldId id="317" r:id="rId17"/>
    <p:sldId id="300" r:id="rId18"/>
    <p:sldId id="313" r:id="rId19"/>
    <p:sldId id="314" r:id="rId20"/>
    <p:sldId id="301" r:id="rId21"/>
    <p:sldId id="292" r:id="rId22"/>
    <p:sldId id="297" r:id="rId23"/>
    <p:sldId id="30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8422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693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1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351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7206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444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55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33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31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9A28E-8AF8-43EA-AF7C-EFAC1E0B5B94}" type="datetimeFigureOut">
              <a:rPr lang="pt-BR" smtClean="0"/>
              <a:pPr/>
              <a:t>11/05/2022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FC3E5-AACB-4103-AE59-21FFE13A57F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01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ctrTitle"/>
          </p:nvPr>
        </p:nvSpPr>
        <p:spPr>
          <a:xfrm>
            <a:off x="546462" y="1852748"/>
            <a:ext cx="7772400" cy="1780138"/>
          </a:xfrm>
        </p:spPr>
        <p:txBody>
          <a:bodyPr>
            <a:normAutofit fontScale="90000"/>
          </a:bodyPr>
          <a:lstStyle/>
          <a:p>
            <a:r>
              <a:rPr lang="pt-BR" sz="4800" b="1" dirty="0" smtClean="0">
                <a:latin typeface="+mn-lt"/>
              </a:rPr>
              <a:t/>
            </a:r>
            <a:br>
              <a:rPr lang="pt-BR" sz="4800" b="1" dirty="0" smtClean="0">
                <a:latin typeface="+mn-lt"/>
              </a:rPr>
            </a:br>
            <a:r>
              <a:rPr lang="pt-BR" sz="4800" b="1" dirty="0">
                <a:latin typeface="+mn-lt"/>
              </a:rPr>
              <a:t/>
            </a:r>
            <a:br>
              <a:rPr lang="pt-BR" sz="4800" b="1" dirty="0">
                <a:latin typeface="+mn-lt"/>
              </a:rPr>
            </a:br>
            <a:r>
              <a:rPr lang="pt-BR" sz="4800" b="1" dirty="0" smtClean="0">
                <a:latin typeface="+mn-lt"/>
              </a:rPr>
              <a:t>MONITORAMENTO </a:t>
            </a:r>
            <a:r>
              <a:rPr lang="pt-BR" sz="4800" b="1" dirty="0">
                <a:latin typeface="+mn-lt"/>
              </a:rPr>
              <a:t>DO CONJUNTO </a:t>
            </a:r>
            <a:r>
              <a:rPr lang="pt-BR" sz="4800" b="1" dirty="0" smtClean="0">
                <a:latin typeface="+mn-lt"/>
              </a:rPr>
              <a:t>CHAVE-BOIA </a:t>
            </a:r>
            <a:r>
              <a:rPr lang="pt-BR" sz="4800" b="1" dirty="0">
                <a:latin typeface="+mn-lt"/>
              </a:rPr>
              <a:t>E CABO DE CONTROLE EM RESERVATÓRIOS</a:t>
            </a:r>
            <a:endParaRPr lang="pt-BR" sz="4800" dirty="0">
              <a:latin typeface="+mn-lt"/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subTitle" idx="1"/>
          </p:nvPr>
        </p:nvSpPr>
        <p:spPr>
          <a:xfrm>
            <a:off x="379503" y="4290424"/>
            <a:ext cx="4060692" cy="1655762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Autores</a:t>
            </a:r>
            <a:r>
              <a:rPr lang="pt-BR" dirty="0" smtClean="0"/>
              <a:t>: </a:t>
            </a:r>
          </a:p>
          <a:p>
            <a:pPr algn="l"/>
            <a:r>
              <a:rPr lang="pt-BR" dirty="0" smtClean="0"/>
              <a:t>João Francisco Barbosa</a:t>
            </a:r>
          </a:p>
          <a:p>
            <a:pPr algn="l"/>
            <a:r>
              <a:rPr lang="pt-BR" dirty="0"/>
              <a:t>Ronaldo Damasceno Emerich</a:t>
            </a:r>
          </a:p>
          <a:p>
            <a:pPr algn="l"/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57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4844" y="1136824"/>
            <a:ext cx="855911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sz="2800" dirty="0" smtClean="0"/>
          </a:p>
          <a:p>
            <a:endParaRPr lang="pt-BR" sz="2800" dirty="0"/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142655" y="1184956"/>
            <a:ext cx="443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Sistema de Telemetria</a:t>
            </a:r>
          </a:p>
        </p:txBody>
      </p:sp>
      <p:sp>
        <p:nvSpPr>
          <p:cNvPr id="9" name="Retângulo 8"/>
          <p:cNvSpPr/>
          <p:nvPr/>
        </p:nvSpPr>
        <p:spPr>
          <a:xfrm>
            <a:off x="2795585" y="1704124"/>
            <a:ext cx="324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 smtClean="0"/>
              <a:t>Supervisório – Operação</a:t>
            </a:r>
            <a:endParaRPr lang="pt-BR" sz="2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999" y="2686666"/>
            <a:ext cx="6840001" cy="14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44843" y="1178010"/>
            <a:ext cx="82460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Fatores que podem ocasionar problemas no sistema</a:t>
            </a:r>
          </a:p>
          <a:p>
            <a:pPr algn="ctr"/>
            <a:endParaRPr lang="pt-BR" dirty="0"/>
          </a:p>
          <a:p>
            <a:r>
              <a:rPr lang="pt-BR" sz="2400" dirty="0" smtClean="0"/>
              <a:t>Descargas atmosféricas;</a:t>
            </a:r>
            <a:endParaRPr lang="pt-BR" sz="2400" dirty="0"/>
          </a:p>
          <a:p>
            <a:endParaRPr lang="pt-BR" sz="2400" dirty="0" smtClean="0"/>
          </a:p>
          <a:p>
            <a:r>
              <a:rPr lang="pt-BR" sz="2400" dirty="0" smtClean="0"/>
              <a:t>Falha na rede GPRS 2G-3G;</a:t>
            </a:r>
          </a:p>
          <a:p>
            <a:endParaRPr lang="pt-BR" sz="2400" dirty="0" smtClean="0"/>
          </a:p>
          <a:p>
            <a:r>
              <a:rPr lang="pt-BR" sz="2400" dirty="0" smtClean="0"/>
              <a:t>Falta de energia elétrica;</a:t>
            </a:r>
          </a:p>
          <a:p>
            <a:endParaRPr lang="pt-BR" sz="2400" dirty="0"/>
          </a:p>
          <a:p>
            <a:r>
              <a:rPr lang="pt-BR" sz="2400" dirty="0" smtClean="0"/>
              <a:t>Rompimento do cabo de controle;</a:t>
            </a:r>
          </a:p>
          <a:p>
            <a:endParaRPr lang="pt-BR" sz="2400" dirty="0"/>
          </a:p>
          <a:p>
            <a:r>
              <a:rPr lang="pt-BR" sz="2400" dirty="0" smtClean="0"/>
              <a:t>Falha na chave-boia;</a:t>
            </a:r>
          </a:p>
          <a:p>
            <a:endParaRPr lang="pt-BR" sz="2400" dirty="0"/>
          </a:p>
          <a:p>
            <a:r>
              <a:rPr lang="pt-BR" sz="2400" dirty="0" smtClean="0"/>
              <a:t>Vandalismo/Furto.</a:t>
            </a:r>
          </a:p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9006" y="1293511"/>
            <a:ext cx="7215290" cy="515470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23103" y="1293511"/>
            <a:ext cx="836372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 smtClean="0"/>
              <a:t>Chave-boia em </a:t>
            </a:r>
            <a:r>
              <a:rPr lang="pt-BR" sz="2800" dirty="0" err="1" smtClean="0"/>
              <a:t>stand-by</a:t>
            </a:r>
            <a:endParaRPr lang="pt-BR" sz="2800" dirty="0"/>
          </a:p>
          <a:p>
            <a:endParaRPr lang="pt-BR" sz="2800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Seta para a direita 4"/>
          <p:cNvSpPr/>
          <p:nvPr/>
        </p:nvSpPr>
        <p:spPr>
          <a:xfrm rot="1667793">
            <a:off x="3059043" y="2647890"/>
            <a:ext cx="456228" cy="258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7693634">
            <a:off x="7285152" y="3269499"/>
            <a:ext cx="440704" cy="274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a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9" y="1184701"/>
            <a:ext cx="7389771" cy="516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97061" y="1306869"/>
            <a:ext cx="32064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/>
              <a:t>Chave-boia acionada</a:t>
            </a:r>
            <a:endParaRPr lang="pt-BR" sz="2800" dirty="0"/>
          </a:p>
        </p:txBody>
      </p:sp>
      <p:sp>
        <p:nvSpPr>
          <p:cNvPr id="4" name="Seta para a direita 3"/>
          <p:cNvSpPr/>
          <p:nvPr/>
        </p:nvSpPr>
        <p:spPr>
          <a:xfrm rot="1605244">
            <a:off x="3085855" y="2555531"/>
            <a:ext cx="412296" cy="238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a direita 5"/>
          <p:cNvSpPr/>
          <p:nvPr/>
        </p:nvSpPr>
        <p:spPr>
          <a:xfrm rot="8478018">
            <a:off x="7287313" y="3213579"/>
            <a:ext cx="410948" cy="243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1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pic>
        <p:nvPicPr>
          <p:cNvPr id="3074" name="Picture 2" descr="Figura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34" y="2546355"/>
            <a:ext cx="3506825" cy="339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5351" y="1346025"/>
            <a:ext cx="8701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</a:rPr>
              <a:t>No sistema de supervisão e controle é registrado o horário individual de cada acionamento, ficando visível em tela o horário do último </a:t>
            </a:r>
            <a:r>
              <a:rPr lang="pt-BR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acionamento.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64373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81391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pt-BR" sz="2400" dirty="0" smtClean="0">
                <a:latin typeface="+mn-lt"/>
              </a:rPr>
              <a:t>Monitoramento em três trechos</a:t>
            </a:r>
            <a:endParaRPr lang="pt-BR" sz="2400" dirty="0">
              <a:latin typeface="+mn-lt"/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1787611"/>
            <a:ext cx="7886700" cy="40754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t-BR" b="1" dirty="0" smtClean="0"/>
              <a:t>Resultados</a:t>
            </a:r>
          </a:p>
          <a:p>
            <a:pPr>
              <a:buNone/>
            </a:pPr>
            <a:endParaRPr lang="pt-BR" dirty="0" smtClean="0"/>
          </a:p>
          <a:p>
            <a:pPr>
              <a:buNone/>
            </a:pPr>
            <a:r>
              <a:rPr lang="pt-BR" dirty="0"/>
              <a:t>5</a:t>
            </a:r>
            <a:r>
              <a:rPr lang="pt-BR" dirty="0" smtClean="0"/>
              <a:t> </a:t>
            </a:r>
            <a:r>
              <a:rPr lang="pt-BR" dirty="0" smtClean="0"/>
              <a:t>reservatórios em área rural;</a:t>
            </a:r>
          </a:p>
          <a:p>
            <a:pPr>
              <a:buNone/>
            </a:pPr>
            <a:r>
              <a:rPr lang="pt-BR" dirty="0"/>
              <a:t>8</a:t>
            </a:r>
            <a:r>
              <a:rPr lang="pt-BR" dirty="0" smtClean="0"/>
              <a:t> </a:t>
            </a:r>
            <a:r>
              <a:rPr lang="pt-BR" dirty="0" smtClean="0"/>
              <a:t>reservatórios em área urbana.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2" y="1380018"/>
            <a:ext cx="7776864" cy="5034034"/>
          </a:xfrm>
        </p:spPr>
        <p:txBody>
          <a:bodyPr>
            <a:noAutofit/>
          </a:bodyPr>
          <a:lstStyle/>
          <a:p>
            <a:pPr algn="just"/>
            <a:r>
              <a:rPr lang="pt-BR" dirty="0" smtClean="0"/>
              <a:t>Ganhamos </a:t>
            </a:r>
            <a:r>
              <a:rPr lang="pt-BR" dirty="0"/>
              <a:t>confiabilidade </a:t>
            </a:r>
            <a:r>
              <a:rPr lang="pt-BR" dirty="0" smtClean="0"/>
              <a:t>no sistema com a geração de alarmes.</a:t>
            </a:r>
          </a:p>
        </p:txBody>
      </p:sp>
      <p:pic>
        <p:nvPicPr>
          <p:cNvPr id="4098" name="Picture 2" descr="Figura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" y="2139984"/>
            <a:ext cx="7844479" cy="340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7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1644" y="1614102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pt-BR" sz="2400" dirty="0"/>
              <a:t>Alerta</a:t>
            </a:r>
            <a:r>
              <a:rPr lang="pt-BR" dirty="0"/>
              <a:t> via SMS </a:t>
            </a:r>
          </a:p>
          <a:p>
            <a:endParaRPr lang="pt-B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2994" y="-21152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1" name="Picture 1" descr="Figura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73" y="2035971"/>
            <a:ext cx="2850292" cy="42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5401" y="1688526"/>
            <a:ext cx="6832172" cy="4786180"/>
          </a:xfrm>
          <a:prstGeom prst="rect">
            <a:avLst/>
          </a:prstGeom>
        </p:spPr>
      </p:pic>
      <p:sp>
        <p:nvSpPr>
          <p:cNvPr id="6" name="Seta para a direita 5"/>
          <p:cNvSpPr/>
          <p:nvPr/>
        </p:nvSpPr>
        <p:spPr>
          <a:xfrm rot="6418128">
            <a:off x="6283849" y="4164879"/>
            <a:ext cx="401106" cy="229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7327731">
            <a:off x="6344787" y="2749679"/>
            <a:ext cx="410948" cy="243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535401" y="1226861"/>
            <a:ext cx="7036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Operação em caso de indisponibilidade da telemetria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401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5 EBAB’S</a:t>
            </a:r>
          </a:p>
          <a:p>
            <a:r>
              <a:rPr lang="pt-BR" dirty="0" smtClean="0"/>
              <a:t>4 </a:t>
            </a:r>
            <a:r>
              <a:rPr lang="pt-BR" dirty="0" err="1" smtClean="0"/>
              <a:t>ETA’s</a:t>
            </a:r>
            <a:endParaRPr lang="pt-BR" dirty="0" smtClean="0"/>
          </a:p>
          <a:p>
            <a:r>
              <a:rPr lang="pt-BR" dirty="0" smtClean="0"/>
              <a:t>23 </a:t>
            </a:r>
            <a:r>
              <a:rPr lang="pt-BR" dirty="0" err="1" smtClean="0"/>
              <a:t>EBAT’s</a:t>
            </a:r>
            <a:endParaRPr lang="pt-BR" dirty="0" smtClean="0"/>
          </a:p>
          <a:p>
            <a:r>
              <a:rPr lang="pt-BR" dirty="0" smtClean="0"/>
              <a:t>4 Barragens</a:t>
            </a:r>
          </a:p>
          <a:p>
            <a:r>
              <a:rPr lang="pt-BR" dirty="0" smtClean="0"/>
              <a:t>2 Pontos de pressão</a:t>
            </a:r>
          </a:p>
          <a:p>
            <a:r>
              <a:rPr lang="pt-BR" dirty="0" smtClean="0"/>
              <a:t>35 Reservatórios</a:t>
            </a:r>
          </a:p>
          <a:p>
            <a:r>
              <a:rPr lang="pt-BR" dirty="0" smtClean="0"/>
              <a:t>60 </a:t>
            </a:r>
            <a:r>
              <a:rPr lang="pt-BR" dirty="0" err="1" smtClean="0"/>
              <a:t>Macromedidores</a:t>
            </a:r>
            <a:endParaRPr lang="pt-BR" dirty="0" smtClean="0"/>
          </a:p>
          <a:p>
            <a:r>
              <a:rPr lang="pt-BR" dirty="0" smtClean="0"/>
              <a:t>7 Poços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83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2" y="1380024"/>
            <a:ext cx="7776864" cy="475252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Conclusões</a:t>
            </a:r>
          </a:p>
          <a:p>
            <a:pPr algn="just"/>
            <a:r>
              <a:rPr lang="pt-BR" dirty="0" smtClean="0"/>
              <a:t>Aumento da </a:t>
            </a:r>
            <a:r>
              <a:rPr lang="pt-BR" dirty="0"/>
              <a:t>disponibilidade do sistema de backup, evitando perdas por </a:t>
            </a:r>
            <a:r>
              <a:rPr lang="pt-BR" dirty="0" smtClean="0"/>
              <a:t>extravasamento </a:t>
            </a:r>
            <a:r>
              <a:rPr lang="pt-BR" dirty="0"/>
              <a:t>ou a interrupção no fornecimento de água, quando o sistema de telemetria falhar</a:t>
            </a:r>
            <a:r>
              <a:rPr lang="pt-BR" dirty="0" smtClean="0"/>
              <a:t>.</a:t>
            </a:r>
          </a:p>
          <a:p>
            <a:pPr algn="just"/>
            <a:r>
              <a:rPr lang="pt-BR" dirty="0" smtClean="0"/>
              <a:t>O </a:t>
            </a:r>
            <a:r>
              <a:rPr lang="pt-BR" dirty="0"/>
              <a:t>monitoramento do sistema de backup, possibilita que a equipe de manutenção vá a campo </a:t>
            </a:r>
            <a:r>
              <a:rPr lang="pt-BR" dirty="0" smtClean="0"/>
              <a:t>sabendo, </a:t>
            </a:r>
            <a:r>
              <a:rPr lang="pt-BR" dirty="0"/>
              <a:t>se o defeito é na </a:t>
            </a:r>
            <a:r>
              <a:rPr lang="pt-BR" dirty="0" smtClean="0"/>
              <a:t>chave-boia </a:t>
            </a:r>
            <a:r>
              <a:rPr lang="pt-BR" dirty="0"/>
              <a:t>no interior do reservatório ou no cabo de </a:t>
            </a:r>
            <a:r>
              <a:rPr lang="pt-BR" dirty="0" smtClean="0"/>
              <a:t>controle.</a:t>
            </a:r>
          </a:p>
          <a:p>
            <a:pPr algn="just"/>
            <a:r>
              <a:rPr lang="pt-BR" dirty="0" smtClean="0"/>
              <a:t>Redução do tempo </a:t>
            </a:r>
            <a:r>
              <a:rPr lang="pt-BR" dirty="0"/>
              <a:t>de procura do </a:t>
            </a:r>
            <a:r>
              <a:rPr lang="pt-BR" dirty="0" smtClean="0"/>
              <a:t>defeito e resolução </a:t>
            </a:r>
            <a:r>
              <a:rPr lang="pt-BR" dirty="0"/>
              <a:t>do reparo. </a:t>
            </a:r>
            <a:endParaRPr lang="pt-BR" dirty="0" smtClean="0"/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5" y="1380025"/>
            <a:ext cx="7272808" cy="432048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Referências</a:t>
            </a:r>
            <a:endParaRPr lang="pt-BR" dirty="0">
              <a:solidFill>
                <a:schemeClr val="tx1"/>
              </a:solidFill>
            </a:endParaRPr>
          </a:p>
          <a:p>
            <a:pPr algn="l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dirty="0"/>
              <a:t>SUGIMURA, Hélio.</a:t>
            </a:r>
            <a:r>
              <a:rPr lang="pt-BR" b="1" dirty="0"/>
              <a:t> </a:t>
            </a:r>
            <a:r>
              <a:rPr lang="pt-BR" dirty="0"/>
              <a:t>Automação e telemetria poderão impulsionar as metas em saneamento básico.  Revista digital </a:t>
            </a:r>
            <a:r>
              <a:rPr lang="pt-BR" dirty="0" err="1"/>
              <a:t>AdNormas</a:t>
            </a:r>
            <a:r>
              <a:rPr lang="pt-BR" dirty="0"/>
              <a:t>. 22 </a:t>
            </a:r>
            <a:r>
              <a:rPr lang="pt-BR" dirty="0" err="1"/>
              <a:t>jun</a:t>
            </a:r>
            <a:r>
              <a:rPr lang="pt-BR" dirty="0"/>
              <a:t> 2021. ISSN 2595-3362. Disponível em: https://revistaadnormas.com.br/2021/06/22/automacao-e-telemetria-poderao-impulsionar-as-metas-em-saneamento-basico. Acesso em 31 março 2022. </a:t>
            </a:r>
          </a:p>
          <a:p>
            <a:pPr algn="l"/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59388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9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1346" y="1380023"/>
            <a:ext cx="7272808" cy="432048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Agradecimentos</a:t>
            </a:r>
          </a:p>
          <a:p>
            <a:pPr algn="l"/>
            <a:endParaRPr lang="pt-BR" dirty="0">
              <a:solidFill>
                <a:schemeClr val="tx1"/>
              </a:solidFill>
            </a:endParaRPr>
          </a:p>
          <a:p>
            <a:pPr algn="just"/>
            <a:r>
              <a:rPr lang="pt-BR" dirty="0" smtClean="0"/>
              <a:t>Agradeço </a:t>
            </a:r>
            <a:r>
              <a:rPr lang="pt-BR" dirty="0" smtClean="0"/>
              <a:t>ao colegas servidores da </a:t>
            </a:r>
            <a:r>
              <a:rPr lang="pt-BR" dirty="0" smtClean="0"/>
              <a:t>Gerência de Manutenção Eletromecânica, </a:t>
            </a:r>
            <a:r>
              <a:rPr lang="pt-BR" dirty="0" smtClean="0"/>
              <a:t>pela </a:t>
            </a:r>
            <a:r>
              <a:rPr lang="pt-BR" dirty="0" smtClean="0"/>
              <a:t>implementação e manutenção </a:t>
            </a:r>
            <a:r>
              <a:rPr lang="pt-BR" dirty="0" smtClean="0"/>
              <a:t>do sistema de monitoramento nos reservatórios</a:t>
            </a:r>
            <a:r>
              <a:rPr lang="pt-BR" dirty="0" smtClean="0"/>
              <a:t>.</a:t>
            </a:r>
            <a:endParaRPr lang="pt-BR" dirty="0"/>
          </a:p>
          <a:p>
            <a:pPr algn="just"/>
            <a:r>
              <a:rPr lang="pt-BR" dirty="0"/>
              <a:t>Agradeço ao Sr. Ronaldo Damasceno Emerich, gerente de manutenção eletromecânica do SAMAE, o qual foi importante no processo de avaliação e aprovação do projeto.</a:t>
            </a:r>
          </a:p>
          <a:p>
            <a:pPr algn="just"/>
            <a:endParaRPr lang="pt-BR" sz="2400" dirty="0" smtClean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92277" y="1632572"/>
            <a:ext cx="7272808" cy="4320480"/>
          </a:xfrm>
        </p:spPr>
        <p:txBody>
          <a:bodyPr>
            <a:normAutofit/>
          </a:bodyPr>
          <a:lstStyle/>
          <a:p>
            <a:pPr algn="l"/>
            <a:endParaRPr lang="pt-BR" b="1" dirty="0">
              <a:solidFill>
                <a:schemeClr val="tx1"/>
              </a:solidFill>
            </a:endParaRPr>
          </a:p>
          <a:p>
            <a:pPr algn="l"/>
            <a:endParaRPr lang="pt-BR" b="1" dirty="0">
              <a:solidFill>
                <a:schemeClr val="tx1"/>
              </a:solidFill>
            </a:endParaRPr>
          </a:p>
          <a:p>
            <a:r>
              <a:rPr lang="pt-BR" b="1" dirty="0">
                <a:solidFill>
                  <a:schemeClr val="tx1"/>
                </a:solidFill>
              </a:rPr>
              <a:t>OBRIGADO!</a:t>
            </a:r>
          </a:p>
          <a:p>
            <a:endParaRPr lang="pt-BR" dirty="0">
              <a:solidFill>
                <a:schemeClr val="tx1"/>
              </a:solidFill>
            </a:endParaRPr>
          </a:p>
          <a:p>
            <a:r>
              <a:rPr lang="pt-BR" dirty="0" smtClean="0">
                <a:solidFill>
                  <a:schemeClr val="tx1"/>
                </a:solidFill>
              </a:rPr>
              <a:t>João Francisco Barbosa</a:t>
            </a:r>
          </a:p>
          <a:p>
            <a:r>
              <a:rPr lang="pt-BR" dirty="0" smtClean="0"/>
              <a:t>Técnico em Eletrotécnica</a:t>
            </a:r>
            <a:endParaRPr lang="pt-BR" dirty="0" smtClean="0">
              <a:solidFill>
                <a:schemeClr val="tx1"/>
              </a:solidFill>
            </a:endParaRPr>
          </a:p>
          <a:p>
            <a:r>
              <a:rPr lang="pt-BR" dirty="0" smtClean="0"/>
              <a:t>54 99170 6181</a:t>
            </a:r>
          </a:p>
          <a:p>
            <a:r>
              <a:rPr lang="pt-BR" dirty="0" smtClean="0">
                <a:solidFill>
                  <a:schemeClr val="tx1"/>
                </a:solidFill>
              </a:rPr>
              <a:t>jbarbosa@samaecaxias.com.br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26" y="1380021"/>
            <a:ext cx="7776864" cy="4752528"/>
          </a:xfrm>
        </p:spPr>
        <p:txBody>
          <a:bodyPr>
            <a:noAutofit/>
          </a:bodyPr>
          <a:lstStyle/>
          <a:p>
            <a:r>
              <a:rPr lang="pt-BR" sz="2400" dirty="0" smtClean="0">
                <a:solidFill>
                  <a:schemeClr val="tx1"/>
                </a:solidFill>
              </a:rPr>
              <a:t>O que fazer para minimizar este tipo de problema?</a:t>
            </a:r>
            <a:endParaRPr lang="pt-BR" sz="2400" dirty="0">
              <a:solidFill>
                <a:schemeClr val="tx1"/>
              </a:solidFill>
            </a:endParaRPr>
          </a:p>
          <a:p>
            <a:pPr algn="l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14" y="2314312"/>
            <a:ext cx="2789141" cy="37188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6744" y="2314312"/>
            <a:ext cx="2801250" cy="3740000"/>
          </a:xfrm>
          <a:prstGeom prst="rect">
            <a:avLst/>
          </a:prstGeom>
        </p:spPr>
      </p:pic>
      <p:sp>
        <p:nvSpPr>
          <p:cNvPr id="8" name="Seta para a esquerda 7"/>
          <p:cNvSpPr/>
          <p:nvPr/>
        </p:nvSpPr>
        <p:spPr>
          <a:xfrm rot="19936778">
            <a:off x="2800155" y="5289026"/>
            <a:ext cx="582272" cy="3678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93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3930" y="1380018"/>
            <a:ext cx="7776864" cy="4752528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chemeClr val="tx1"/>
                </a:solidFill>
              </a:rPr>
              <a:t>Objetivos</a:t>
            </a:r>
            <a:endParaRPr lang="pt-BR" b="1" dirty="0">
              <a:solidFill>
                <a:schemeClr val="tx1"/>
              </a:solidFill>
            </a:endParaRPr>
          </a:p>
          <a:p>
            <a:pPr algn="l"/>
            <a:endParaRPr lang="pt-B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 smtClean="0"/>
              <a:t>Prevenir </a:t>
            </a:r>
            <a:r>
              <a:rPr lang="pt-BR" dirty="0"/>
              <a:t>o extravasamento de reservatórios</a:t>
            </a:r>
            <a:r>
              <a:rPr lang="pt-BR" dirty="0" smtClean="0"/>
              <a:t>;</a:t>
            </a:r>
          </a:p>
          <a:p>
            <a:pPr algn="l"/>
            <a:endParaRPr lang="pt-B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/>
              <a:t>Evitar falta de água aos </a:t>
            </a:r>
            <a:r>
              <a:rPr lang="pt-BR" dirty="0" smtClean="0"/>
              <a:t>usuários;</a:t>
            </a:r>
          </a:p>
          <a:p>
            <a:pPr algn="l"/>
            <a:endParaRPr lang="pt-BR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/>
              <a:t>Antecipar a identificação de falhas</a:t>
            </a:r>
            <a:r>
              <a:rPr lang="pt-BR" dirty="0" smtClean="0"/>
              <a:t>;</a:t>
            </a:r>
          </a:p>
          <a:p>
            <a:pPr algn="l"/>
            <a:endParaRPr lang="pt-B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dirty="0"/>
              <a:t>Diminuir o tempo de </a:t>
            </a:r>
            <a:r>
              <a:rPr lang="pt-BR" dirty="0" smtClean="0"/>
              <a:t>reparo.</a:t>
            </a:r>
            <a:endParaRPr lang="pt-BR" dirty="0"/>
          </a:p>
          <a:p>
            <a:pPr algn="l"/>
            <a:endParaRPr lang="pt-BR" dirty="0"/>
          </a:p>
          <a:p>
            <a:pPr algn="l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2704" y="1202723"/>
            <a:ext cx="7886700" cy="4982477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 smtClean="0"/>
              <a:t>Objetivos Específicos</a:t>
            </a: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Monitorar a </a:t>
            </a:r>
            <a:r>
              <a:rPr lang="pt-BR" dirty="0"/>
              <a:t>chave </a:t>
            </a:r>
            <a:r>
              <a:rPr lang="pt-BR" dirty="0" smtClean="0"/>
              <a:t>boia </a:t>
            </a:r>
            <a:r>
              <a:rPr lang="pt-BR" dirty="0"/>
              <a:t>e o cabo de controle</a:t>
            </a:r>
            <a:r>
              <a:rPr lang="pt-BR" dirty="0" smtClean="0"/>
              <a:t>.</a:t>
            </a:r>
          </a:p>
          <a:p>
            <a:pPr marL="0" indent="0" algn="ctr">
              <a:buNone/>
            </a:pPr>
            <a:r>
              <a:rPr lang="pt-BR" dirty="0" smtClean="0"/>
              <a:t>(Sistema de backup)</a:t>
            </a:r>
            <a:endParaRPr lang="pt-BR" dirty="0"/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2724" y="2872725"/>
            <a:ext cx="6326659" cy="331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452976" y="1363062"/>
            <a:ext cx="7775575" cy="475297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b="1" dirty="0" smtClean="0">
                <a:solidFill>
                  <a:schemeClr val="tx1"/>
                </a:solidFill>
              </a:rPr>
              <a:t>   Material </a:t>
            </a:r>
            <a:r>
              <a:rPr lang="pt-BR" b="1" dirty="0">
                <a:solidFill>
                  <a:schemeClr val="tx1"/>
                </a:solidFill>
              </a:rPr>
              <a:t>e </a:t>
            </a:r>
            <a:r>
              <a:rPr lang="pt-BR" b="1" dirty="0" smtClean="0">
                <a:solidFill>
                  <a:schemeClr val="tx1"/>
                </a:solidFill>
              </a:rPr>
              <a:t>métodos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t-BR" sz="2400" dirty="0" smtClean="0">
                <a:solidFill>
                  <a:schemeClr val="tx1"/>
                </a:solidFill>
              </a:rPr>
              <a:t>Partida direta do conjunto </a:t>
            </a:r>
            <a:r>
              <a:rPr lang="pt-BR" sz="2400" dirty="0" err="1" smtClean="0">
                <a:solidFill>
                  <a:schemeClr val="tx1"/>
                </a:solidFill>
              </a:rPr>
              <a:t>moto-bomba</a:t>
            </a:r>
            <a:r>
              <a:rPr lang="pt-BR" sz="2400" dirty="0" smtClean="0">
                <a:solidFill>
                  <a:schemeClr val="tx1"/>
                </a:solidFill>
              </a:rPr>
              <a:t> em função do nível do reservatório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9181" y="2499039"/>
            <a:ext cx="5939586" cy="3979463"/>
          </a:xfrm>
          <a:prstGeom prst="rect">
            <a:avLst/>
          </a:prstGeom>
        </p:spPr>
      </p:pic>
      <p:sp>
        <p:nvSpPr>
          <p:cNvPr id="8" name="Seta para a direita 7"/>
          <p:cNvSpPr/>
          <p:nvPr/>
        </p:nvSpPr>
        <p:spPr>
          <a:xfrm>
            <a:off x="3015049" y="3978875"/>
            <a:ext cx="550039" cy="335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916" y="2586876"/>
            <a:ext cx="4067736" cy="3359310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10746" y="1400431"/>
            <a:ext cx="8246076" cy="4753233"/>
          </a:xfrm>
        </p:spPr>
        <p:txBody>
          <a:bodyPr/>
          <a:lstStyle/>
          <a:p>
            <a:r>
              <a:rPr lang="pt-BR" sz="2800" b="1" dirty="0" smtClean="0"/>
              <a:t>Sistema de Telemetria</a:t>
            </a:r>
          </a:p>
          <a:p>
            <a:r>
              <a:rPr lang="pt-BR" dirty="0" smtClean="0"/>
              <a:t>Monitoramento do nível em reservatórios</a:t>
            </a:r>
            <a:endParaRPr lang="pt-BR" dirty="0"/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628650" y="1210962"/>
            <a:ext cx="7886700" cy="4966001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/>
              <a:t>Sistema de Telemetria</a:t>
            </a:r>
          </a:p>
          <a:p>
            <a:pPr marL="0" indent="0" algn="ctr">
              <a:buNone/>
            </a:pPr>
            <a:r>
              <a:rPr lang="pt-BR" sz="2400" dirty="0" smtClean="0"/>
              <a:t>Operação do conjunto moto-bomba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642" y="2257168"/>
            <a:ext cx="2872715" cy="384565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2789" y="1268627"/>
            <a:ext cx="7886700" cy="4891860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142655" y="1184956"/>
            <a:ext cx="443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Sistema de Telemetria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43767" y="1704124"/>
            <a:ext cx="1745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 smtClean="0"/>
              <a:t>Supervisório</a:t>
            </a:r>
            <a:endParaRPr lang="pt-BR" sz="2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39" y="2196308"/>
            <a:ext cx="8515350" cy="35401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75" y="5546136"/>
            <a:ext cx="131445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</TotalTime>
  <Words>395</Words>
  <Application>Microsoft Office PowerPoint</Application>
  <PresentationFormat>Apresentação na tela (4:3)</PresentationFormat>
  <Paragraphs>106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  MONITORAMENTO DO CONJUNTO CHAVE-BOIA E CABO DE CONTROLE EM RESERVATÓRIOS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Monitoramento em três trechos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Scalize</dc:creator>
  <cp:lastModifiedBy>João Francisco Barbosa</cp:lastModifiedBy>
  <cp:revision>58</cp:revision>
  <dcterms:created xsi:type="dcterms:W3CDTF">2022-04-25T15:52:50Z</dcterms:created>
  <dcterms:modified xsi:type="dcterms:W3CDTF">2022-05-11T08:57:08Z</dcterms:modified>
</cp:coreProperties>
</file>