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slideshow.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419" r:id="rId4"/>
    <p:sldId id="392" r:id="rId5"/>
    <p:sldId id="319" r:id="rId6"/>
    <p:sldId id="422" r:id="rId7"/>
    <p:sldId id="312" r:id="rId8"/>
    <p:sldId id="316" r:id="rId9"/>
    <p:sldId id="375" r:id="rId10"/>
    <p:sldId id="379" r:id="rId11"/>
    <p:sldId id="315" r:id="rId12"/>
    <p:sldId id="393" r:id="rId13"/>
    <p:sldId id="435" r:id="rId14"/>
    <p:sldId id="416" r:id="rId15"/>
    <p:sldId id="415" r:id="rId16"/>
    <p:sldId id="320" r:id="rId17"/>
    <p:sldId id="406" r:id="rId18"/>
    <p:sldId id="407" r:id="rId19"/>
    <p:sldId id="412" r:id="rId20"/>
    <p:sldId id="413" r:id="rId21"/>
    <p:sldId id="417" r:id="rId22"/>
    <p:sldId id="420" r:id="rId23"/>
    <p:sldId id="421" r:id="rId24"/>
    <p:sldId id="321" r:id="rId25"/>
    <p:sldId id="396" r:id="rId26"/>
    <p:sldId id="424" r:id="rId27"/>
    <p:sldId id="423" r:id="rId28"/>
    <p:sldId id="414" r:id="rId29"/>
    <p:sldId id="418" r:id="rId30"/>
    <p:sldId id="430" r:id="rId31"/>
    <p:sldId id="323" r:id="rId32"/>
    <p:sldId id="324" r:id="rId33"/>
    <p:sldId id="432" r:id="rId34"/>
    <p:sldId id="434" r:id="rId35"/>
    <p:sldId id="429" r:id="rId36"/>
    <p:sldId id="431" r:id="rId3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494"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D75F7-6783-40EF-9FBB-719099E63385}" type="datetimeFigureOut">
              <a:rPr lang="pt-BR" smtClean="0"/>
              <a:pPr/>
              <a:t>17/05/2016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649190-7BC3-4656-88DB-6381D128F9B9}"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D75F7-6783-40EF-9FBB-719099E63385}" type="datetimeFigureOut">
              <a:rPr lang="pt-BR" smtClean="0"/>
              <a:pPr/>
              <a:t>17/05/2016</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9190-7BC3-4656-88DB-6381D128F9B9}"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CMAT-INEA-Petropolis\fotos\fotos_16_JAN_2011_Cuiaba_Autoria_FLAVIO_BRASIL_MOSAICO\DSC_3109.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1113" y="389444"/>
            <a:ext cx="9155113" cy="6087555"/>
          </a:xfrm>
          <a:prstGeom prst="rect">
            <a:avLst/>
          </a:prstGeom>
          <a:noFill/>
        </p:spPr>
      </p:pic>
      <p:sp>
        <p:nvSpPr>
          <p:cNvPr id="3" name="Rectangle 2"/>
          <p:cNvSpPr/>
          <p:nvPr/>
        </p:nvSpPr>
        <p:spPr>
          <a:xfrm>
            <a:off x="836613" y="2420888"/>
            <a:ext cx="7696200" cy="202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3600" dirty="0" smtClean="0">
                <a:solidFill>
                  <a:schemeClr val="tx1">
                    <a:lumMod val="65000"/>
                    <a:lumOff val="35000"/>
                  </a:schemeClr>
                </a:solidFill>
              </a:rPr>
              <a:t>GESTÃO DO </a:t>
            </a:r>
            <a:r>
              <a:rPr lang="pt-BR" sz="3600" dirty="0">
                <a:solidFill>
                  <a:schemeClr val="tx1">
                    <a:lumMod val="65000"/>
                    <a:lumOff val="35000"/>
                  </a:schemeClr>
                </a:solidFill>
              </a:rPr>
              <a:t>RISCO DE </a:t>
            </a:r>
            <a:r>
              <a:rPr lang="pt-BR" sz="3600" dirty="0" smtClean="0">
                <a:solidFill>
                  <a:schemeClr val="tx1">
                    <a:lumMod val="65000"/>
                    <a:lumOff val="35000"/>
                  </a:schemeClr>
                </a:solidFill>
              </a:rPr>
              <a:t>INUNDAÇÕES </a:t>
            </a:r>
          </a:p>
          <a:p>
            <a:pPr algn="ctr">
              <a:defRPr/>
            </a:pPr>
            <a:endParaRPr lang="pt-BR" sz="2400" dirty="0" smtClean="0">
              <a:solidFill>
                <a:schemeClr val="tx1">
                  <a:lumMod val="65000"/>
                  <a:lumOff val="35000"/>
                </a:schemeClr>
              </a:solidFill>
            </a:endParaRPr>
          </a:p>
          <a:p>
            <a:pPr algn="ctr">
              <a:defRPr/>
            </a:pPr>
            <a:endParaRPr lang="pt-BR" sz="2400" dirty="0" smtClean="0">
              <a:solidFill>
                <a:schemeClr val="tx1">
                  <a:lumMod val="65000"/>
                  <a:lumOff val="35000"/>
                </a:schemeClr>
              </a:solidFill>
            </a:endParaRPr>
          </a:p>
          <a:p>
            <a:pPr algn="ctr">
              <a:defRPr/>
            </a:pPr>
            <a:r>
              <a:rPr lang="pt-BR" sz="2400" i="1" dirty="0" smtClean="0">
                <a:solidFill>
                  <a:schemeClr val="tx1">
                    <a:lumMod val="65000"/>
                    <a:lumOff val="35000"/>
                  </a:schemeClr>
                </a:solidFill>
              </a:rPr>
              <a:t>Eng. Dr. Dante G. Larentis</a:t>
            </a:r>
          </a:p>
          <a:p>
            <a:pPr algn="ctr">
              <a:defRPr/>
            </a:pPr>
            <a:endParaRPr lang="pt-BR" sz="2400" dirty="0" smtClean="0">
              <a:solidFill>
                <a:schemeClr val="tx1">
                  <a:lumMod val="65000"/>
                  <a:lumOff val="35000"/>
                </a:schemeClr>
              </a:solidFill>
            </a:endParaRPr>
          </a:p>
          <a:p>
            <a:pPr algn="ctr">
              <a:defRPr/>
            </a:pPr>
            <a:endParaRPr lang="pt-BR" sz="2400" dirty="0" smtClean="0">
              <a:solidFill>
                <a:schemeClr val="tx1">
                  <a:lumMod val="65000"/>
                  <a:lumOff val="35000"/>
                </a:schemeClr>
              </a:solidFill>
            </a:endParaRPr>
          </a:p>
          <a:p>
            <a:pPr algn="ctr">
              <a:defRPr/>
            </a:pPr>
            <a:endParaRPr lang="pt-BR" sz="2400" dirty="0" smtClean="0">
              <a:solidFill>
                <a:schemeClr val="tx1">
                  <a:lumMod val="65000"/>
                  <a:lumOff val="35000"/>
                </a:schemeClr>
              </a:solidFill>
            </a:endParaRPr>
          </a:p>
          <a:p>
            <a:pPr algn="ctr">
              <a:defRPr/>
            </a:pPr>
            <a:endParaRPr lang="pt-BR" sz="2400" dirty="0">
              <a:solidFill>
                <a:schemeClr val="tx1">
                  <a:lumMod val="65000"/>
                  <a:lumOff val="35000"/>
                </a:schemeClr>
              </a:solidFill>
            </a:endParaRPr>
          </a:p>
          <a:p>
            <a:pPr algn="ctr">
              <a:defRPr/>
            </a:pPr>
            <a:r>
              <a:rPr lang="pt-BR" sz="2000" b="1" dirty="0" smtClean="0">
                <a:solidFill>
                  <a:schemeClr val="tx1">
                    <a:lumMod val="65000"/>
                    <a:lumOff val="35000"/>
                  </a:schemeClr>
                </a:solidFill>
              </a:rPr>
              <a:t>46ª Assembléia Nacional da Assemae</a:t>
            </a:r>
            <a:endParaRPr lang="pt-BR" sz="2000" b="1" dirty="0">
              <a:solidFill>
                <a:schemeClr val="tx1">
                  <a:lumMod val="65000"/>
                  <a:lumOff val="35000"/>
                </a:schemeClr>
              </a:solidFill>
            </a:endParaRPr>
          </a:p>
          <a:p>
            <a:pPr algn="ctr">
              <a:defRPr/>
            </a:pPr>
            <a:endParaRPr lang="pt-BR" sz="1400" dirty="0">
              <a:solidFill>
                <a:schemeClr val="tx1">
                  <a:lumMod val="65000"/>
                  <a:lumOff val="35000"/>
                </a:schemeClr>
              </a:solidFill>
            </a:endParaRPr>
          </a:p>
          <a:p>
            <a:pPr algn="ctr">
              <a:defRPr/>
            </a:pPr>
            <a:r>
              <a:rPr lang="pt-BR" dirty="0" smtClean="0">
                <a:solidFill>
                  <a:schemeClr val="tx1">
                    <a:lumMod val="65000"/>
                    <a:lumOff val="35000"/>
                  </a:schemeClr>
                </a:solidFill>
              </a:rPr>
              <a:t>Jaraguá do Sul-SC, 17 de Maio de 2016</a:t>
            </a:r>
            <a:endParaRPr lang="pt-BR"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556792"/>
            <a:ext cx="3219536" cy="369332"/>
          </a:xfrm>
          <a:prstGeom prst="rect">
            <a:avLst/>
          </a:prstGeom>
          <a:solidFill>
            <a:srgbClr val="92D050"/>
          </a:solidFill>
        </p:spPr>
        <p:txBody>
          <a:bodyPr wrap="none" rtlCol="0">
            <a:spAutoFit/>
          </a:bodyPr>
          <a:lstStyle/>
          <a:p>
            <a:r>
              <a:rPr lang="pt-BR" b="1" dirty="0" smtClean="0"/>
              <a:t>CHUVA CRÍTICA EM UMA BACIA</a:t>
            </a:r>
            <a:endParaRPr lang="pt-BR" b="1" dirty="0"/>
          </a:p>
        </p:txBody>
      </p:sp>
      <p:sp>
        <p:nvSpPr>
          <p:cNvPr id="5" name="TextBox 4"/>
          <p:cNvSpPr txBox="1"/>
          <p:nvPr/>
        </p:nvSpPr>
        <p:spPr>
          <a:xfrm>
            <a:off x="755576" y="2239704"/>
            <a:ext cx="7848871" cy="1277273"/>
          </a:xfrm>
          <a:prstGeom prst="rect">
            <a:avLst/>
          </a:prstGeom>
          <a:noFill/>
        </p:spPr>
        <p:txBody>
          <a:bodyPr wrap="square" rtlCol="0">
            <a:spAutoFit/>
          </a:bodyPr>
          <a:lstStyle/>
          <a:p>
            <a:pPr>
              <a:spcAft>
                <a:spcPts val="600"/>
              </a:spcAft>
            </a:pPr>
            <a:r>
              <a:rPr lang="pt-BR" b="1" dirty="0" smtClean="0"/>
              <a:t>TEMPO DE CONCENTRAÇÃO</a:t>
            </a:r>
          </a:p>
          <a:p>
            <a:r>
              <a:rPr lang="pt-BR" dirty="0" smtClean="0"/>
              <a:t>Tempo  que leva para o escoamento superficial, considerando uma chuva uniforme na região, de todas as vertentes da bacia atingirem o deságue.</a:t>
            </a:r>
          </a:p>
          <a:p>
            <a:endParaRPr lang="pt-BR" dirty="0"/>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9" name="Rectangle 8"/>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pic>
        <p:nvPicPr>
          <p:cNvPr id="10" name="Picture 8" descr="bacia_hidrográfica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60847" y="3376438"/>
            <a:ext cx="3959225" cy="3436938"/>
          </a:xfrm>
          <a:prstGeom prst="rect">
            <a:avLst/>
          </a:prstGeom>
          <a:noFill/>
          <a:ln w="9525">
            <a:noFill/>
            <a:miter lim="800000"/>
            <a:headEnd/>
            <a:tailEnd/>
          </a:ln>
        </p:spPr>
      </p:pic>
      <p:sp>
        <p:nvSpPr>
          <p:cNvPr id="12" name="TextBox 11"/>
          <p:cNvSpPr txBox="1"/>
          <p:nvPr/>
        </p:nvSpPr>
        <p:spPr>
          <a:xfrm>
            <a:off x="5292080" y="3717032"/>
            <a:ext cx="3384376" cy="2862322"/>
          </a:xfrm>
          <a:prstGeom prst="rect">
            <a:avLst/>
          </a:prstGeom>
          <a:noFill/>
        </p:spPr>
        <p:txBody>
          <a:bodyPr wrap="square" rtlCol="0">
            <a:spAutoFit/>
          </a:bodyPr>
          <a:lstStyle/>
          <a:p>
            <a:r>
              <a:rPr lang="pt-BR" dirty="0" smtClean="0"/>
              <a:t>Chuvas frontais (massa de ar) são críticas para bacias hidrográficas de grandes rios (dias chovendo).</a:t>
            </a:r>
          </a:p>
          <a:p>
            <a:endParaRPr lang="pt-BR" dirty="0" smtClean="0"/>
          </a:p>
          <a:p>
            <a:r>
              <a:rPr lang="pt-BR" dirty="0" smtClean="0"/>
              <a:t>Chuvas convectivas são críticas para bacias de córregos urbanos (horas chovendo).</a:t>
            </a:r>
          </a:p>
          <a:p>
            <a:endParaRPr lang="pt-BR" dirty="0" smtClean="0"/>
          </a:p>
          <a:p>
            <a:r>
              <a:rPr lang="pt-BR" dirty="0" smtClean="0"/>
              <a:t>Para a microdreagem urbana a chuva crítica dura minutos.</a:t>
            </a:r>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569" y="1556792"/>
            <a:ext cx="3894079" cy="369332"/>
          </a:xfrm>
          <a:prstGeom prst="rect">
            <a:avLst/>
          </a:prstGeom>
          <a:solidFill>
            <a:srgbClr val="92D050"/>
          </a:solidFill>
        </p:spPr>
        <p:txBody>
          <a:bodyPr wrap="none" rtlCol="0">
            <a:spAutoFit/>
          </a:bodyPr>
          <a:lstStyle/>
          <a:p>
            <a:r>
              <a:rPr lang="pt-BR" b="1" dirty="0" smtClean="0"/>
              <a:t>MEDIDAS DE PROTEÇÃO E PREVENÇÃO</a:t>
            </a:r>
            <a:endParaRPr lang="pt-BR" b="1" dirty="0"/>
          </a:p>
        </p:txBody>
      </p:sp>
      <p:sp>
        <p:nvSpPr>
          <p:cNvPr id="5" name="TextBox 4"/>
          <p:cNvSpPr txBox="1"/>
          <p:nvPr/>
        </p:nvSpPr>
        <p:spPr>
          <a:xfrm>
            <a:off x="3707904" y="2554991"/>
            <a:ext cx="2021131" cy="369332"/>
          </a:xfrm>
          <a:prstGeom prst="rect">
            <a:avLst/>
          </a:prstGeom>
          <a:noFill/>
        </p:spPr>
        <p:txBody>
          <a:bodyPr wrap="none" rtlCol="0">
            <a:spAutoFit/>
          </a:bodyPr>
          <a:lstStyle/>
          <a:p>
            <a:r>
              <a:rPr lang="pt-BR" b="1" dirty="0" smtClean="0"/>
              <a:t>TIPOS DE MEDIDAS</a:t>
            </a:r>
            <a:endParaRPr lang="pt-BR" b="1" dirty="0"/>
          </a:p>
        </p:txBody>
      </p:sp>
      <p:sp>
        <p:nvSpPr>
          <p:cNvPr id="7" name="TextBox 6"/>
          <p:cNvSpPr txBox="1"/>
          <p:nvPr/>
        </p:nvSpPr>
        <p:spPr>
          <a:xfrm>
            <a:off x="1187624" y="3931762"/>
            <a:ext cx="3705566" cy="1754326"/>
          </a:xfrm>
          <a:prstGeom prst="rect">
            <a:avLst/>
          </a:prstGeom>
          <a:noFill/>
        </p:spPr>
        <p:txBody>
          <a:bodyPr wrap="none" rtlCol="0">
            <a:spAutoFit/>
          </a:bodyPr>
          <a:lstStyle/>
          <a:p>
            <a:r>
              <a:rPr lang="pt-BR" dirty="0" smtClean="0"/>
              <a:t>ESTRUTURAIS (OBRAS)</a:t>
            </a:r>
          </a:p>
          <a:p>
            <a:endParaRPr lang="pt-BR" dirty="0" smtClean="0"/>
          </a:p>
          <a:p>
            <a:endParaRPr lang="pt-BR" dirty="0" smtClean="0"/>
          </a:p>
          <a:p>
            <a:endParaRPr lang="pt-BR" dirty="0" smtClean="0"/>
          </a:p>
          <a:p>
            <a:r>
              <a:rPr lang="pt-BR" dirty="0" smtClean="0"/>
              <a:t>NÃO-ESTRUTURAIS</a:t>
            </a:r>
          </a:p>
          <a:p>
            <a:r>
              <a:rPr lang="pt-BR" dirty="0" smtClean="0"/>
              <a:t>(MELHOR CONVÍVIO COM AS CHEIAS)</a:t>
            </a:r>
            <a:endParaRPr lang="pt-BR" dirty="0"/>
          </a:p>
        </p:txBody>
      </p:sp>
      <p:sp>
        <p:nvSpPr>
          <p:cNvPr id="9" name="TextBox 8"/>
          <p:cNvSpPr txBox="1"/>
          <p:nvPr/>
        </p:nvSpPr>
        <p:spPr>
          <a:xfrm>
            <a:off x="5130058" y="5172101"/>
            <a:ext cx="2816156" cy="1077218"/>
          </a:xfrm>
          <a:prstGeom prst="rect">
            <a:avLst/>
          </a:prstGeom>
          <a:noFill/>
        </p:spPr>
        <p:txBody>
          <a:bodyPr wrap="none" rtlCol="0">
            <a:spAutoFit/>
          </a:bodyPr>
          <a:lstStyle/>
          <a:p>
            <a:r>
              <a:rPr lang="pt-BR" sz="1600" dirty="0" smtClean="0"/>
              <a:t>ORDENAMENTO TERRITORIAL</a:t>
            </a:r>
          </a:p>
          <a:p>
            <a:endParaRPr lang="pt-BR" sz="1600" dirty="0" smtClean="0"/>
          </a:p>
          <a:p>
            <a:r>
              <a:rPr lang="pt-BR" sz="1600" dirty="0" smtClean="0"/>
              <a:t>MONITORAMENTO E RESPOSTA</a:t>
            </a:r>
          </a:p>
          <a:p>
            <a:endParaRPr lang="pt-BR" sz="1600" dirty="0"/>
          </a:p>
        </p:txBody>
      </p:sp>
      <p:sp>
        <p:nvSpPr>
          <p:cNvPr id="10" name="TextBox 9"/>
          <p:cNvSpPr txBox="1"/>
          <p:nvPr/>
        </p:nvSpPr>
        <p:spPr>
          <a:xfrm>
            <a:off x="5148064" y="3719934"/>
            <a:ext cx="2816156" cy="1077218"/>
          </a:xfrm>
          <a:prstGeom prst="rect">
            <a:avLst/>
          </a:prstGeom>
          <a:noFill/>
        </p:spPr>
        <p:txBody>
          <a:bodyPr wrap="square" rtlCol="0">
            <a:spAutoFit/>
          </a:bodyPr>
          <a:lstStyle/>
          <a:p>
            <a:r>
              <a:rPr lang="pt-BR" sz="1600" dirty="0" smtClean="0"/>
              <a:t>DIQUES</a:t>
            </a:r>
          </a:p>
          <a:p>
            <a:r>
              <a:rPr lang="pt-BR" sz="1600" dirty="0" smtClean="0"/>
              <a:t>BACIAS DE DETENÇÃO</a:t>
            </a:r>
          </a:p>
          <a:p>
            <a:r>
              <a:rPr lang="pt-BR" sz="1600" dirty="0" smtClean="0"/>
              <a:t>CANALIZAÇÃO</a:t>
            </a:r>
          </a:p>
          <a:p>
            <a:r>
              <a:rPr lang="pt-BR" sz="1600" dirty="0" smtClean="0"/>
              <a:t>CONTROLE NA FONTE</a:t>
            </a:r>
            <a:endParaRPr lang="pt-BR" sz="1600" dirty="0"/>
          </a:p>
        </p:txBody>
      </p:sp>
      <p:sp>
        <p:nvSpPr>
          <p:cNvPr id="8" name="Rectangle 7"/>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1" name="Straight Connector 10"/>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3" name="Rectangle 1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cxnSp>
        <p:nvCxnSpPr>
          <p:cNvPr id="15" name="Straight Connector 14"/>
          <p:cNvCxnSpPr/>
          <p:nvPr/>
        </p:nvCxnSpPr>
        <p:spPr>
          <a:xfrm>
            <a:off x="3563888" y="4235156"/>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6056" y="3832912"/>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63888" y="5617376"/>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6056" y="5243268"/>
            <a:ext cx="0" cy="72008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1" name="Straight Connector 10"/>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3" name="Rectangle 1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9" name="TextBox 8"/>
          <p:cNvSpPr txBox="1"/>
          <p:nvPr/>
        </p:nvSpPr>
        <p:spPr>
          <a:xfrm>
            <a:off x="750569" y="1556792"/>
            <a:ext cx="4485010" cy="369332"/>
          </a:xfrm>
          <a:prstGeom prst="rect">
            <a:avLst/>
          </a:prstGeom>
          <a:solidFill>
            <a:srgbClr val="92D050"/>
          </a:solidFill>
        </p:spPr>
        <p:txBody>
          <a:bodyPr wrap="none" rtlCol="0">
            <a:spAutoFit/>
          </a:bodyPr>
          <a:lstStyle/>
          <a:p>
            <a:r>
              <a:rPr lang="pt-BR" b="1" dirty="0" smtClean="0"/>
              <a:t>MEDIDA ESTRUTURAL NA MICRODRENAGEM</a:t>
            </a:r>
            <a:endParaRPr lang="pt-BR" b="1" dirty="0"/>
          </a:p>
        </p:txBody>
      </p:sp>
      <p:pic>
        <p:nvPicPr>
          <p:cNvPr id="25" name="Picture 24" descr="inf_pond2.jpg"/>
          <p:cNvPicPr>
            <a:picLocks noChangeAspect="1"/>
          </p:cNvPicPr>
          <p:nvPr/>
        </p:nvPicPr>
        <p:blipFill>
          <a:blip r:embed="rId2" cstate="print"/>
          <a:stretch>
            <a:fillRect/>
          </a:stretch>
        </p:blipFill>
        <p:spPr>
          <a:xfrm>
            <a:off x="5508104" y="2276872"/>
            <a:ext cx="2816118" cy="1603623"/>
          </a:xfrm>
          <a:prstGeom prst="rect">
            <a:avLst/>
          </a:prstGeom>
        </p:spPr>
      </p:pic>
      <p:pic>
        <p:nvPicPr>
          <p:cNvPr id="26" name="Picture 25" descr="inf_pond3.jpg"/>
          <p:cNvPicPr>
            <a:picLocks noChangeAspect="1"/>
          </p:cNvPicPr>
          <p:nvPr/>
        </p:nvPicPr>
        <p:blipFill>
          <a:blip r:embed="rId3" cstate="print"/>
          <a:stretch>
            <a:fillRect/>
          </a:stretch>
        </p:blipFill>
        <p:spPr>
          <a:xfrm>
            <a:off x="467544" y="4403748"/>
            <a:ext cx="2736304" cy="2049587"/>
          </a:xfrm>
          <a:prstGeom prst="rect">
            <a:avLst/>
          </a:prstGeom>
        </p:spPr>
      </p:pic>
      <p:pic>
        <p:nvPicPr>
          <p:cNvPr id="27" name="Picture 26" descr="inf_trenche2.jpg"/>
          <p:cNvPicPr>
            <a:picLocks noChangeAspect="1"/>
          </p:cNvPicPr>
          <p:nvPr/>
        </p:nvPicPr>
        <p:blipFill>
          <a:blip r:embed="rId4" cstate="print"/>
          <a:stretch>
            <a:fillRect/>
          </a:stretch>
        </p:blipFill>
        <p:spPr>
          <a:xfrm>
            <a:off x="6516216" y="4005064"/>
            <a:ext cx="1847850" cy="2466975"/>
          </a:xfrm>
          <a:prstGeom prst="rect">
            <a:avLst/>
          </a:prstGeom>
        </p:spPr>
      </p:pic>
      <p:pic>
        <p:nvPicPr>
          <p:cNvPr id="28" name="Picture 27" descr="inf_trenche3.jpg"/>
          <p:cNvPicPr>
            <a:picLocks noChangeAspect="1"/>
          </p:cNvPicPr>
          <p:nvPr/>
        </p:nvPicPr>
        <p:blipFill>
          <a:blip r:embed="rId5" cstate="print"/>
          <a:stretch>
            <a:fillRect/>
          </a:stretch>
        </p:blipFill>
        <p:spPr>
          <a:xfrm>
            <a:off x="3347864" y="4398425"/>
            <a:ext cx="2977285" cy="2054911"/>
          </a:xfrm>
          <a:prstGeom prst="rect">
            <a:avLst/>
          </a:prstGeom>
        </p:spPr>
      </p:pic>
      <p:pic>
        <p:nvPicPr>
          <p:cNvPr id="29" name="Picture 28" descr="pav_perm1.jpg"/>
          <p:cNvPicPr>
            <a:picLocks noChangeAspect="1"/>
          </p:cNvPicPr>
          <p:nvPr/>
        </p:nvPicPr>
        <p:blipFill>
          <a:blip r:embed="rId6" cstate="print"/>
          <a:stretch>
            <a:fillRect/>
          </a:stretch>
        </p:blipFill>
        <p:spPr>
          <a:xfrm>
            <a:off x="3131840" y="2268231"/>
            <a:ext cx="2160240" cy="1736833"/>
          </a:xfrm>
          <a:prstGeom prst="rect">
            <a:avLst/>
          </a:prstGeom>
        </p:spPr>
      </p:pic>
      <p:sp>
        <p:nvSpPr>
          <p:cNvPr id="30" name="TextBox 29"/>
          <p:cNvSpPr txBox="1"/>
          <p:nvPr/>
        </p:nvSpPr>
        <p:spPr>
          <a:xfrm>
            <a:off x="683568" y="2123564"/>
            <a:ext cx="2664296" cy="1815882"/>
          </a:xfrm>
          <a:prstGeom prst="rect">
            <a:avLst/>
          </a:prstGeom>
          <a:noFill/>
        </p:spPr>
        <p:txBody>
          <a:bodyPr wrap="square" rtlCol="0">
            <a:spAutoFit/>
          </a:bodyPr>
          <a:lstStyle/>
          <a:p>
            <a:r>
              <a:rPr lang="pt-BR" sz="1600" b="1" dirty="0" smtClean="0"/>
              <a:t>Controle na fonte:</a:t>
            </a:r>
          </a:p>
          <a:p>
            <a:r>
              <a:rPr lang="pt-BR" sz="1600" dirty="0" smtClean="0"/>
              <a:t> - trincheiras de infiltração;</a:t>
            </a:r>
          </a:p>
          <a:p>
            <a:r>
              <a:rPr lang="pt-BR" sz="1600" dirty="0" smtClean="0"/>
              <a:t> - poços de infiltração;</a:t>
            </a:r>
          </a:p>
          <a:p>
            <a:r>
              <a:rPr lang="pt-BR" sz="1600" dirty="0" smtClean="0"/>
              <a:t> - pavimento permeável;</a:t>
            </a:r>
          </a:p>
          <a:p>
            <a:r>
              <a:rPr lang="pt-BR" sz="1600" dirty="0" smtClean="0"/>
              <a:t> - bacias de detenção;</a:t>
            </a:r>
          </a:p>
          <a:p>
            <a:r>
              <a:rPr lang="pt-BR" sz="1600" dirty="0" smtClean="0"/>
              <a:t> </a:t>
            </a:r>
          </a:p>
          <a:p>
            <a:endParaRPr lang="pt-BR" sz="16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1" name="Straight Connector 10"/>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3" name="Rectangle 1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9" name="TextBox 8"/>
          <p:cNvSpPr txBox="1"/>
          <p:nvPr/>
        </p:nvSpPr>
        <p:spPr>
          <a:xfrm>
            <a:off x="750569" y="1556792"/>
            <a:ext cx="4705968" cy="369332"/>
          </a:xfrm>
          <a:prstGeom prst="rect">
            <a:avLst/>
          </a:prstGeom>
          <a:solidFill>
            <a:srgbClr val="92D050"/>
          </a:solidFill>
        </p:spPr>
        <p:txBody>
          <a:bodyPr wrap="none" rtlCol="0">
            <a:spAutoFit/>
          </a:bodyPr>
          <a:lstStyle/>
          <a:p>
            <a:r>
              <a:rPr lang="pt-BR" b="1" dirty="0" smtClean="0"/>
              <a:t>MEDIDA ESTRUTURAL PARA PEQUENAS BACIAS</a:t>
            </a:r>
            <a:endParaRPr lang="pt-BR" b="1" dirty="0"/>
          </a:p>
        </p:txBody>
      </p:sp>
      <p:sp>
        <p:nvSpPr>
          <p:cNvPr id="10" name="TextBox 9"/>
          <p:cNvSpPr txBox="1"/>
          <p:nvPr/>
        </p:nvSpPr>
        <p:spPr>
          <a:xfrm>
            <a:off x="5160237" y="3707740"/>
            <a:ext cx="3516219" cy="369332"/>
          </a:xfrm>
          <a:prstGeom prst="rect">
            <a:avLst/>
          </a:prstGeom>
          <a:noFill/>
        </p:spPr>
        <p:txBody>
          <a:bodyPr wrap="none" rtlCol="0">
            <a:spAutoFit/>
          </a:bodyPr>
          <a:lstStyle/>
          <a:p>
            <a:r>
              <a:rPr lang="pt-BR" b="1" dirty="0" smtClean="0"/>
              <a:t>EFEITO DA DETENÇÃO HIDRÁULICA</a:t>
            </a:r>
            <a:endParaRPr lang="pt-BR" b="1" dirty="0"/>
          </a:p>
        </p:txBody>
      </p:sp>
      <p:pic>
        <p:nvPicPr>
          <p:cNvPr id="14" name="Picture 2"/>
          <p:cNvPicPr>
            <a:picLocks noChangeAspect="1" noChangeArrowheads="1"/>
          </p:cNvPicPr>
          <p:nvPr/>
        </p:nvPicPr>
        <p:blipFill>
          <a:blip r:embed="rId2" cstate="print"/>
          <a:srcRect/>
          <a:stretch>
            <a:fillRect/>
          </a:stretch>
        </p:blipFill>
        <p:spPr bwMode="auto">
          <a:xfrm>
            <a:off x="4811607" y="4136395"/>
            <a:ext cx="4296897" cy="2676981"/>
          </a:xfrm>
          <a:prstGeom prst="rect">
            <a:avLst/>
          </a:prstGeom>
          <a:noFill/>
          <a:ln w="9525">
            <a:noFill/>
            <a:miter lim="800000"/>
            <a:headEnd/>
            <a:tailEnd/>
          </a:ln>
          <a:effectLst/>
        </p:spPr>
      </p:pic>
      <p:sp>
        <p:nvSpPr>
          <p:cNvPr id="15" name="TextBox 14"/>
          <p:cNvSpPr txBox="1"/>
          <p:nvPr/>
        </p:nvSpPr>
        <p:spPr>
          <a:xfrm>
            <a:off x="685869" y="2060848"/>
            <a:ext cx="4233595" cy="369332"/>
          </a:xfrm>
          <a:prstGeom prst="rect">
            <a:avLst/>
          </a:prstGeom>
          <a:noFill/>
        </p:spPr>
        <p:txBody>
          <a:bodyPr wrap="none" rtlCol="0">
            <a:spAutoFit/>
          </a:bodyPr>
          <a:lstStyle/>
          <a:p>
            <a:r>
              <a:rPr lang="pt-BR" b="1" dirty="0" smtClean="0"/>
              <a:t>EFEITO DA IMPERMEABILIZAÇÃO DO SOLO</a:t>
            </a:r>
            <a:endParaRPr lang="pt-BR" b="1" dirty="0"/>
          </a:p>
        </p:txBody>
      </p:sp>
      <p:pic>
        <p:nvPicPr>
          <p:cNvPr id="16" name="Picture 3"/>
          <p:cNvPicPr>
            <a:picLocks noChangeAspect="1" noChangeArrowheads="1"/>
          </p:cNvPicPr>
          <p:nvPr/>
        </p:nvPicPr>
        <p:blipFill>
          <a:blip r:embed="rId3" cstate="print"/>
          <a:srcRect/>
          <a:stretch>
            <a:fillRect/>
          </a:stretch>
        </p:blipFill>
        <p:spPr bwMode="auto">
          <a:xfrm>
            <a:off x="631378" y="2520668"/>
            <a:ext cx="4516686" cy="2584917"/>
          </a:xfrm>
          <a:prstGeom prst="rect">
            <a:avLst/>
          </a:prstGeom>
          <a:noFill/>
          <a:ln w="9525">
            <a:noFill/>
            <a:miter lim="800000"/>
            <a:headEnd/>
            <a:tailEnd/>
          </a:ln>
          <a:effectLst/>
        </p:spPr>
      </p:pic>
      <p:sp>
        <p:nvSpPr>
          <p:cNvPr id="17" name="TextBox 16"/>
          <p:cNvSpPr txBox="1"/>
          <p:nvPr/>
        </p:nvSpPr>
        <p:spPr>
          <a:xfrm>
            <a:off x="2404864" y="4197068"/>
            <a:ext cx="748923" cy="307777"/>
          </a:xfrm>
          <a:prstGeom prst="rect">
            <a:avLst/>
          </a:prstGeom>
          <a:noFill/>
        </p:spPr>
        <p:txBody>
          <a:bodyPr wrap="none" rtlCol="0">
            <a:spAutoFit/>
          </a:bodyPr>
          <a:lstStyle/>
          <a:p>
            <a:pPr algn="ctr"/>
            <a:r>
              <a:rPr lang="pt-BR" sz="1400" dirty="0" smtClean="0"/>
              <a:t>CN = 65</a:t>
            </a:r>
          </a:p>
        </p:txBody>
      </p:sp>
      <p:sp>
        <p:nvSpPr>
          <p:cNvPr id="18" name="TextBox 17"/>
          <p:cNvSpPr txBox="1"/>
          <p:nvPr/>
        </p:nvSpPr>
        <p:spPr>
          <a:xfrm>
            <a:off x="2328664" y="3736891"/>
            <a:ext cx="748923" cy="307777"/>
          </a:xfrm>
          <a:prstGeom prst="rect">
            <a:avLst/>
          </a:prstGeom>
          <a:noFill/>
        </p:spPr>
        <p:txBody>
          <a:bodyPr wrap="none" rtlCol="0">
            <a:spAutoFit/>
          </a:bodyPr>
          <a:lstStyle/>
          <a:p>
            <a:pPr algn="ctr"/>
            <a:r>
              <a:rPr lang="pt-BR" sz="1400" dirty="0" smtClean="0"/>
              <a:t>CN = 77</a:t>
            </a:r>
          </a:p>
        </p:txBody>
      </p:sp>
      <p:sp>
        <p:nvSpPr>
          <p:cNvPr id="20" name="TextBox 19"/>
          <p:cNvSpPr txBox="1"/>
          <p:nvPr/>
        </p:nvSpPr>
        <p:spPr>
          <a:xfrm>
            <a:off x="2341741" y="3279691"/>
            <a:ext cx="748923" cy="307777"/>
          </a:xfrm>
          <a:prstGeom prst="rect">
            <a:avLst/>
          </a:prstGeom>
          <a:noFill/>
        </p:spPr>
        <p:txBody>
          <a:bodyPr wrap="none" rtlCol="0">
            <a:spAutoFit/>
          </a:bodyPr>
          <a:lstStyle/>
          <a:p>
            <a:pPr algn="ctr"/>
            <a:r>
              <a:rPr lang="pt-BR" sz="1400" dirty="0" smtClean="0"/>
              <a:t>CN = 89</a:t>
            </a:r>
          </a:p>
        </p:txBody>
      </p:sp>
      <p:sp>
        <p:nvSpPr>
          <p:cNvPr id="21" name="TextBox 20"/>
          <p:cNvSpPr txBox="1"/>
          <p:nvPr/>
        </p:nvSpPr>
        <p:spPr>
          <a:xfrm>
            <a:off x="2438361" y="2596868"/>
            <a:ext cx="2404903" cy="646331"/>
          </a:xfrm>
          <a:prstGeom prst="rect">
            <a:avLst/>
          </a:prstGeom>
          <a:noFill/>
        </p:spPr>
        <p:txBody>
          <a:bodyPr wrap="square" rtlCol="0">
            <a:spAutoFit/>
          </a:bodyPr>
          <a:lstStyle/>
          <a:p>
            <a:pPr algn="ctr"/>
            <a:r>
              <a:rPr lang="pt-BR" sz="1200" dirty="0" smtClean="0"/>
              <a:t>ANTECIPAÇÃO DO PICO</a:t>
            </a:r>
          </a:p>
          <a:p>
            <a:pPr algn="ctr"/>
            <a:r>
              <a:rPr lang="pt-BR" sz="1200" dirty="0" smtClean="0"/>
              <a:t>E</a:t>
            </a:r>
          </a:p>
          <a:p>
            <a:pPr algn="ctr"/>
            <a:r>
              <a:rPr lang="pt-BR" sz="1200" dirty="0" smtClean="0"/>
              <a:t>AUMENTO DE VOLUME E VAZÃO</a:t>
            </a:r>
          </a:p>
        </p:txBody>
      </p:sp>
      <p:pic>
        <p:nvPicPr>
          <p:cNvPr id="22" name="Picture 13"/>
          <p:cNvPicPr>
            <a:picLocks noChangeAspect="1" noChangeArrowheads="1"/>
          </p:cNvPicPr>
          <p:nvPr/>
        </p:nvPicPr>
        <p:blipFill>
          <a:blip r:embed="rId4" cstate="print"/>
          <a:srcRect/>
          <a:stretch>
            <a:fillRect/>
          </a:stretch>
        </p:blipFill>
        <p:spPr bwMode="auto">
          <a:xfrm>
            <a:off x="2915816" y="5085184"/>
            <a:ext cx="1800200" cy="1331357"/>
          </a:xfrm>
          <a:prstGeom prst="rect">
            <a:avLst/>
          </a:prstGeom>
          <a:noFill/>
          <a:ln w="9525">
            <a:noFill/>
            <a:miter lim="800000"/>
            <a:headEnd/>
            <a:tailEnd/>
          </a:ln>
        </p:spPr>
      </p:pic>
      <p:sp>
        <p:nvSpPr>
          <p:cNvPr id="23" name="Bent-Up Arrow 22"/>
          <p:cNvSpPr/>
          <p:nvPr/>
        </p:nvSpPr>
        <p:spPr>
          <a:xfrm rot="5400000">
            <a:off x="1295636" y="5193196"/>
            <a:ext cx="1080120" cy="1296144"/>
          </a:xfrm>
          <a:prstGeom prst="bentUpArrow">
            <a:avLst>
              <a:gd name="adj1" fmla="val 8875"/>
              <a:gd name="adj2" fmla="val 196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TextBox 23"/>
          <p:cNvSpPr txBox="1"/>
          <p:nvPr/>
        </p:nvSpPr>
        <p:spPr>
          <a:xfrm>
            <a:off x="1691680" y="5229200"/>
            <a:ext cx="1355979" cy="646331"/>
          </a:xfrm>
          <a:prstGeom prst="rect">
            <a:avLst/>
          </a:prstGeom>
          <a:noFill/>
        </p:spPr>
        <p:txBody>
          <a:bodyPr wrap="square" rtlCol="0">
            <a:spAutoFit/>
          </a:bodyPr>
          <a:lstStyle/>
          <a:p>
            <a:r>
              <a:rPr lang="pt-BR" b="1" dirty="0" smtClean="0"/>
              <a:t>BACIA DE DETENÇÃO </a:t>
            </a:r>
            <a:endParaRPr lang="pt-B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1" name="Straight Connector 10"/>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3" name="Rectangle 1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9" name="TextBox 8"/>
          <p:cNvSpPr txBox="1"/>
          <p:nvPr/>
        </p:nvSpPr>
        <p:spPr>
          <a:xfrm>
            <a:off x="750569" y="1556792"/>
            <a:ext cx="4705968" cy="369332"/>
          </a:xfrm>
          <a:prstGeom prst="rect">
            <a:avLst/>
          </a:prstGeom>
          <a:solidFill>
            <a:srgbClr val="92D050"/>
          </a:solidFill>
        </p:spPr>
        <p:txBody>
          <a:bodyPr wrap="none" rtlCol="0">
            <a:spAutoFit/>
          </a:bodyPr>
          <a:lstStyle/>
          <a:p>
            <a:r>
              <a:rPr lang="pt-BR" b="1" dirty="0" smtClean="0"/>
              <a:t>MEDIDA ESTRUTURAL PARA PEQUENAS BACIAS</a:t>
            </a:r>
            <a:endParaRPr lang="pt-BR" b="1" dirty="0"/>
          </a:p>
        </p:txBody>
      </p:sp>
      <p:pic>
        <p:nvPicPr>
          <p:cNvPr id="19" name="Picture 18" descr="bacia_detencao_1.jpg"/>
          <p:cNvPicPr>
            <a:picLocks noChangeAspect="1"/>
          </p:cNvPicPr>
          <p:nvPr/>
        </p:nvPicPr>
        <p:blipFill>
          <a:blip r:embed="rId2" cstate="print"/>
          <a:stretch>
            <a:fillRect/>
          </a:stretch>
        </p:blipFill>
        <p:spPr>
          <a:xfrm>
            <a:off x="755576" y="2204864"/>
            <a:ext cx="3960067" cy="2966228"/>
          </a:xfrm>
          <a:prstGeom prst="rect">
            <a:avLst/>
          </a:prstGeom>
        </p:spPr>
      </p:pic>
      <p:pic>
        <p:nvPicPr>
          <p:cNvPr id="25" name="Picture 24" descr="bacia_detencao_2.jpg"/>
          <p:cNvPicPr>
            <a:picLocks noChangeAspect="1"/>
          </p:cNvPicPr>
          <p:nvPr/>
        </p:nvPicPr>
        <p:blipFill>
          <a:blip r:embed="rId3" cstate="print"/>
          <a:stretch>
            <a:fillRect/>
          </a:stretch>
        </p:blipFill>
        <p:spPr>
          <a:xfrm>
            <a:off x="5004048" y="4005064"/>
            <a:ext cx="3960440" cy="2628155"/>
          </a:xfrm>
          <a:prstGeom prst="rect">
            <a:avLst/>
          </a:prstGeom>
        </p:spPr>
      </p:pic>
      <p:sp>
        <p:nvSpPr>
          <p:cNvPr id="26" name="Rectangle 25"/>
          <p:cNvSpPr/>
          <p:nvPr/>
        </p:nvSpPr>
        <p:spPr>
          <a:xfrm>
            <a:off x="755576" y="5157192"/>
            <a:ext cx="3816424" cy="461665"/>
          </a:xfrm>
          <a:prstGeom prst="rect">
            <a:avLst/>
          </a:prstGeom>
        </p:spPr>
        <p:txBody>
          <a:bodyPr wrap="square">
            <a:spAutoFit/>
          </a:bodyPr>
          <a:lstStyle/>
          <a:p>
            <a:r>
              <a:rPr lang="pt-BR" sz="1200" b="1" dirty="0" smtClean="0"/>
              <a:t>BACIA DE DETENÇÃO DA PRAÇA POLÔNIA </a:t>
            </a:r>
          </a:p>
          <a:p>
            <a:r>
              <a:rPr lang="pt-BR" sz="1200" dirty="0" smtClean="0"/>
              <a:t>PORTO ALEGRE - RS</a:t>
            </a:r>
            <a:endParaRPr lang="pt-BR" sz="1200" dirty="0"/>
          </a:p>
        </p:txBody>
      </p:sp>
      <p:sp>
        <p:nvSpPr>
          <p:cNvPr id="27" name="Rectangle 26"/>
          <p:cNvSpPr/>
          <p:nvPr/>
        </p:nvSpPr>
        <p:spPr>
          <a:xfrm>
            <a:off x="4932040" y="3587530"/>
            <a:ext cx="4032448" cy="461665"/>
          </a:xfrm>
          <a:prstGeom prst="rect">
            <a:avLst/>
          </a:prstGeom>
        </p:spPr>
        <p:txBody>
          <a:bodyPr wrap="square">
            <a:spAutoFit/>
          </a:bodyPr>
          <a:lstStyle/>
          <a:p>
            <a:r>
              <a:rPr lang="pt-BR" sz="1200" b="1" dirty="0" smtClean="0"/>
              <a:t>BACIA DE DETENÇÃO CÓRREGO BONSUCESSO </a:t>
            </a:r>
          </a:p>
          <a:p>
            <a:r>
              <a:rPr lang="pt-BR" sz="1200" dirty="0" smtClean="0"/>
              <a:t>BELO HORIZONTE - MG</a:t>
            </a:r>
            <a:endParaRPr lang="pt-BR"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5" name="Straight Connector 4"/>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0" name="Rectangle 19"/>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pic>
        <p:nvPicPr>
          <p:cNvPr id="17" name="Picture 16" descr="dique_poa2.jpg"/>
          <p:cNvPicPr>
            <a:picLocks noChangeAspect="1"/>
          </p:cNvPicPr>
          <p:nvPr/>
        </p:nvPicPr>
        <p:blipFill>
          <a:blip r:embed="rId2" cstate="print"/>
          <a:srcRect r="23844"/>
          <a:stretch>
            <a:fillRect/>
          </a:stretch>
        </p:blipFill>
        <p:spPr>
          <a:xfrm>
            <a:off x="4283968" y="4673405"/>
            <a:ext cx="2799493" cy="2067963"/>
          </a:xfrm>
          <a:prstGeom prst="rect">
            <a:avLst/>
          </a:prstGeom>
        </p:spPr>
      </p:pic>
      <p:pic>
        <p:nvPicPr>
          <p:cNvPr id="136193" name="Picture 1"/>
          <p:cNvPicPr>
            <a:picLocks noChangeAspect="1" noChangeArrowheads="1"/>
          </p:cNvPicPr>
          <p:nvPr/>
        </p:nvPicPr>
        <p:blipFill>
          <a:blip r:embed="rId3" cstate="print"/>
          <a:srcRect l="11492" b="42745"/>
          <a:stretch>
            <a:fillRect/>
          </a:stretch>
        </p:blipFill>
        <p:spPr bwMode="auto">
          <a:xfrm>
            <a:off x="827584" y="2276872"/>
            <a:ext cx="3327441" cy="2880320"/>
          </a:xfrm>
          <a:prstGeom prst="rect">
            <a:avLst/>
          </a:prstGeom>
          <a:noFill/>
          <a:ln w="9525">
            <a:noFill/>
            <a:miter lim="800000"/>
            <a:headEnd/>
            <a:tailEnd/>
          </a:ln>
          <a:effectLst/>
        </p:spPr>
      </p:pic>
      <p:sp>
        <p:nvSpPr>
          <p:cNvPr id="14" name="Rectangle 13"/>
          <p:cNvSpPr/>
          <p:nvPr/>
        </p:nvSpPr>
        <p:spPr>
          <a:xfrm>
            <a:off x="827584" y="5157192"/>
            <a:ext cx="3312368" cy="400110"/>
          </a:xfrm>
          <a:prstGeom prst="rect">
            <a:avLst/>
          </a:prstGeom>
        </p:spPr>
        <p:txBody>
          <a:bodyPr wrap="square">
            <a:spAutoFit/>
          </a:bodyPr>
          <a:lstStyle/>
          <a:p>
            <a:r>
              <a:rPr lang="pt-BR" sz="1000" b="1" dirty="0" smtClean="0"/>
              <a:t>SISTEMA DE DIQUES DE PORTO ALEGRE - RS</a:t>
            </a:r>
            <a:endParaRPr lang="pt-BR" sz="1000" dirty="0" smtClean="0"/>
          </a:p>
          <a:p>
            <a:r>
              <a:rPr lang="pt-BR" sz="1000" dirty="0" smtClean="0"/>
              <a:t>Fonte: Metroplan 2014 – Edital RDC  009/14</a:t>
            </a:r>
            <a:endParaRPr lang="pt-BR" sz="1000" dirty="0"/>
          </a:p>
        </p:txBody>
      </p:sp>
      <p:cxnSp>
        <p:nvCxnSpPr>
          <p:cNvPr id="22" name="Straight Connector 21"/>
          <p:cNvCxnSpPr/>
          <p:nvPr/>
        </p:nvCxnSpPr>
        <p:spPr>
          <a:xfrm>
            <a:off x="1619672" y="3789040"/>
            <a:ext cx="5328592" cy="9361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91680" y="3789040"/>
            <a:ext cx="2736304" cy="280831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020272" y="6329590"/>
            <a:ext cx="1979712" cy="400110"/>
          </a:xfrm>
          <a:prstGeom prst="rect">
            <a:avLst/>
          </a:prstGeom>
        </p:spPr>
        <p:txBody>
          <a:bodyPr wrap="square">
            <a:spAutoFit/>
          </a:bodyPr>
          <a:lstStyle/>
          <a:p>
            <a:r>
              <a:rPr lang="pt-BR" sz="1000" b="1" dirty="0" smtClean="0"/>
              <a:t>COMPORTA NO CAIS MAUÁ - PORTO ALEGRE - RS</a:t>
            </a:r>
            <a:endParaRPr lang="pt-BR" sz="1000" dirty="0"/>
          </a:p>
        </p:txBody>
      </p:sp>
      <p:pic>
        <p:nvPicPr>
          <p:cNvPr id="27" name="Picture 26" descr="dique_castelo_branco_fatonovo.jpg"/>
          <p:cNvPicPr>
            <a:picLocks noChangeAspect="1"/>
          </p:cNvPicPr>
          <p:nvPr/>
        </p:nvPicPr>
        <p:blipFill>
          <a:blip r:embed="rId4" cstate="print"/>
          <a:stretch>
            <a:fillRect/>
          </a:stretch>
        </p:blipFill>
        <p:spPr>
          <a:xfrm>
            <a:off x="5796136" y="1340768"/>
            <a:ext cx="3130277" cy="3130277"/>
          </a:xfrm>
          <a:prstGeom prst="rect">
            <a:avLst/>
          </a:prstGeom>
        </p:spPr>
      </p:pic>
      <p:cxnSp>
        <p:nvCxnSpPr>
          <p:cNvPr id="29" name="Straight Connector 28"/>
          <p:cNvCxnSpPr/>
          <p:nvPr/>
        </p:nvCxnSpPr>
        <p:spPr>
          <a:xfrm flipV="1">
            <a:off x="2627784" y="1412776"/>
            <a:ext cx="3168352" cy="108012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0569" y="1556792"/>
            <a:ext cx="4585871" cy="369332"/>
          </a:xfrm>
          <a:prstGeom prst="rect">
            <a:avLst/>
          </a:prstGeom>
          <a:solidFill>
            <a:srgbClr val="92D050"/>
          </a:solidFill>
        </p:spPr>
        <p:txBody>
          <a:bodyPr wrap="none" rtlCol="0">
            <a:spAutoFit/>
          </a:bodyPr>
          <a:lstStyle/>
          <a:p>
            <a:r>
              <a:rPr lang="pt-BR" b="1" dirty="0" smtClean="0"/>
              <a:t>MEDIDA ESTRUTURAL PARA GRANDES BACIAS</a:t>
            </a:r>
            <a:endParaRPr lang="pt-BR" b="1" dirty="0"/>
          </a:p>
        </p:txBody>
      </p:sp>
      <p:cxnSp>
        <p:nvCxnSpPr>
          <p:cNvPr id="31" name="Straight Connector 30"/>
          <p:cNvCxnSpPr/>
          <p:nvPr/>
        </p:nvCxnSpPr>
        <p:spPr>
          <a:xfrm>
            <a:off x="2699792" y="2492896"/>
            <a:ext cx="3096344" cy="194421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164288" y="4509120"/>
            <a:ext cx="1872208" cy="400110"/>
          </a:xfrm>
          <a:prstGeom prst="rect">
            <a:avLst/>
          </a:prstGeom>
        </p:spPr>
        <p:txBody>
          <a:bodyPr wrap="square">
            <a:spAutoFit/>
          </a:bodyPr>
          <a:lstStyle/>
          <a:p>
            <a:r>
              <a:rPr lang="pt-BR" sz="1000" b="1" dirty="0" smtClean="0"/>
              <a:t>DIQUE DA AV. DA LEGALIDADE</a:t>
            </a:r>
          </a:p>
          <a:p>
            <a:r>
              <a:rPr lang="pt-BR" sz="1000" b="1" dirty="0" smtClean="0"/>
              <a:t>F</a:t>
            </a:r>
            <a:r>
              <a:rPr lang="pt-BR" sz="1000" dirty="0" smtClean="0"/>
              <a:t>onte: www.fatonovo.com.br</a:t>
            </a:r>
            <a:endParaRPr lang="pt-BR"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2" cstate="print"/>
          <a:srcRect b="47340"/>
          <a:stretch>
            <a:fillRect/>
          </a:stretch>
        </p:blipFill>
        <p:spPr bwMode="auto">
          <a:xfrm>
            <a:off x="2413000" y="4545235"/>
            <a:ext cx="3527425" cy="1116013"/>
          </a:xfrm>
          <a:prstGeom prst="rect">
            <a:avLst/>
          </a:prstGeom>
          <a:noFill/>
          <a:ln w="9525">
            <a:noFill/>
            <a:miter lim="800000"/>
            <a:headEnd/>
            <a:tailEnd/>
          </a:ln>
          <a:effectLst/>
        </p:spPr>
      </p:pic>
      <p:sp>
        <p:nvSpPr>
          <p:cNvPr id="22" name="Freeform 21"/>
          <p:cNvSpPr>
            <a:spLocks/>
          </p:cNvSpPr>
          <p:nvPr/>
        </p:nvSpPr>
        <p:spPr bwMode="auto">
          <a:xfrm>
            <a:off x="352425" y="4519835"/>
            <a:ext cx="2449513" cy="649288"/>
          </a:xfrm>
          <a:custGeom>
            <a:avLst/>
            <a:gdLst/>
            <a:ahLst/>
            <a:cxnLst>
              <a:cxn ang="0">
                <a:pos x="1543" y="409"/>
              </a:cxn>
              <a:cxn ang="0">
                <a:pos x="1452" y="409"/>
              </a:cxn>
              <a:cxn ang="0">
                <a:pos x="1361" y="363"/>
              </a:cxn>
              <a:cxn ang="0">
                <a:pos x="1225" y="363"/>
              </a:cxn>
              <a:cxn ang="0">
                <a:pos x="1180" y="409"/>
              </a:cxn>
              <a:cxn ang="0">
                <a:pos x="1089" y="363"/>
              </a:cxn>
              <a:cxn ang="0">
                <a:pos x="1044" y="318"/>
              </a:cxn>
              <a:cxn ang="0">
                <a:pos x="998" y="363"/>
              </a:cxn>
              <a:cxn ang="0">
                <a:pos x="908" y="363"/>
              </a:cxn>
              <a:cxn ang="0">
                <a:pos x="862" y="273"/>
              </a:cxn>
              <a:cxn ang="0">
                <a:pos x="772" y="227"/>
              </a:cxn>
              <a:cxn ang="0">
                <a:pos x="726" y="91"/>
              </a:cxn>
              <a:cxn ang="0">
                <a:pos x="635" y="46"/>
              </a:cxn>
              <a:cxn ang="0">
                <a:pos x="409" y="0"/>
              </a:cxn>
              <a:cxn ang="0">
                <a:pos x="182" y="0"/>
              </a:cxn>
              <a:cxn ang="0">
                <a:pos x="91" y="0"/>
              </a:cxn>
              <a:cxn ang="0">
                <a:pos x="0" y="0"/>
              </a:cxn>
            </a:cxnLst>
            <a:rect l="0" t="0" r="r" b="b"/>
            <a:pathLst>
              <a:path w="1543" h="409">
                <a:moveTo>
                  <a:pt x="1543" y="409"/>
                </a:moveTo>
                <a:lnTo>
                  <a:pt x="1452" y="409"/>
                </a:lnTo>
                <a:lnTo>
                  <a:pt x="1361" y="363"/>
                </a:lnTo>
                <a:lnTo>
                  <a:pt x="1225" y="363"/>
                </a:lnTo>
                <a:lnTo>
                  <a:pt x="1180" y="409"/>
                </a:lnTo>
                <a:lnTo>
                  <a:pt x="1089" y="363"/>
                </a:lnTo>
                <a:lnTo>
                  <a:pt x="1044" y="318"/>
                </a:lnTo>
                <a:lnTo>
                  <a:pt x="998" y="363"/>
                </a:lnTo>
                <a:lnTo>
                  <a:pt x="908" y="363"/>
                </a:lnTo>
                <a:lnTo>
                  <a:pt x="862" y="273"/>
                </a:lnTo>
                <a:lnTo>
                  <a:pt x="772" y="227"/>
                </a:lnTo>
                <a:lnTo>
                  <a:pt x="726" y="91"/>
                </a:lnTo>
                <a:lnTo>
                  <a:pt x="635" y="46"/>
                </a:lnTo>
                <a:lnTo>
                  <a:pt x="409" y="0"/>
                </a:lnTo>
                <a:lnTo>
                  <a:pt x="182" y="0"/>
                </a:lnTo>
                <a:lnTo>
                  <a:pt x="91" y="0"/>
                </a:lnTo>
                <a:lnTo>
                  <a:pt x="0" y="0"/>
                </a:lnTo>
              </a:path>
            </a:pathLst>
          </a:custGeom>
          <a:noFill/>
          <a:ln w="12700" cmpd="sng">
            <a:solidFill>
              <a:schemeClr val="tx1"/>
            </a:solidFill>
            <a:round/>
            <a:headEnd/>
            <a:tailEnd/>
          </a:ln>
          <a:effectLst/>
        </p:spPr>
        <p:txBody>
          <a:bodyPr/>
          <a:lstStyle/>
          <a:p>
            <a:endParaRPr lang="pt-BR"/>
          </a:p>
        </p:txBody>
      </p:sp>
      <p:sp>
        <p:nvSpPr>
          <p:cNvPr id="23" name="Freeform 22"/>
          <p:cNvSpPr>
            <a:spLocks/>
          </p:cNvSpPr>
          <p:nvPr/>
        </p:nvSpPr>
        <p:spPr bwMode="auto">
          <a:xfrm>
            <a:off x="5795963" y="4245198"/>
            <a:ext cx="3097212" cy="936625"/>
          </a:xfrm>
          <a:custGeom>
            <a:avLst/>
            <a:gdLst/>
            <a:ahLst/>
            <a:cxnLst>
              <a:cxn ang="0">
                <a:pos x="0" y="544"/>
              </a:cxn>
              <a:cxn ang="0">
                <a:pos x="91" y="544"/>
              </a:cxn>
              <a:cxn ang="0">
                <a:pos x="182" y="590"/>
              </a:cxn>
              <a:cxn ang="0">
                <a:pos x="318" y="590"/>
              </a:cxn>
              <a:cxn ang="0">
                <a:pos x="363" y="544"/>
              </a:cxn>
              <a:cxn ang="0">
                <a:pos x="454" y="590"/>
              </a:cxn>
              <a:cxn ang="0">
                <a:pos x="590" y="499"/>
              </a:cxn>
              <a:cxn ang="0">
                <a:pos x="681" y="544"/>
              </a:cxn>
              <a:cxn ang="0">
                <a:pos x="771" y="454"/>
              </a:cxn>
              <a:cxn ang="0">
                <a:pos x="1043" y="363"/>
              </a:cxn>
              <a:cxn ang="0">
                <a:pos x="1179" y="227"/>
              </a:cxn>
              <a:cxn ang="0">
                <a:pos x="1316" y="91"/>
              </a:cxn>
              <a:cxn ang="0">
                <a:pos x="1452" y="45"/>
              </a:cxn>
              <a:cxn ang="0">
                <a:pos x="1951" y="0"/>
              </a:cxn>
            </a:cxnLst>
            <a:rect l="0" t="0" r="r" b="b"/>
            <a:pathLst>
              <a:path w="1951" h="590">
                <a:moveTo>
                  <a:pt x="0" y="544"/>
                </a:moveTo>
                <a:lnTo>
                  <a:pt x="91" y="544"/>
                </a:lnTo>
                <a:lnTo>
                  <a:pt x="182" y="590"/>
                </a:lnTo>
                <a:lnTo>
                  <a:pt x="318" y="590"/>
                </a:lnTo>
                <a:lnTo>
                  <a:pt x="363" y="544"/>
                </a:lnTo>
                <a:lnTo>
                  <a:pt x="454" y="590"/>
                </a:lnTo>
                <a:lnTo>
                  <a:pt x="590" y="499"/>
                </a:lnTo>
                <a:lnTo>
                  <a:pt x="681" y="544"/>
                </a:lnTo>
                <a:lnTo>
                  <a:pt x="771" y="454"/>
                </a:lnTo>
                <a:lnTo>
                  <a:pt x="1043" y="363"/>
                </a:lnTo>
                <a:lnTo>
                  <a:pt x="1179" y="227"/>
                </a:lnTo>
                <a:lnTo>
                  <a:pt x="1316" y="91"/>
                </a:lnTo>
                <a:lnTo>
                  <a:pt x="1452" y="45"/>
                </a:lnTo>
                <a:lnTo>
                  <a:pt x="1951" y="0"/>
                </a:lnTo>
              </a:path>
            </a:pathLst>
          </a:custGeom>
          <a:noFill/>
          <a:ln w="12700" cmpd="sng">
            <a:solidFill>
              <a:schemeClr val="tx1"/>
            </a:solidFill>
            <a:round/>
            <a:headEnd/>
            <a:tailEnd/>
          </a:ln>
          <a:effectLst/>
        </p:spPr>
        <p:txBody>
          <a:bodyPr/>
          <a:lstStyle/>
          <a:p>
            <a:endParaRPr lang="pt-BR"/>
          </a:p>
        </p:txBody>
      </p:sp>
      <p:sp>
        <p:nvSpPr>
          <p:cNvPr id="24" name="Line 23"/>
          <p:cNvSpPr>
            <a:spLocks noChangeShapeType="1"/>
          </p:cNvSpPr>
          <p:nvPr/>
        </p:nvSpPr>
        <p:spPr bwMode="auto">
          <a:xfrm>
            <a:off x="1691258" y="5013176"/>
            <a:ext cx="5329014" cy="0"/>
          </a:xfrm>
          <a:prstGeom prst="line">
            <a:avLst/>
          </a:prstGeom>
          <a:noFill/>
          <a:ln w="19050">
            <a:solidFill>
              <a:srgbClr val="000080"/>
            </a:solidFill>
            <a:prstDash val="lgDash"/>
            <a:round/>
            <a:headEnd/>
            <a:tailEnd/>
          </a:ln>
          <a:effectLst/>
        </p:spPr>
        <p:txBody>
          <a:bodyPr/>
          <a:lstStyle/>
          <a:p>
            <a:endParaRPr lang="pt-BR"/>
          </a:p>
        </p:txBody>
      </p:sp>
      <p:sp>
        <p:nvSpPr>
          <p:cNvPr id="25" name="Rectangle 24"/>
          <p:cNvSpPr>
            <a:spLocks noChangeArrowheads="1"/>
          </p:cNvSpPr>
          <p:nvPr/>
        </p:nvSpPr>
        <p:spPr bwMode="auto">
          <a:xfrm>
            <a:off x="1593850" y="4521051"/>
            <a:ext cx="2159000"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a:solidFill>
                  <a:schemeClr val="tx1"/>
                </a:solidFill>
                <a:cs typeface="Arial" charset="0"/>
              </a:rPr>
              <a:t>CHEIA EXTRAORDINÁRIA</a:t>
            </a:r>
          </a:p>
          <a:p>
            <a:pPr algn="ctr" eaLnBrk="1" hangingPunct="1"/>
            <a:r>
              <a:rPr lang="pt-BR" sz="1200">
                <a:solidFill>
                  <a:schemeClr val="tx1"/>
                </a:solidFill>
                <a:cs typeface="Arial" charset="0"/>
              </a:rPr>
              <a:t>(100 ou + anos tempo de retorno)</a:t>
            </a:r>
          </a:p>
        </p:txBody>
      </p:sp>
      <p:sp>
        <p:nvSpPr>
          <p:cNvPr id="26" name="Rectangle 25"/>
          <p:cNvSpPr>
            <a:spLocks noChangeArrowheads="1"/>
          </p:cNvSpPr>
          <p:nvPr/>
        </p:nvSpPr>
        <p:spPr bwMode="auto">
          <a:xfrm>
            <a:off x="3495675" y="3464148"/>
            <a:ext cx="2159000"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a:solidFill>
                  <a:schemeClr val="tx1"/>
                </a:solidFill>
                <a:cs typeface="Arial" charset="0"/>
              </a:rPr>
              <a:t>RESTRIÇÃO TOTAL</a:t>
            </a:r>
          </a:p>
          <a:p>
            <a:pPr algn="ctr" eaLnBrk="1" hangingPunct="1"/>
            <a:r>
              <a:rPr lang="pt-BR" sz="1200" b="1">
                <a:solidFill>
                  <a:schemeClr val="tx1"/>
                </a:solidFill>
                <a:cs typeface="Arial" charset="0"/>
              </a:rPr>
              <a:t>À OCUPAÇÃO</a:t>
            </a:r>
          </a:p>
        </p:txBody>
      </p:sp>
      <p:sp>
        <p:nvSpPr>
          <p:cNvPr id="27" name="Line 26"/>
          <p:cNvSpPr>
            <a:spLocks noChangeShapeType="1"/>
          </p:cNvSpPr>
          <p:nvPr/>
        </p:nvSpPr>
        <p:spPr bwMode="auto">
          <a:xfrm flipV="1">
            <a:off x="3635375" y="3178398"/>
            <a:ext cx="0" cy="2016125"/>
          </a:xfrm>
          <a:prstGeom prst="line">
            <a:avLst/>
          </a:prstGeom>
          <a:noFill/>
          <a:ln w="9525">
            <a:solidFill>
              <a:schemeClr val="tx1"/>
            </a:solidFill>
            <a:prstDash val="dash"/>
            <a:round/>
            <a:headEnd/>
            <a:tailEnd/>
          </a:ln>
          <a:effectLst/>
        </p:spPr>
        <p:txBody>
          <a:bodyPr/>
          <a:lstStyle/>
          <a:p>
            <a:endParaRPr lang="pt-BR"/>
          </a:p>
        </p:txBody>
      </p:sp>
      <p:sp>
        <p:nvSpPr>
          <p:cNvPr id="28" name="Line 27"/>
          <p:cNvSpPr>
            <a:spLocks noChangeShapeType="1"/>
          </p:cNvSpPr>
          <p:nvPr/>
        </p:nvSpPr>
        <p:spPr bwMode="auto">
          <a:xfrm flipV="1">
            <a:off x="5508625" y="3105373"/>
            <a:ext cx="0" cy="2016125"/>
          </a:xfrm>
          <a:prstGeom prst="line">
            <a:avLst/>
          </a:prstGeom>
          <a:noFill/>
          <a:ln w="9525">
            <a:solidFill>
              <a:schemeClr val="tx1"/>
            </a:solidFill>
            <a:prstDash val="dash"/>
            <a:round/>
            <a:headEnd/>
            <a:tailEnd/>
          </a:ln>
          <a:effectLst/>
        </p:spPr>
        <p:txBody>
          <a:bodyPr/>
          <a:lstStyle/>
          <a:p>
            <a:endParaRPr lang="pt-BR"/>
          </a:p>
        </p:txBody>
      </p:sp>
      <p:sp>
        <p:nvSpPr>
          <p:cNvPr id="29" name="Line 28"/>
          <p:cNvSpPr>
            <a:spLocks noChangeShapeType="1"/>
          </p:cNvSpPr>
          <p:nvPr/>
        </p:nvSpPr>
        <p:spPr bwMode="auto">
          <a:xfrm flipV="1">
            <a:off x="1606550" y="2745010"/>
            <a:ext cx="0" cy="2160588"/>
          </a:xfrm>
          <a:prstGeom prst="line">
            <a:avLst/>
          </a:prstGeom>
          <a:noFill/>
          <a:ln w="9525">
            <a:solidFill>
              <a:schemeClr val="tx1"/>
            </a:solidFill>
            <a:prstDash val="dash"/>
            <a:round/>
            <a:headEnd/>
            <a:tailEnd/>
          </a:ln>
          <a:effectLst/>
        </p:spPr>
        <p:txBody>
          <a:bodyPr/>
          <a:lstStyle/>
          <a:p>
            <a:endParaRPr lang="pt-BR"/>
          </a:p>
        </p:txBody>
      </p:sp>
      <p:sp>
        <p:nvSpPr>
          <p:cNvPr id="30" name="Line 29"/>
          <p:cNvSpPr>
            <a:spLocks noChangeShapeType="1"/>
          </p:cNvSpPr>
          <p:nvPr/>
        </p:nvSpPr>
        <p:spPr bwMode="auto">
          <a:xfrm flipV="1">
            <a:off x="7164388" y="2745010"/>
            <a:ext cx="0" cy="2160588"/>
          </a:xfrm>
          <a:prstGeom prst="line">
            <a:avLst/>
          </a:prstGeom>
          <a:noFill/>
          <a:ln w="9525">
            <a:solidFill>
              <a:schemeClr val="tx1"/>
            </a:solidFill>
            <a:prstDash val="dash"/>
            <a:round/>
            <a:headEnd/>
            <a:tailEnd/>
          </a:ln>
          <a:effectLst/>
        </p:spPr>
        <p:txBody>
          <a:bodyPr/>
          <a:lstStyle/>
          <a:p>
            <a:endParaRPr lang="pt-BR"/>
          </a:p>
        </p:txBody>
      </p:sp>
      <p:sp>
        <p:nvSpPr>
          <p:cNvPr id="31" name="Rectangle 30"/>
          <p:cNvSpPr>
            <a:spLocks noChangeArrowheads="1"/>
          </p:cNvSpPr>
          <p:nvPr/>
        </p:nvSpPr>
        <p:spPr bwMode="auto">
          <a:xfrm>
            <a:off x="2698750" y="2664048"/>
            <a:ext cx="3527425"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a:solidFill>
                  <a:schemeClr val="tx1"/>
                </a:solidFill>
                <a:cs typeface="Arial" charset="0"/>
              </a:rPr>
              <a:t>RESTRIÇÃO PARCIAL À OCUPAÇÃO</a:t>
            </a:r>
          </a:p>
        </p:txBody>
      </p:sp>
      <p:sp>
        <p:nvSpPr>
          <p:cNvPr id="32" name="Rectangle 31"/>
          <p:cNvSpPr>
            <a:spLocks noChangeArrowheads="1"/>
          </p:cNvSpPr>
          <p:nvPr/>
        </p:nvSpPr>
        <p:spPr bwMode="auto">
          <a:xfrm>
            <a:off x="334963" y="3394298"/>
            <a:ext cx="1152525"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a:solidFill>
                  <a:schemeClr val="tx1"/>
                </a:solidFill>
                <a:cs typeface="Arial" charset="0"/>
              </a:rPr>
              <a:t>SEM RESTRIÇÃO </a:t>
            </a:r>
          </a:p>
          <a:p>
            <a:pPr algn="ctr" eaLnBrk="1" hangingPunct="1"/>
            <a:r>
              <a:rPr lang="pt-BR" sz="1200" b="1">
                <a:solidFill>
                  <a:schemeClr val="tx1"/>
                </a:solidFill>
                <a:cs typeface="Arial" charset="0"/>
              </a:rPr>
              <a:t>À OCUPAÇÃO</a:t>
            </a:r>
          </a:p>
        </p:txBody>
      </p:sp>
      <p:sp>
        <p:nvSpPr>
          <p:cNvPr id="33" name="Rectangle 32"/>
          <p:cNvSpPr>
            <a:spLocks noChangeArrowheads="1"/>
          </p:cNvSpPr>
          <p:nvPr/>
        </p:nvSpPr>
        <p:spPr bwMode="auto">
          <a:xfrm>
            <a:off x="7380288" y="3486373"/>
            <a:ext cx="1152525"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a:solidFill>
                  <a:schemeClr val="tx1"/>
                </a:solidFill>
                <a:cs typeface="Arial" charset="0"/>
              </a:rPr>
              <a:t>SEM RESTRIÇÃO </a:t>
            </a:r>
          </a:p>
          <a:p>
            <a:pPr algn="ctr" eaLnBrk="1" hangingPunct="1"/>
            <a:r>
              <a:rPr lang="pt-BR" sz="1200" b="1">
                <a:solidFill>
                  <a:schemeClr val="tx1"/>
                </a:solidFill>
                <a:cs typeface="Arial" charset="0"/>
              </a:rPr>
              <a:t>À OCUPAÇÃO</a:t>
            </a:r>
          </a:p>
        </p:txBody>
      </p:sp>
      <p:sp>
        <p:nvSpPr>
          <p:cNvPr id="34" name="Line 33"/>
          <p:cNvSpPr>
            <a:spLocks noChangeShapeType="1"/>
          </p:cNvSpPr>
          <p:nvPr/>
        </p:nvSpPr>
        <p:spPr bwMode="auto">
          <a:xfrm>
            <a:off x="7307263" y="3249835"/>
            <a:ext cx="1081087" cy="0"/>
          </a:xfrm>
          <a:prstGeom prst="line">
            <a:avLst/>
          </a:prstGeom>
          <a:noFill/>
          <a:ln w="9525">
            <a:solidFill>
              <a:schemeClr val="tx1"/>
            </a:solidFill>
            <a:round/>
            <a:headEnd/>
            <a:tailEnd type="triangle" w="med" len="med"/>
          </a:ln>
          <a:effectLst/>
        </p:spPr>
        <p:txBody>
          <a:bodyPr/>
          <a:lstStyle/>
          <a:p>
            <a:endParaRPr lang="pt-BR"/>
          </a:p>
        </p:txBody>
      </p:sp>
      <p:sp>
        <p:nvSpPr>
          <p:cNvPr id="35" name="Line 34"/>
          <p:cNvSpPr>
            <a:spLocks noChangeShapeType="1"/>
          </p:cNvSpPr>
          <p:nvPr/>
        </p:nvSpPr>
        <p:spPr bwMode="auto">
          <a:xfrm flipH="1">
            <a:off x="623888" y="3176810"/>
            <a:ext cx="863600" cy="0"/>
          </a:xfrm>
          <a:prstGeom prst="line">
            <a:avLst/>
          </a:prstGeom>
          <a:noFill/>
          <a:ln w="9525">
            <a:solidFill>
              <a:schemeClr val="tx1"/>
            </a:solidFill>
            <a:round/>
            <a:headEnd/>
            <a:tailEnd type="triangle" w="med" len="med"/>
          </a:ln>
          <a:effectLst/>
        </p:spPr>
        <p:txBody>
          <a:bodyPr/>
          <a:lstStyle/>
          <a:p>
            <a:endParaRPr lang="pt-BR"/>
          </a:p>
        </p:txBody>
      </p:sp>
      <p:sp>
        <p:nvSpPr>
          <p:cNvPr id="36" name="Line 35"/>
          <p:cNvSpPr>
            <a:spLocks noChangeShapeType="1"/>
          </p:cNvSpPr>
          <p:nvPr/>
        </p:nvSpPr>
        <p:spPr bwMode="auto">
          <a:xfrm>
            <a:off x="1835150" y="2808510"/>
            <a:ext cx="1008063" cy="0"/>
          </a:xfrm>
          <a:prstGeom prst="line">
            <a:avLst/>
          </a:prstGeom>
          <a:noFill/>
          <a:ln w="9525">
            <a:solidFill>
              <a:schemeClr val="tx1"/>
            </a:solidFill>
            <a:round/>
            <a:headEnd/>
            <a:tailEnd type="triangle" w="med" len="med"/>
          </a:ln>
          <a:effectLst/>
        </p:spPr>
        <p:txBody>
          <a:bodyPr/>
          <a:lstStyle/>
          <a:p>
            <a:endParaRPr lang="pt-BR"/>
          </a:p>
        </p:txBody>
      </p:sp>
      <p:sp>
        <p:nvSpPr>
          <p:cNvPr id="37" name="Line 36"/>
          <p:cNvSpPr>
            <a:spLocks noChangeShapeType="1"/>
          </p:cNvSpPr>
          <p:nvPr/>
        </p:nvSpPr>
        <p:spPr bwMode="auto">
          <a:xfrm flipH="1">
            <a:off x="6083300" y="2808510"/>
            <a:ext cx="863600" cy="0"/>
          </a:xfrm>
          <a:prstGeom prst="line">
            <a:avLst/>
          </a:prstGeom>
          <a:noFill/>
          <a:ln w="9525">
            <a:solidFill>
              <a:schemeClr val="tx1"/>
            </a:solidFill>
            <a:round/>
            <a:headEnd/>
            <a:tailEnd type="triangle" w="med" len="med"/>
          </a:ln>
          <a:effectLst/>
        </p:spPr>
        <p:txBody>
          <a:bodyPr/>
          <a:lstStyle/>
          <a:p>
            <a:endParaRPr lang="pt-BR"/>
          </a:p>
        </p:txBody>
      </p:sp>
      <p:sp>
        <p:nvSpPr>
          <p:cNvPr id="38" name="Line 37"/>
          <p:cNvSpPr>
            <a:spLocks noChangeShapeType="1"/>
          </p:cNvSpPr>
          <p:nvPr/>
        </p:nvSpPr>
        <p:spPr bwMode="auto">
          <a:xfrm flipH="1">
            <a:off x="5318125" y="3587973"/>
            <a:ext cx="142875" cy="0"/>
          </a:xfrm>
          <a:prstGeom prst="line">
            <a:avLst/>
          </a:prstGeom>
          <a:noFill/>
          <a:ln w="9525">
            <a:solidFill>
              <a:schemeClr val="tx1"/>
            </a:solidFill>
            <a:round/>
            <a:headEnd/>
            <a:tailEnd type="triangle" w="med" len="med"/>
          </a:ln>
          <a:effectLst/>
        </p:spPr>
        <p:txBody>
          <a:bodyPr/>
          <a:lstStyle/>
          <a:p>
            <a:endParaRPr lang="pt-BR"/>
          </a:p>
        </p:txBody>
      </p:sp>
      <p:sp>
        <p:nvSpPr>
          <p:cNvPr id="39" name="Line 38"/>
          <p:cNvSpPr>
            <a:spLocks noChangeShapeType="1"/>
          </p:cNvSpPr>
          <p:nvPr/>
        </p:nvSpPr>
        <p:spPr bwMode="auto">
          <a:xfrm>
            <a:off x="3660775" y="3587973"/>
            <a:ext cx="144463" cy="0"/>
          </a:xfrm>
          <a:prstGeom prst="line">
            <a:avLst/>
          </a:prstGeom>
          <a:noFill/>
          <a:ln w="9525">
            <a:solidFill>
              <a:schemeClr val="tx1"/>
            </a:solidFill>
            <a:round/>
            <a:headEnd/>
            <a:tailEnd type="triangle" w="med" len="med"/>
          </a:ln>
          <a:effectLst/>
        </p:spPr>
        <p:txBody>
          <a:bodyPr/>
          <a:lstStyle/>
          <a:p>
            <a:endParaRPr lang="pt-BR"/>
          </a:p>
        </p:txBody>
      </p:sp>
      <p:sp>
        <p:nvSpPr>
          <p:cNvPr id="40" name="Rectangle 39"/>
          <p:cNvSpPr>
            <a:spLocks noChangeArrowheads="1"/>
          </p:cNvSpPr>
          <p:nvPr/>
        </p:nvSpPr>
        <p:spPr bwMode="auto">
          <a:xfrm>
            <a:off x="3706813" y="3105373"/>
            <a:ext cx="1728787"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b="1">
                <a:solidFill>
                  <a:srgbClr val="800000"/>
                </a:solidFill>
                <a:cs typeface="Arial" charset="0"/>
              </a:rPr>
              <a:t>ZONA A</a:t>
            </a:r>
          </a:p>
        </p:txBody>
      </p:sp>
      <p:sp>
        <p:nvSpPr>
          <p:cNvPr id="41" name="Rectangle 40"/>
          <p:cNvSpPr>
            <a:spLocks noChangeArrowheads="1"/>
          </p:cNvSpPr>
          <p:nvPr/>
        </p:nvSpPr>
        <p:spPr bwMode="auto">
          <a:xfrm>
            <a:off x="3492500" y="2375123"/>
            <a:ext cx="2159000"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b="1">
                <a:solidFill>
                  <a:srgbClr val="800000"/>
                </a:solidFill>
                <a:cs typeface="Arial" charset="0"/>
              </a:rPr>
              <a:t>ZONA B</a:t>
            </a:r>
          </a:p>
        </p:txBody>
      </p:sp>
      <p:sp>
        <p:nvSpPr>
          <p:cNvPr id="42" name="Rectangle 41"/>
          <p:cNvSpPr>
            <a:spLocks noChangeArrowheads="1"/>
          </p:cNvSpPr>
          <p:nvPr/>
        </p:nvSpPr>
        <p:spPr bwMode="auto">
          <a:xfrm>
            <a:off x="7380288" y="2816448"/>
            <a:ext cx="936625"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b="1">
                <a:solidFill>
                  <a:srgbClr val="800000"/>
                </a:solidFill>
                <a:cs typeface="Arial" charset="0"/>
              </a:rPr>
              <a:t>ZONA C</a:t>
            </a:r>
          </a:p>
        </p:txBody>
      </p:sp>
      <p:sp>
        <p:nvSpPr>
          <p:cNvPr id="43" name="Rectangle 42"/>
          <p:cNvSpPr>
            <a:spLocks noChangeArrowheads="1"/>
          </p:cNvSpPr>
          <p:nvPr/>
        </p:nvSpPr>
        <p:spPr bwMode="auto">
          <a:xfrm>
            <a:off x="407988" y="2779935"/>
            <a:ext cx="936625" cy="288925"/>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b="1">
                <a:solidFill>
                  <a:srgbClr val="800000"/>
                </a:solidFill>
                <a:cs typeface="Arial" charset="0"/>
              </a:rPr>
              <a:t>ZONA C</a:t>
            </a:r>
          </a:p>
        </p:txBody>
      </p:sp>
      <p:sp>
        <p:nvSpPr>
          <p:cNvPr id="44" name="Rectangle 43"/>
          <p:cNvSpPr>
            <a:spLocks noChangeArrowheads="1"/>
          </p:cNvSpPr>
          <p:nvPr/>
        </p:nvSpPr>
        <p:spPr bwMode="auto">
          <a:xfrm>
            <a:off x="395288" y="5660851"/>
            <a:ext cx="8424862" cy="288925"/>
          </a:xfrm>
          <a:prstGeom prst="rect">
            <a:avLst/>
          </a:prstGeom>
          <a:noFill/>
          <a:ln w="9525">
            <a:noFill/>
            <a:miter lim="800000"/>
            <a:headEnd/>
            <a:tailEnd/>
          </a:ln>
          <a:effectLst/>
        </p:spPr>
        <p:txBody>
          <a:bodyPr wrap="none" lIns="0" tIns="0" rIns="0" bIns="0" anchor="ctr"/>
          <a:lstStyle/>
          <a:p>
            <a:pPr eaLnBrk="1" hangingPunct="1"/>
            <a:r>
              <a:rPr lang="pt-BR" sz="1400" b="1" dirty="0">
                <a:solidFill>
                  <a:srgbClr val="800000"/>
                </a:solidFill>
                <a:cs typeface="Arial" charset="0"/>
              </a:rPr>
              <a:t>ZONA A: Calha </a:t>
            </a:r>
            <a:r>
              <a:rPr lang="pt-BR" sz="1400" b="1" dirty="0" smtClean="0">
                <a:solidFill>
                  <a:srgbClr val="800000"/>
                </a:solidFill>
                <a:cs typeface="Arial" charset="0"/>
              </a:rPr>
              <a:t>maior </a:t>
            </a:r>
            <a:r>
              <a:rPr lang="pt-BR" sz="1400" b="1" dirty="0">
                <a:solidFill>
                  <a:srgbClr val="800000"/>
                </a:solidFill>
                <a:cs typeface="Arial" charset="0"/>
              </a:rPr>
              <a:t>do rio. Alto risco de inundação. Ocupação obstrui o </a:t>
            </a:r>
            <a:r>
              <a:rPr lang="pt-BR" sz="1400" b="1" dirty="0" smtClean="0">
                <a:solidFill>
                  <a:srgbClr val="800000"/>
                </a:solidFill>
                <a:cs typeface="Arial" charset="0"/>
              </a:rPr>
              <a:t>fluxo e </a:t>
            </a:r>
            <a:r>
              <a:rPr lang="pt-BR" sz="1400" b="1" dirty="0">
                <a:solidFill>
                  <a:srgbClr val="800000"/>
                </a:solidFill>
                <a:cs typeface="Arial" charset="0"/>
              </a:rPr>
              <a:t>eleva o nível d’água.</a:t>
            </a:r>
          </a:p>
        </p:txBody>
      </p:sp>
      <p:sp>
        <p:nvSpPr>
          <p:cNvPr id="45" name="Rectangle 44"/>
          <p:cNvSpPr>
            <a:spLocks noChangeArrowheads="1"/>
          </p:cNvSpPr>
          <p:nvPr/>
        </p:nvSpPr>
        <p:spPr bwMode="auto">
          <a:xfrm>
            <a:off x="395288" y="6021288"/>
            <a:ext cx="8424862" cy="288925"/>
          </a:xfrm>
          <a:prstGeom prst="rect">
            <a:avLst/>
          </a:prstGeom>
          <a:noFill/>
          <a:ln w="9525">
            <a:noFill/>
            <a:miter lim="800000"/>
            <a:headEnd/>
            <a:tailEnd/>
          </a:ln>
          <a:effectLst/>
        </p:spPr>
        <p:txBody>
          <a:bodyPr wrap="none" lIns="0" tIns="0" rIns="0" bIns="0" anchor="ctr"/>
          <a:lstStyle/>
          <a:p>
            <a:pPr eaLnBrk="1" hangingPunct="1"/>
            <a:r>
              <a:rPr lang="pt-BR" sz="1400" b="1" dirty="0">
                <a:solidFill>
                  <a:srgbClr val="800000"/>
                </a:solidFill>
                <a:cs typeface="Arial" charset="0"/>
              </a:rPr>
              <a:t>ZONA B: </a:t>
            </a:r>
            <a:r>
              <a:rPr lang="pt-BR" sz="1400" b="1" dirty="0" smtClean="0">
                <a:solidFill>
                  <a:srgbClr val="800000"/>
                </a:solidFill>
                <a:cs typeface="Arial" charset="0"/>
              </a:rPr>
              <a:t>Planície de inundação. </a:t>
            </a:r>
            <a:r>
              <a:rPr lang="pt-BR" sz="1400" b="1" dirty="0">
                <a:solidFill>
                  <a:srgbClr val="800000"/>
                </a:solidFill>
                <a:cs typeface="Arial" charset="0"/>
              </a:rPr>
              <a:t>Risco de </a:t>
            </a:r>
            <a:r>
              <a:rPr lang="pt-BR" sz="1400" b="1" dirty="0" smtClean="0">
                <a:solidFill>
                  <a:srgbClr val="800000"/>
                </a:solidFill>
                <a:cs typeface="Arial" charset="0"/>
              </a:rPr>
              <a:t>inundação moderado. </a:t>
            </a:r>
            <a:r>
              <a:rPr lang="pt-BR" sz="1400" b="1" dirty="0">
                <a:solidFill>
                  <a:srgbClr val="800000"/>
                </a:solidFill>
                <a:cs typeface="Arial" charset="0"/>
              </a:rPr>
              <a:t>Ocupação deve conviver com cheias eventuais.</a:t>
            </a:r>
          </a:p>
        </p:txBody>
      </p:sp>
      <p:sp>
        <p:nvSpPr>
          <p:cNvPr id="46" name="Rectangle 45"/>
          <p:cNvSpPr>
            <a:spLocks noChangeArrowheads="1"/>
          </p:cNvSpPr>
          <p:nvPr/>
        </p:nvSpPr>
        <p:spPr bwMode="auto">
          <a:xfrm>
            <a:off x="395288" y="6381328"/>
            <a:ext cx="8424862" cy="288925"/>
          </a:xfrm>
          <a:prstGeom prst="rect">
            <a:avLst/>
          </a:prstGeom>
          <a:noFill/>
          <a:ln w="9525">
            <a:noFill/>
            <a:miter lim="800000"/>
            <a:headEnd/>
            <a:tailEnd/>
          </a:ln>
          <a:effectLst/>
        </p:spPr>
        <p:txBody>
          <a:bodyPr wrap="none" lIns="0" tIns="0" rIns="0" bIns="0" anchor="ctr"/>
          <a:lstStyle/>
          <a:p>
            <a:pPr eaLnBrk="1" hangingPunct="1"/>
            <a:r>
              <a:rPr lang="pt-BR" sz="1400" b="1" dirty="0">
                <a:solidFill>
                  <a:srgbClr val="800000"/>
                </a:solidFill>
                <a:cs typeface="Arial" charset="0"/>
              </a:rPr>
              <a:t>ZONA C: Risco muito baixo de inundação. Ocupação sem restrição quanto </a:t>
            </a:r>
            <a:r>
              <a:rPr lang="pt-BR" sz="1400" b="1" dirty="0" smtClean="0">
                <a:solidFill>
                  <a:srgbClr val="800000"/>
                </a:solidFill>
                <a:cs typeface="Arial" charset="0"/>
              </a:rPr>
              <a:t>a cheias</a:t>
            </a:r>
            <a:r>
              <a:rPr lang="pt-BR" sz="1400" b="1" dirty="0">
                <a:solidFill>
                  <a:srgbClr val="800000"/>
                </a:solidFill>
                <a:cs typeface="Arial" charset="0"/>
              </a:rPr>
              <a:t>.</a:t>
            </a:r>
          </a:p>
        </p:txBody>
      </p:sp>
      <p:sp>
        <p:nvSpPr>
          <p:cNvPr id="47" name="Line 46"/>
          <p:cNvSpPr>
            <a:spLocks noChangeShapeType="1"/>
          </p:cNvSpPr>
          <p:nvPr/>
        </p:nvSpPr>
        <p:spPr bwMode="auto">
          <a:xfrm>
            <a:off x="3686175" y="5219923"/>
            <a:ext cx="1644650" cy="0"/>
          </a:xfrm>
          <a:prstGeom prst="line">
            <a:avLst/>
          </a:prstGeom>
          <a:noFill/>
          <a:ln w="19050">
            <a:solidFill>
              <a:srgbClr val="000080"/>
            </a:solidFill>
            <a:prstDash val="lgDash"/>
            <a:round/>
            <a:headEnd/>
            <a:tailEnd/>
          </a:ln>
          <a:effectLst/>
        </p:spPr>
        <p:txBody>
          <a:bodyPr/>
          <a:lstStyle/>
          <a:p>
            <a:endParaRPr lang="pt-BR"/>
          </a:p>
        </p:txBody>
      </p:sp>
      <p:sp>
        <p:nvSpPr>
          <p:cNvPr id="48" name="AutoShape 47"/>
          <p:cNvSpPr>
            <a:spLocks noChangeArrowheads="1"/>
          </p:cNvSpPr>
          <p:nvPr/>
        </p:nvSpPr>
        <p:spPr bwMode="auto">
          <a:xfrm flipV="1">
            <a:off x="4860925" y="5146898"/>
            <a:ext cx="287338" cy="7143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49" name="AutoShape 48"/>
          <p:cNvSpPr>
            <a:spLocks noChangeArrowheads="1"/>
          </p:cNvSpPr>
          <p:nvPr/>
        </p:nvSpPr>
        <p:spPr bwMode="auto">
          <a:xfrm flipV="1">
            <a:off x="1763713" y="4941738"/>
            <a:ext cx="287337" cy="71438"/>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50" name="Line 49"/>
          <p:cNvSpPr>
            <a:spLocks noChangeShapeType="1"/>
          </p:cNvSpPr>
          <p:nvPr/>
        </p:nvSpPr>
        <p:spPr bwMode="auto">
          <a:xfrm flipH="1">
            <a:off x="4572000" y="5121498"/>
            <a:ext cx="576263" cy="0"/>
          </a:xfrm>
          <a:prstGeom prst="line">
            <a:avLst/>
          </a:prstGeom>
          <a:noFill/>
          <a:ln w="9525">
            <a:solidFill>
              <a:schemeClr val="tx1"/>
            </a:solidFill>
            <a:round/>
            <a:headEnd/>
            <a:tailEnd/>
          </a:ln>
          <a:effectLst/>
        </p:spPr>
        <p:txBody>
          <a:bodyPr/>
          <a:lstStyle/>
          <a:p>
            <a:endParaRPr lang="pt-BR"/>
          </a:p>
        </p:txBody>
      </p:sp>
      <p:sp>
        <p:nvSpPr>
          <p:cNvPr id="51" name="Line 50"/>
          <p:cNvSpPr>
            <a:spLocks noChangeShapeType="1"/>
          </p:cNvSpPr>
          <p:nvPr/>
        </p:nvSpPr>
        <p:spPr bwMode="auto">
          <a:xfrm flipH="1">
            <a:off x="1763713" y="4916338"/>
            <a:ext cx="576262" cy="0"/>
          </a:xfrm>
          <a:prstGeom prst="line">
            <a:avLst/>
          </a:prstGeom>
          <a:noFill/>
          <a:ln w="9525">
            <a:solidFill>
              <a:schemeClr val="tx1"/>
            </a:solidFill>
            <a:round/>
            <a:headEnd/>
            <a:tailEnd/>
          </a:ln>
          <a:effectLst/>
        </p:spPr>
        <p:txBody>
          <a:bodyPr/>
          <a:lstStyle/>
          <a:p>
            <a:endParaRPr lang="pt-BR"/>
          </a:p>
        </p:txBody>
      </p:sp>
      <p:sp>
        <p:nvSpPr>
          <p:cNvPr id="52" name="Rectangle 5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53" name="Straight Connector 52"/>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55" name="Rectangle 54"/>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56" name="TextBox 55"/>
          <p:cNvSpPr txBox="1"/>
          <p:nvPr/>
        </p:nvSpPr>
        <p:spPr>
          <a:xfrm>
            <a:off x="714277" y="1484784"/>
            <a:ext cx="5264005" cy="369332"/>
          </a:xfrm>
          <a:prstGeom prst="rect">
            <a:avLst/>
          </a:prstGeom>
          <a:solidFill>
            <a:srgbClr val="92D050"/>
          </a:solidFill>
        </p:spPr>
        <p:txBody>
          <a:bodyPr wrap="none" rtlCol="0">
            <a:spAutoFit/>
          </a:bodyPr>
          <a:lstStyle/>
          <a:p>
            <a:r>
              <a:rPr lang="pt-BR" b="1" dirty="0" smtClean="0"/>
              <a:t>MEDIDAS NÃO ESTRUTURAIS PARA GRANDES BACIAS</a:t>
            </a:r>
            <a:endParaRPr lang="pt-BR" b="1" dirty="0"/>
          </a:p>
        </p:txBody>
      </p:sp>
      <p:sp>
        <p:nvSpPr>
          <p:cNvPr id="21" name="Rectangle 20"/>
          <p:cNvSpPr>
            <a:spLocks noChangeArrowheads="1"/>
          </p:cNvSpPr>
          <p:nvPr/>
        </p:nvSpPr>
        <p:spPr bwMode="auto">
          <a:xfrm>
            <a:off x="3693687" y="4825288"/>
            <a:ext cx="1166345" cy="259896"/>
          </a:xfrm>
          <a:prstGeom prst="rect">
            <a:avLst/>
          </a:prstGeom>
          <a:solidFill>
            <a:schemeClr val="bg1"/>
          </a:solidFill>
          <a:ln w="9525">
            <a:noFill/>
            <a:miter lim="800000"/>
            <a:headEnd/>
            <a:tailEnd/>
          </a:ln>
          <a:effectLst/>
        </p:spPr>
        <p:txBody>
          <a:bodyPr wrap="none" lIns="0" tIns="0" rIns="0" bIns="0" anchor="ctr"/>
          <a:lstStyle/>
          <a:p>
            <a:pPr eaLnBrk="1" hangingPunct="1"/>
            <a:r>
              <a:rPr lang="pt-BR" sz="1200" b="1" dirty="0">
                <a:solidFill>
                  <a:schemeClr val="tx1"/>
                </a:solidFill>
                <a:cs typeface="Arial" charset="0"/>
              </a:rPr>
              <a:t>CHEIA FREQUENTE</a:t>
            </a:r>
            <a:endParaRPr lang="pt-BR" sz="1200" dirty="0">
              <a:solidFill>
                <a:schemeClr val="tx1"/>
              </a:solidFill>
              <a:cs typeface="Arial" charset="0"/>
            </a:endParaRPr>
          </a:p>
        </p:txBody>
      </p:sp>
      <p:sp>
        <p:nvSpPr>
          <p:cNvPr id="57" name="TextBox 56"/>
          <p:cNvSpPr txBox="1"/>
          <p:nvPr/>
        </p:nvSpPr>
        <p:spPr>
          <a:xfrm>
            <a:off x="664841" y="1979548"/>
            <a:ext cx="4267199" cy="369332"/>
          </a:xfrm>
          <a:prstGeom prst="rect">
            <a:avLst/>
          </a:prstGeom>
          <a:noFill/>
        </p:spPr>
        <p:txBody>
          <a:bodyPr wrap="square" rtlCol="0">
            <a:spAutoFit/>
          </a:bodyPr>
          <a:lstStyle/>
          <a:p>
            <a:r>
              <a:rPr lang="pt-BR" b="1" dirty="0" smtClean="0"/>
              <a:t>ZONEAMENTO DE PASSAGEM DA CHEIA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FIP_Floodplain_Encroachment_and_Floodway.gif"/>
          <p:cNvPicPr>
            <a:picLocks noChangeAspect="1"/>
          </p:cNvPicPr>
          <p:nvPr/>
        </p:nvPicPr>
        <p:blipFill>
          <a:blip r:embed="rId2" cstate="print"/>
          <a:stretch>
            <a:fillRect/>
          </a:stretch>
        </p:blipFill>
        <p:spPr>
          <a:xfrm>
            <a:off x="4316287" y="1019175"/>
            <a:ext cx="4648201" cy="2614613"/>
          </a:xfrm>
          <a:prstGeom prst="rect">
            <a:avLst/>
          </a:prstGeom>
        </p:spPr>
      </p:pic>
      <p:pic>
        <p:nvPicPr>
          <p:cNvPr id="11" name="Picture 10" descr="schematic_floodplain.jpg"/>
          <p:cNvPicPr>
            <a:picLocks noChangeAspect="1"/>
          </p:cNvPicPr>
          <p:nvPr/>
        </p:nvPicPr>
        <p:blipFill>
          <a:blip r:embed="rId3" cstate="print"/>
          <a:srcRect t="15060"/>
          <a:stretch>
            <a:fillRect/>
          </a:stretch>
        </p:blipFill>
        <p:spPr>
          <a:xfrm>
            <a:off x="5334000" y="4114800"/>
            <a:ext cx="3581400" cy="2281535"/>
          </a:xfrm>
          <a:prstGeom prst="rect">
            <a:avLst/>
          </a:prstGeom>
        </p:spPr>
      </p:pic>
      <p:sp>
        <p:nvSpPr>
          <p:cNvPr id="3" name="Rectangle 2"/>
          <p:cNvSpPr/>
          <p:nvPr/>
        </p:nvSpPr>
        <p:spPr>
          <a:xfrm>
            <a:off x="4621088" y="3505200"/>
            <a:ext cx="3276600" cy="461665"/>
          </a:xfrm>
          <a:prstGeom prst="rect">
            <a:avLst/>
          </a:prstGeom>
        </p:spPr>
        <p:txBody>
          <a:bodyPr wrap="square">
            <a:spAutoFit/>
          </a:bodyPr>
          <a:lstStyle/>
          <a:p>
            <a:r>
              <a:rPr lang="pt-BR" sz="1200" dirty="0" smtClean="0"/>
              <a:t>http://epg.modot.org/index.php?title=748.9_national_flood_insurance_program_(nfip)</a:t>
            </a:r>
            <a:endParaRPr lang="pt-BR" sz="1200" dirty="0"/>
          </a:p>
        </p:txBody>
      </p:sp>
      <p:sp>
        <p:nvSpPr>
          <p:cNvPr id="4" name="Rectangle 3"/>
          <p:cNvSpPr/>
          <p:nvPr/>
        </p:nvSpPr>
        <p:spPr>
          <a:xfrm>
            <a:off x="5334000" y="6015335"/>
            <a:ext cx="3657600" cy="461665"/>
          </a:xfrm>
          <a:prstGeom prst="rect">
            <a:avLst/>
          </a:prstGeom>
        </p:spPr>
        <p:txBody>
          <a:bodyPr wrap="square">
            <a:spAutoFit/>
          </a:bodyPr>
          <a:lstStyle/>
          <a:p>
            <a:r>
              <a:rPr lang="pt-BR" sz="1200" dirty="0" smtClean="0"/>
              <a:t>https://www.raleighnc.gov/business/content/PWksStormwater/Articles/ConstructionWithinFloodplains.html</a:t>
            </a:r>
            <a:endParaRPr lang="pt-BR" sz="1200" dirty="0"/>
          </a:p>
        </p:txBody>
      </p:sp>
      <p:sp>
        <p:nvSpPr>
          <p:cNvPr id="5" name="Rectangle 4"/>
          <p:cNvSpPr/>
          <p:nvPr/>
        </p:nvSpPr>
        <p:spPr>
          <a:xfrm>
            <a:off x="381000" y="6276201"/>
            <a:ext cx="2577500" cy="276999"/>
          </a:xfrm>
          <a:prstGeom prst="rect">
            <a:avLst/>
          </a:prstGeom>
        </p:spPr>
        <p:txBody>
          <a:bodyPr wrap="none">
            <a:spAutoFit/>
          </a:bodyPr>
          <a:lstStyle/>
          <a:p>
            <a:r>
              <a:rPr lang="pt-BR" sz="1200" dirty="0" smtClean="0"/>
              <a:t>http://www.ecode360.com/27832730</a:t>
            </a:r>
            <a:endParaRPr lang="pt-BR" sz="1200" dirty="0"/>
          </a:p>
        </p:txBody>
      </p:sp>
      <p:pic>
        <p:nvPicPr>
          <p:cNvPr id="8" name="Picture 7" descr="CH3504-076 Floodway Fringe.png"/>
          <p:cNvPicPr>
            <a:picLocks noChangeAspect="1"/>
          </p:cNvPicPr>
          <p:nvPr/>
        </p:nvPicPr>
        <p:blipFill>
          <a:blip r:embed="rId4" cstate="print"/>
          <a:stretch>
            <a:fillRect/>
          </a:stretch>
        </p:blipFill>
        <p:spPr>
          <a:xfrm>
            <a:off x="228600" y="4191000"/>
            <a:ext cx="4915759" cy="1981200"/>
          </a:xfrm>
          <a:prstGeom prst="rect">
            <a:avLst/>
          </a:prstGeom>
        </p:spPr>
      </p:pic>
      <p:sp>
        <p:nvSpPr>
          <p:cNvPr id="12" name="TextBox 11"/>
          <p:cNvSpPr txBox="1"/>
          <p:nvPr/>
        </p:nvSpPr>
        <p:spPr>
          <a:xfrm>
            <a:off x="467545" y="2492896"/>
            <a:ext cx="4104456" cy="1477328"/>
          </a:xfrm>
          <a:prstGeom prst="rect">
            <a:avLst/>
          </a:prstGeom>
          <a:noFill/>
        </p:spPr>
        <p:txBody>
          <a:bodyPr wrap="square" rtlCol="0">
            <a:spAutoFit/>
          </a:bodyPr>
          <a:lstStyle/>
          <a:p>
            <a:r>
              <a:rPr lang="pt-BR" b="1" dirty="0" smtClean="0"/>
              <a:t>ZONA DE PASSAGEM DA CHEIA </a:t>
            </a:r>
          </a:p>
          <a:p>
            <a:r>
              <a:rPr lang="pt-BR" b="1" dirty="0" smtClean="0"/>
              <a:t>(casos diversos nos EUA)</a:t>
            </a:r>
          </a:p>
          <a:p>
            <a:endParaRPr lang="pt-BR" b="1" dirty="0" smtClean="0"/>
          </a:p>
          <a:p>
            <a:r>
              <a:rPr lang="pt-BR" dirty="0" smtClean="0"/>
              <a:t>Método de cálculo leva em consideração a sobreelevação no NA de cheia padrão.</a:t>
            </a:r>
          </a:p>
        </p:txBody>
      </p:sp>
      <p:sp>
        <p:nvSpPr>
          <p:cNvPr id="14" name="Rectangle 13"/>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5" name="Straight Connector 14"/>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8" name="TextBox 17"/>
          <p:cNvSpPr txBox="1"/>
          <p:nvPr/>
        </p:nvSpPr>
        <p:spPr>
          <a:xfrm>
            <a:off x="539552" y="1691516"/>
            <a:ext cx="3384376" cy="646331"/>
          </a:xfrm>
          <a:prstGeom prst="rect">
            <a:avLst/>
          </a:prstGeom>
          <a:solidFill>
            <a:srgbClr val="92D050"/>
          </a:solidFill>
        </p:spPr>
        <p:txBody>
          <a:bodyPr wrap="square" rtlCol="0">
            <a:spAutoFit/>
          </a:bodyPr>
          <a:lstStyle/>
          <a:p>
            <a:r>
              <a:rPr lang="pt-BR" b="1" dirty="0" smtClean="0"/>
              <a:t>MEDIDAS NÃO ESTRUTURAIS PARA GRANDES BACIAS</a:t>
            </a:r>
            <a:endParaRPr lang="pt-BR"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7544" y="6433591"/>
            <a:ext cx="7620000" cy="307777"/>
          </a:xfrm>
          <a:prstGeom prst="rect">
            <a:avLst/>
          </a:prstGeom>
        </p:spPr>
        <p:txBody>
          <a:bodyPr wrap="square">
            <a:spAutoFit/>
          </a:bodyPr>
          <a:lstStyle/>
          <a:p>
            <a:r>
              <a:rPr lang="pt-BR" sz="1400" dirty="0" smtClean="0"/>
              <a:t>http://www.calgary.ca/PDA/pd/Pages/Flood/Floodway-floodplain-maps.aspx</a:t>
            </a:r>
            <a:endParaRPr lang="pt-BR" sz="1400" dirty="0"/>
          </a:p>
        </p:txBody>
      </p:sp>
      <p:pic>
        <p:nvPicPr>
          <p:cNvPr id="9" name="Picture 8" descr="Flood+Plain+Tribeca.jpg"/>
          <p:cNvPicPr>
            <a:picLocks noChangeAspect="1"/>
          </p:cNvPicPr>
          <p:nvPr/>
        </p:nvPicPr>
        <p:blipFill>
          <a:blip r:embed="rId2" cstate="print"/>
          <a:stretch>
            <a:fillRect/>
          </a:stretch>
        </p:blipFill>
        <p:spPr>
          <a:xfrm>
            <a:off x="480842" y="2389787"/>
            <a:ext cx="5099270" cy="4039612"/>
          </a:xfrm>
          <a:prstGeom prst="rect">
            <a:avLst/>
          </a:prstGeom>
        </p:spPr>
      </p:pic>
      <p:pic>
        <p:nvPicPr>
          <p:cNvPr id="10" name="Picture 9" descr="schematic_floodplain_canada.jpg"/>
          <p:cNvPicPr>
            <a:picLocks noChangeAspect="1"/>
          </p:cNvPicPr>
          <p:nvPr/>
        </p:nvPicPr>
        <p:blipFill>
          <a:blip r:embed="rId3" cstate="print"/>
          <a:stretch>
            <a:fillRect/>
          </a:stretch>
        </p:blipFill>
        <p:spPr>
          <a:xfrm>
            <a:off x="5924550" y="4829199"/>
            <a:ext cx="2914650" cy="1571625"/>
          </a:xfrm>
          <a:prstGeom prst="rect">
            <a:avLst/>
          </a:prstGeom>
        </p:spPr>
      </p:pic>
      <p:sp>
        <p:nvSpPr>
          <p:cNvPr id="6" name="TextBox 5"/>
          <p:cNvSpPr txBox="1"/>
          <p:nvPr/>
        </p:nvSpPr>
        <p:spPr>
          <a:xfrm>
            <a:off x="5777409" y="4139788"/>
            <a:ext cx="2394991" cy="369332"/>
          </a:xfrm>
          <a:prstGeom prst="rect">
            <a:avLst/>
          </a:prstGeom>
          <a:noFill/>
        </p:spPr>
        <p:txBody>
          <a:bodyPr wrap="square" rtlCol="0">
            <a:spAutoFit/>
          </a:bodyPr>
          <a:lstStyle/>
          <a:p>
            <a:r>
              <a:rPr lang="pt-BR" b="1" dirty="0" smtClean="0"/>
              <a:t>CALGARY - CANADA</a:t>
            </a:r>
            <a:endParaRPr lang="pt-BR" dirty="0" smtClean="0"/>
          </a:p>
        </p:txBody>
      </p:sp>
      <p:sp>
        <p:nvSpPr>
          <p:cNvPr id="7" name="Rectangle 6"/>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2" name="Straight Connector 11"/>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4" name="Rectangle 13"/>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1" name="TextBox 10"/>
          <p:cNvSpPr txBox="1"/>
          <p:nvPr/>
        </p:nvSpPr>
        <p:spPr>
          <a:xfrm>
            <a:off x="714277" y="1484784"/>
            <a:ext cx="5264005" cy="369332"/>
          </a:xfrm>
          <a:prstGeom prst="rect">
            <a:avLst/>
          </a:prstGeom>
          <a:solidFill>
            <a:srgbClr val="92D050"/>
          </a:solidFill>
        </p:spPr>
        <p:txBody>
          <a:bodyPr wrap="none" rtlCol="0">
            <a:spAutoFit/>
          </a:bodyPr>
          <a:lstStyle/>
          <a:p>
            <a:r>
              <a:rPr lang="pt-BR" b="1" dirty="0" smtClean="0"/>
              <a:t>MEDIDAS NÃO ESTRUTURAIS PARA GRANDES BACIAS</a:t>
            </a:r>
            <a:endParaRPr lang="pt-BR" b="1" dirty="0"/>
          </a:p>
        </p:txBody>
      </p:sp>
      <p:sp>
        <p:nvSpPr>
          <p:cNvPr id="16" name="TextBox 15"/>
          <p:cNvSpPr txBox="1"/>
          <p:nvPr/>
        </p:nvSpPr>
        <p:spPr>
          <a:xfrm>
            <a:off x="664841" y="1979548"/>
            <a:ext cx="4267199" cy="369332"/>
          </a:xfrm>
          <a:prstGeom prst="rect">
            <a:avLst/>
          </a:prstGeom>
          <a:noFill/>
        </p:spPr>
        <p:txBody>
          <a:bodyPr wrap="square" rtlCol="0">
            <a:spAutoFit/>
          </a:bodyPr>
          <a:lstStyle/>
          <a:p>
            <a:r>
              <a:rPr lang="pt-BR" b="1" dirty="0" smtClean="0"/>
              <a:t>ZONEAMENTO DE PASSAGEM DA CHEIA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62800" y="1948770"/>
            <a:ext cx="1793776" cy="400110"/>
          </a:xfrm>
          <a:prstGeom prst="rect">
            <a:avLst/>
          </a:prstGeom>
        </p:spPr>
        <p:txBody>
          <a:bodyPr wrap="square">
            <a:spAutoFit/>
          </a:bodyPr>
          <a:lstStyle/>
          <a:p>
            <a:r>
              <a:rPr lang="pt-BR" sz="1000" b="1" dirty="0" smtClean="0"/>
              <a:t>RIO CAÍ – MONTENEGRO – RS </a:t>
            </a:r>
            <a:r>
              <a:rPr lang="pt-BR" sz="1000" dirty="0" smtClean="0"/>
              <a:t>Fonte: SOP/ Metroplan 2014</a:t>
            </a:r>
            <a:endParaRPr lang="pt-BR" sz="1000" dirty="0"/>
          </a:p>
        </p:txBody>
      </p:sp>
      <p:pic>
        <p:nvPicPr>
          <p:cNvPr id="11" name="Picture 2"/>
          <p:cNvPicPr>
            <a:picLocks noChangeAspect="1" noChangeArrowheads="1"/>
          </p:cNvPicPr>
          <p:nvPr/>
        </p:nvPicPr>
        <p:blipFill>
          <a:blip r:embed="rId2" cstate="print"/>
          <a:srcRect l="4147" t="10454" r="3430" b="8829"/>
          <a:stretch>
            <a:fillRect/>
          </a:stretch>
        </p:blipFill>
        <p:spPr bwMode="auto">
          <a:xfrm>
            <a:off x="251520" y="2369104"/>
            <a:ext cx="8676456" cy="4260296"/>
          </a:xfrm>
          <a:prstGeom prst="rect">
            <a:avLst/>
          </a:prstGeom>
          <a:noFill/>
          <a:ln w="9525">
            <a:noFill/>
            <a:miter lim="800000"/>
            <a:headEnd/>
            <a:tailEnd/>
          </a:ln>
        </p:spPr>
      </p:pic>
      <p:pic>
        <p:nvPicPr>
          <p:cNvPr id="12" name="Espaço Reservado para Conteúdo 4" descr="Mapa final.png"/>
          <p:cNvPicPr>
            <a:picLocks noChangeAspect="1"/>
          </p:cNvPicPr>
          <p:nvPr/>
        </p:nvPicPr>
        <p:blipFill>
          <a:blip r:embed="rId3" cstate="print"/>
          <a:stretch>
            <a:fillRect/>
          </a:stretch>
        </p:blipFill>
        <p:spPr>
          <a:xfrm>
            <a:off x="251520" y="2380928"/>
            <a:ext cx="2000024" cy="2845363"/>
          </a:xfrm>
          <a:prstGeom prst="rect">
            <a:avLst/>
          </a:prstGeom>
        </p:spPr>
      </p:pic>
      <p:sp>
        <p:nvSpPr>
          <p:cNvPr id="13" name="Rectangle 12"/>
          <p:cNvSpPr/>
          <p:nvPr/>
        </p:nvSpPr>
        <p:spPr>
          <a:xfrm>
            <a:off x="423672" y="4109120"/>
            <a:ext cx="417980" cy="3459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9"/>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5" name="Straight Connector 14"/>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9" name="TextBox 18"/>
          <p:cNvSpPr txBox="1"/>
          <p:nvPr/>
        </p:nvSpPr>
        <p:spPr>
          <a:xfrm>
            <a:off x="714277" y="1484784"/>
            <a:ext cx="5264005" cy="369332"/>
          </a:xfrm>
          <a:prstGeom prst="rect">
            <a:avLst/>
          </a:prstGeom>
          <a:solidFill>
            <a:srgbClr val="92D050"/>
          </a:solidFill>
        </p:spPr>
        <p:txBody>
          <a:bodyPr wrap="none" rtlCol="0">
            <a:spAutoFit/>
          </a:bodyPr>
          <a:lstStyle/>
          <a:p>
            <a:r>
              <a:rPr lang="pt-BR" b="1" dirty="0" smtClean="0"/>
              <a:t>MEDIDAS NÃO ESTRUTURAIS PARA GRANDES BACIAS</a:t>
            </a:r>
            <a:endParaRPr lang="pt-BR" b="1" dirty="0"/>
          </a:p>
        </p:txBody>
      </p:sp>
      <p:sp>
        <p:nvSpPr>
          <p:cNvPr id="20" name="TextBox 19"/>
          <p:cNvSpPr txBox="1"/>
          <p:nvPr/>
        </p:nvSpPr>
        <p:spPr>
          <a:xfrm>
            <a:off x="664841" y="1979548"/>
            <a:ext cx="4267199" cy="369332"/>
          </a:xfrm>
          <a:prstGeom prst="rect">
            <a:avLst/>
          </a:prstGeom>
          <a:noFill/>
        </p:spPr>
        <p:txBody>
          <a:bodyPr wrap="square" rtlCol="0">
            <a:spAutoFit/>
          </a:bodyPr>
          <a:lstStyle/>
          <a:p>
            <a:r>
              <a:rPr lang="pt-BR" b="1" dirty="0" smtClean="0"/>
              <a:t>ZONEAMENTO DE PASSAGEM DA CHEIA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4" name="TextBox 3"/>
          <p:cNvSpPr txBox="1"/>
          <p:nvPr/>
        </p:nvSpPr>
        <p:spPr>
          <a:xfrm>
            <a:off x="703555" y="1628179"/>
            <a:ext cx="2239716" cy="369332"/>
          </a:xfrm>
          <a:prstGeom prst="rect">
            <a:avLst/>
          </a:prstGeom>
          <a:solidFill>
            <a:srgbClr val="92D050"/>
          </a:solidFill>
        </p:spPr>
        <p:txBody>
          <a:bodyPr wrap="none" rtlCol="0">
            <a:spAutoFit/>
          </a:bodyPr>
          <a:lstStyle/>
          <a:p>
            <a:r>
              <a:rPr lang="pt-BR" b="1" dirty="0" smtClean="0"/>
              <a:t>O QUE É INUNDAÇÃO</a:t>
            </a:r>
            <a:endParaRPr lang="pt-BR" b="1" dirty="0"/>
          </a:p>
        </p:txBody>
      </p:sp>
      <p:sp>
        <p:nvSpPr>
          <p:cNvPr id="5" name="TextBox 4"/>
          <p:cNvSpPr txBox="1"/>
          <p:nvPr/>
        </p:nvSpPr>
        <p:spPr>
          <a:xfrm>
            <a:off x="3563888" y="2627620"/>
            <a:ext cx="2318263" cy="369332"/>
          </a:xfrm>
          <a:prstGeom prst="rect">
            <a:avLst/>
          </a:prstGeom>
          <a:noFill/>
        </p:spPr>
        <p:txBody>
          <a:bodyPr wrap="none" rtlCol="0">
            <a:spAutoFit/>
          </a:bodyPr>
          <a:lstStyle/>
          <a:p>
            <a:r>
              <a:rPr lang="pt-BR" b="1" dirty="0" smtClean="0"/>
              <a:t>TIPOS DE INUNDAÇÃO</a:t>
            </a:r>
            <a:endParaRPr lang="pt-BR" b="1" dirty="0"/>
          </a:p>
        </p:txBody>
      </p:sp>
      <p:sp>
        <p:nvSpPr>
          <p:cNvPr id="7" name="TextBox 6"/>
          <p:cNvSpPr txBox="1"/>
          <p:nvPr/>
        </p:nvSpPr>
        <p:spPr>
          <a:xfrm>
            <a:off x="971600" y="3715738"/>
            <a:ext cx="3857723" cy="1477328"/>
          </a:xfrm>
          <a:prstGeom prst="rect">
            <a:avLst/>
          </a:prstGeom>
          <a:noFill/>
        </p:spPr>
        <p:txBody>
          <a:bodyPr wrap="none" rtlCol="0">
            <a:spAutoFit/>
          </a:bodyPr>
          <a:lstStyle/>
          <a:p>
            <a:r>
              <a:rPr lang="pt-BR" dirty="0" smtClean="0"/>
              <a:t>INUNDAÇÕES RIBEIRINHAS</a:t>
            </a:r>
          </a:p>
          <a:p>
            <a:endParaRPr lang="pt-BR" dirty="0" smtClean="0"/>
          </a:p>
          <a:p>
            <a:endParaRPr lang="pt-BR" dirty="0" smtClean="0"/>
          </a:p>
          <a:p>
            <a:endParaRPr lang="pt-BR" dirty="0" smtClean="0"/>
          </a:p>
          <a:p>
            <a:r>
              <a:rPr lang="pt-BR" dirty="0" smtClean="0"/>
              <a:t>INUNDAÇÕES DEVIDO À URBANIZAÇÃO</a:t>
            </a:r>
            <a:endParaRPr lang="pt-BR" dirty="0"/>
          </a:p>
        </p:txBody>
      </p:sp>
      <p:sp>
        <p:nvSpPr>
          <p:cNvPr id="8" name="TextBox 7"/>
          <p:cNvSpPr txBox="1"/>
          <p:nvPr/>
        </p:nvSpPr>
        <p:spPr>
          <a:xfrm>
            <a:off x="4888689" y="3606115"/>
            <a:ext cx="3859775" cy="830997"/>
          </a:xfrm>
          <a:prstGeom prst="rect">
            <a:avLst/>
          </a:prstGeom>
          <a:noFill/>
        </p:spPr>
        <p:txBody>
          <a:bodyPr wrap="none" rtlCol="0">
            <a:spAutoFit/>
          </a:bodyPr>
          <a:lstStyle/>
          <a:p>
            <a:r>
              <a:rPr lang="pt-BR" sz="1600" dirty="0" smtClean="0"/>
              <a:t>RÁPIDAS (ENXURRADAS OU “FLASHFLOOD”)</a:t>
            </a:r>
          </a:p>
          <a:p>
            <a:endParaRPr lang="pt-BR" sz="1600" dirty="0" smtClean="0"/>
          </a:p>
          <a:p>
            <a:r>
              <a:rPr lang="pt-BR" sz="1600" dirty="0" smtClean="0"/>
              <a:t>LENTAS (PLANÍCIE)</a:t>
            </a:r>
            <a:endParaRPr lang="pt-BR" sz="1600" dirty="0"/>
          </a:p>
        </p:txBody>
      </p:sp>
      <p:sp>
        <p:nvSpPr>
          <p:cNvPr id="9" name="TextBox 8"/>
          <p:cNvSpPr txBox="1"/>
          <p:nvPr/>
        </p:nvSpPr>
        <p:spPr>
          <a:xfrm>
            <a:off x="4928102" y="4686235"/>
            <a:ext cx="3479863" cy="830997"/>
          </a:xfrm>
          <a:prstGeom prst="rect">
            <a:avLst/>
          </a:prstGeom>
          <a:noFill/>
        </p:spPr>
        <p:txBody>
          <a:bodyPr wrap="none" rtlCol="0">
            <a:spAutoFit/>
          </a:bodyPr>
          <a:lstStyle/>
          <a:p>
            <a:r>
              <a:rPr lang="pt-BR" sz="1600" dirty="0" smtClean="0"/>
              <a:t>IMPERMEABILIZAÇÃO DO SOLO (BACIA)</a:t>
            </a:r>
          </a:p>
          <a:p>
            <a:endParaRPr lang="pt-BR" sz="1600" dirty="0" smtClean="0"/>
          </a:p>
          <a:p>
            <a:r>
              <a:rPr lang="pt-BR" sz="1600" dirty="0" smtClean="0"/>
              <a:t>OBSTRUÇÃO DA REDE DE DRENAGEM</a:t>
            </a:r>
            <a:endParaRPr lang="pt-BR" sz="1600" dirty="0"/>
          </a:p>
        </p:txBody>
      </p:sp>
      <p:sp>
        <p:nvSpPr>
          <p:cNvPr id="10" name="Rectangle 9"/>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2" name="Straight Connector 11"/>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cxnSp>
        <p:nvCxnSpPr>
          <p:cNvPr id="14" name="Straight Connector 13"/>
          <p:cNvCxnSpPr/>
          <p:nvPr/>
        </p:nvCxnSpPr>
        <p:spPr>
          <a:xfrm>
            <a:off x="3347864" y="4005064"/>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60032" y="3630956"/>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47864" y="5127388"/>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60032" y="4753280"/>
            <a:ext cx="0" cy="72008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5139" t="10417" r="35578" b="7292"/>
          <a:stretch>
            <a:fillRect/>
          </a:stretch>
        </p:blipFill>
        <p:spPr bwMode="auto">
          <a:xfrm rot="5400000">
            <a:off x="1688249" y="1193321"/>
            <a:ext cx="4244991" cy="6707087"/>
          </a:xfrm>
          <a:prstGeom prst="rect">
            <a:avLst/>
          </a:prstGeom>
          <a:noFill/>
          <a:ln w="9525">
            <a:noFill/>
            <a:miter lim="800000"/>
            <a:headEnd/>
            <a:tailEnd/>
          </a:ln>
        </p:spPr>
      </p:pic>
      <p:sp>
        <p:nvSpPr>
          <p:cNvPr id="10" name="Rectangle 9"/>
          <p:cNvSpPr/>
          <p:nvPr/>
        </p:nvSpPr>
        <p:spPr>
          <a:xfrm>
            <a:off x="7164288" y="2452826"/>
            <a:ext cx="1835696" cy="707886"/>
          </a:xfrm>
          <a:prstGeom prst="rect">
            <a:avLst/>
          </a:prstGeom>
        </p:spPr>
        <p:txBody>
          <a:bodyPr wrap="square">
            <a:spAutoFit/>
          </a:bodyPr>
          <a:lstStyle/>
          <a:p>
            <a:r>
              <a:rPr lang="pt-BR" sz="1000" b="1" dirty="0" smtClean="0">
                <a:solidFill>
                  <a:schemeClr val="tx1">
                    <a:lumMod val="65000"/>
                    <a:lumOff val="35000"/>
                  </a:schemeClr>
                </a:solidFill>
              </a:rPr>
              <a:t>RIO DOS SINOS - RS</a:t>
            </a:r>
          </a:p>
          <a:p>
            <a:endParaRPr lang="pt-BR" sz="1000" b="1" dirty="0" smtClean="0">
              <a:solidFill>
                <a:schemeClr val="tx1">
                  <a:lumMod val="65000"/>
                  <a:lumOff val="35000"/>
                </a:schemeClr>
              </a:solidFill>
            </a:endParaRPr>
          </a:p>
          <a:p>
            <a:r>
              <a:rPr lang="pt-BR" sz="1000" dirty="0" smtClean="0">
                <a:solidFill>
                  <a:schemeClr val="tx1">
                    <a:lumMod val="65000"/>
                    <a:lumOff val="35000"/>
                  </a:schemeClr>
                </a:solidFill>
              </a:rPr>
              <a:t>Fonte: AGRAR-UND HYDROTECHNIK, 1969</a:t>
            </a:r>
            <a:endParaRPr lang="pt-BR" sz="1000" dirty="0"/>
          </a:p>
        </p:txBody>
      </p:sp>
      <p:sp>
        <p:nvSpPr>
          <p:cNvPr id="11" name="Right Arrow 10"/>
          <p:cNvSpPr/>
          <p:nvPr/>
        </p:nvSpPr>
        <p:spPr>
          <a:xfrm flipH="1">
            <a:off x="762000" y="5410200"/>
            <a:ext cx="457200" cy="6096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tx1">
                    <a:lumMod val="75000"/>
                    <a:lumOff val="25000"/>
                  </a:schemeClr>
                </a:solidFill>
              </a:rPr>
              <a:t>N</a:t>
            </a:r>
            <a:endParaRPr lang="pt-BR" dirty="0">
              <a:solidFill>
                <a:schemeClr val="tx1">
                  <a:lumMod val="75000"/>
                  <a:lumOff val="25000"/>
                </a:schemeClr>
              </a:solidFill>
            </a:endParaRPr>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3" name="Straight Connector 12"/>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6" name="Rectangle 15"/>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8" name="TextBox 17"/>
          <p:cNvSpPr txBox="1"/>
          <p:nvPr/>
        </p:nvSpPr>
        <p:spPr>
          <a:xfrm>
            <a:off x="714277" y="1484784"/>
            <a:ext cx="5264005" cy="369332"/>
          </a:xfrm>
          <a:prstGeom prst="rect">
            <a:avLst/>
          </a:prstGeom>
          <a:solidFill>
            <a:srgbClr val="92D050"/>
          </a:solidFill>
        </p:spPr>
        <p:txBody>
          <a:bodyPr wrap="none" rtlCol="0">
            <a:spAutoFit/>
          </a:bodyPr>
          <a:lstStyle/>
          <a:p>
            <a:r>
              <a:rPr lang="pt-BR" b="1" dirty="0" smtClean="0"/>
              <a:t>MEDIDAS NÃO ESTRUTURAIS PARA GRANDES BACIAS</a:t>
            </a:r>
            <a:endParaRPr lang="pt-BR" b="1" dirty="0"/>
          </a:p>
        </p:txBody>
      </p:sp>
      <p:sp>
        <p:nvSpPr>
          <p:cNvPr id="19" name="TextBox 18"/>
          <p:cNvSpPr txBox="1"/>
          <p:nvPr/>
        </p:nvSpPr>
        <p:spPr>
          <a:xfrm>
            <a:off x="664841" y="1979548"/>
            <a:ext cx="4267199" cy="369332"/>
          </a:xfrm>
          <a:prstGeom prst="rect">
            <a:avLst/>
          </a:prstGeom>
          <a:noFill/>
        </p:spPr>
        <p:txBody>
          <a:bodyPr wrap="square" rtlCol="0">
            <a:spAutoFit/>
          </a:bodyPr>
          <a:lstStyle/>
          <a:p>
            <a:r>
              <a:rPr lang="pt-BR" b="1" dirty="0" smtClean="0"/>
              <a:t>ZONEAMENTO DE PASSAGEM DA CHEIA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3" name="Straight Connector 22"/>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1" name="Rectangle 20"/>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5" name="TextBox 24"/>
          <p:cNvSpPr txBox="1"/>
          <p:nvPr/>
        </p:nvSpPr>
        <p:spPr>
          <a:xfrm>
            <a:off x="714277" y="1484784"/>
            <a:ext cx="4360296" cy="369332"/>
          </a:xfrm>
          <a:prstGeom prst="rect">
            <a:avLst/>
          </a:prstGeom>
          <a:solidFill>
            <a:srgbClr val="92D050"/>
          </a:solidFill>
        </p:spPr>
        <p:txBody>
          <a:bodyPr wrap="none" rtlCol="0">
            <a:spAutoFit/>
          </a:bodyPr>
          <a:lstStyle/>
          <a:p>
            <a:r>
              <a:rPr lang="pt-BR" b="1" dirty="0" smtClean="0"/>
              <a:t>SISTEMA DE PREVISÃO, ALERTA E RESPOSTA</a:t>
            </a:r>
            <a:endParaRPr lang="pt-BR" b="1" dirty="0"/>
          </a:p>
        </p:txBody>
      </p:sp>
      <p:sp>
        <p:nvSpPr>
          <p:cNvPr id="26" name="Oval 25"/>
          <p:cNvSpPr>
            <a:spLocks noChangeAspect="1"/>
          </p:cNvSpPr>
          <p:nvPr/>
        </p:nvSpPr>
        <p:spPr>
          <a:xfrm>
            <a:off x="3520033" y="4429274"/>
            <a:ext cx="2024062" cy="2024062"/>
          </a:xfrm>
          <a:prstGeom prst="ellipse">
            <a:avLst/>
          </a:prstGeom>
          <a:solidFill>
            <a:schemeClr val="accent6">
              <a:lumMod val="7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200" b="1" dirty="0">
              <a:solidFill>
                <a:schemeClr val="tx1"/>
              </a:solidFill>
            </a:endParaRPr>
          </a:p>
          <a:p>
            <a:pPr algn="ctr">
              <a:defRPr/>
            </a:pPr>
            <a:r>
              <a:rPr lang="pt-BR" sz="1200" b="1" dirty="0" smtClean="0">
                <a:solidFill>
                  <a:schemeClr val="tx1"/>
                </a:solidFill>
              </a:rPr>
              <a:t>ALERTA E RESPOSTA</a:t>
            </a:r>
            <a:endParaRPr lang="pt-BR" sz="1200" b="1" dirty="0">
              <a:solidFill>
                <a:schemeClr val="tx1"/>
              </a:solidFill>
            </a:endParaRPr>
          </a:p>
        </p:txBody>
      </p:sp>
      <p:sp>
        <p:nvSpPr>
          <p:cNvPr id="27" name="Oval 26"/>
          <p:cNvSpPr>
            <a:spLocks noChangeAspect="1"/>
          </p:cNvSpPr>
          <p:nvPr/>
        </p:nvSpPr>
        <p:spPr>
          <a:xfrm>
            <a:off x="2546350" y="3529161"/>
            <a:ext cx="2025650" cy="2024063"/>
          </a:xfrm>
          <a:prstGeom prst="ellipse">
            <a:avLst/>
          </a:pr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1200" b="1" dirty="0" smtClean="0">
                <a:solidFill>
                  <a:schemeClr val="tx1"/>
                </a:solidFill>
              </a:rPr>
              <a:t>PLANEJAMENTO</a:t>
            </a:r>
            <a:endParaRPr lang="pt-BR" sz="1200" b="1" dirty="0">
              <a:solidFill>
                <a:schemeClr val="tx1"/>
              </a:solidFill>
            </a:endParaRPr>
          </a:p>
        </p:txBody>
      </p:sp>
      <p:sp>
        <p:nvSpPr>
          <p:cNvPr id="28" name="Oval 27"/>
          <p:cNvSpPr>
            <a:spLocks noChangeAspect="1"/>
          </p:cNvSpPr>
          <p:nvPr/>
        </p:nvSpPr>
        <p:spPr>
          <a:xfrm>
            <a:off x="4427984" y="3521636"/>
            <a:ext cx="2024062" cy="2024062"/>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pt-BR" sz="1200" b="1" dirty="0" smtClean="0">
                <a:solidFill>
                  <a:schemeClr val="tx1"/>
                </a:solidFill>
              </a:rPr>
              <a:t>PREVISÃO</a:t>
            </a:r>
          </a:p>
          <a:p>
            <a:pPr algn="ctr">
              <a:defRPr/>
            </a:pPr>
            <a:endParaRPr lang="pt-BR" sz="1200" b="1" dirty="0">
              <a:solidFill>
                <a:schemeClr val="tx1"/>
              </a:solidFill>
            </a:endParaRPr>
          </a:p>
        </p:txBody>
      </p:sp>
      <p:sp>
        <p:nvSpPr>
          <p:cNvPr id="29" name="Oval 28"/>
          <p:cNvSpPr>
            <a:spLocks noChangeAspect="1"/>
          </p:cNvSpPr>
          <p:nvPr/>
        </p:nvSpPr>
        <p:spPr>
          <a:xfrm>
            <a:off x="3527021" y="2636912"/>
            <a:ext cx="2024063" cy="2024063"/>
          </a:xfrm>
          <a:prstGeom prst="ellipse">
            <a:avLst/>
          </a:prstGeom>
          <a:solidFill>
            <a:srgbClr val="92D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dirty="0" smtClean="0">
                <a:solidFill>
                  <a:schemeClr val="tx1"/>
                </a:solidFill>
              </a:rPr>
              <a:t>MONITORAMENTO</a:t>
            </a:r>
          </a:p>
          <a:p>
            <a:pPr algn="ctr">
              <a:defRPr/>
            </a:pPr>
            <a:endParaRPr lang="pt-BR" sz="1200" b="1" dirty="0" smtClean="0">
              <a:solidFill>
                <a:schemeClr val="tx1"/>
              </a:solidFill>
            </a:endParaRPr>
          </a:p>
          <a:p>
            <a:pPr algn="ctr">
              <a:defRPr/>
            </a:pPr>
            <a:endParaRPr lang="pt-BR" sz="1200" b="1" dirty="0">
              <a:solidFill>
                <a:schemeClr val="tx1"/>
              </a:solidFill>
            </a:endParaRPr>
          </a:p>
        </p:txBody>
      </p:sp>
      <p:sp>
        <p:nvSpPr>
          <p:cNvPr id="30" name="Rectangle 29"/>
          <p:cNvSpPr/>
          <p:nvPr/>
        </p:nvSpPr>
        <p:spPr>
          <a:xfrm>
            <a:off x="5688632" y="3269883"/>
            <a:ext cx="2699792" cy="2031325"/>
          </a:xfrm>
          <a:prstGeom prst="rect">
            <a:avLst/>
          </a:prstGeom>
        </p:spPr>
        <p:txBody>
          <a:bodyPr wrap="square">
            <a:spAutoFit/>
          </a:bodyPr>
          <a:lstStyle/>
          <a:p>
            <a:pPr algn="ctr"/>
            <a:r>
              <a:rPr lang="pt-BR" dirty="0" smtClean="0"/>
              <a:t>Parte computacional feita     de um centro de 	operações. Pode 	haver previsão 	de chuvas ou 	apenas de vazão e níveis.</a:t>
            </a:r>
            <a:endParaRPr lang="pt-BR" dirty="0"/>
          </a:p>
        </p:txBody>
      </p:sp>
      <p:sp>
        <p:nvSpPr>
          <p:cNvPr id="31" name="Rectangle 30"/>
          <p:cNvSpPr/>
          <p:nvPr/>
        </p:nvSpPr>
        <p:spPr>
          <a:xfrm>
            <a:off x="144016" y="3933056"/>
            <a:ext cx="2555776" cy="923330"/>
          </a:xfrm>
          <a:prstGeom prst="rect">
            <a:avLst/>
          </a:prstGeom>
        </p:spPr>
        <p:txBody>
          <a:bodyPr wrap="square">
            <a:spAutoFit/>
          </a:bodyPr>
          <a:lstStyle/>
          <a:p>
            <a:pPr algn="ctr"/>
            <a:r>
              <a:rPr lang="pt-BR" dirty="0" smtClean="0"/>
              <a:t>Elaboração de mapa de cheias operacional e plano de contingências.</a:t>
            </a:r>
            <a:endParaRPr lang="pt-BR" dirty="0"/>
          </a:p>
        </p:txBody>
      </p:sp>
      <p:sp>
        <p:nvSpPr>
          <p:cNvPr id="32" name="Rectangle 31"/>
          <p:cNvSpPr/>
          <p:nvPr/>
        </p:nvSpPr>
        <p:spPr>
          <a:xfrm>
            <a:off x="1043608" y="2361654"/>
            <a:ext cx="3096344" cy="923330"/>
          </a:xfrm>
          <a:prstGeom prst="rect">
            <a:avLst/>
          </a:prstGeom>
        </p:spPr>
        <p:txBody>
          <a:bodyPr wrap="square">
            <a:spAutoFit/>
          </a:bodyPr>
          <a:lstStyle/>
          <a:p>
            <a:pPr algn="ctr"/>
            <a:r>
              <a:rPr lang="pt-BR" dirty="0" smtClean="0"/>
              <a:t>	Serviço de campo.  Condições de contorno da previsão de níveis.</a:t>
            </a:r>
            <a:endParaRPr lang="pt-BR" dirty="0"/>
          </a:p>
        </p:txBody>
      </p:sp>
      <p:sp>
        <p:nvSpPr>
          <p:cNvPr id="33" name="Rectangle 32"/>
          <p:cNvSpPr/>
          <p:nvPr/>
        </p:nvSpPr>
        <p:spPr>
          <a:xfrm>
            <a:off x="755576" y="5949280"/>
            <a:ext cx="3168352" cy="646331"/>
          </a:xfrm>
          <a:prstGeom prst="rect">
            <a:avLst/>
          </a:prstGeom>
        </p:spPr>
        <p:txBody>
          <a:bodyPr wrap="square">
            <a:spAutoFit/>
          </a:bodyPr>
          <a:lstStyle/>
          <a:p>
            <a:pPr algn="ctr"/>
            <a:r>
              <a:rPr lang="pt-BR" dirty="0" smtClean="0"/>
              <a:t>Treinamentos e execução do 	plano de emergência.</a:t>
            </a:r>
            <a:endParaRPr lang="pt-BR" dirty="0"/>
          </a:p>
        </p:txBody>
      </p:sp>
      <p:sp>
        <p:nvSpPr>
          <p:cNvPr id="39" name="Circular Arrow 38"/>
          <p:cNvSpPr/>
          <p:nvPr/>
        </p:nvSpPr>
        <p:spPr>
          <a:xfrm rot="20984589">
            <a:off x="4363259" y="3739453"/>
            <a:ext cx="978408" cy="978408"/>
          </a:xfrm>
          <a:prstGeom prst="circularArrow">
            <a:avLst>
              <a:gd name="adj1" fmla="val 11618"/>
              <a:gd name="adj2" fmla="val 663685"/>
              <a:gd name="adj3" fmla="val 20338288"/>
              <a:gd name="adj4" fmla="val 18132685"/>
              <a:gd name="adj5" fmla="val 1539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0" name="Circular Arrow 39"/>
          <p:cNvSpPr/>
          <p:nvPr/>
        </p:nvSpPr>
        <p:spPr>
          <a:xfrm rot="4517260">
            <a:off x="4295646" y="4200646"/>
            <a:ext cx="978408" cy="978408"/>
          </a:xfrm>
          <a:prstGeom prst="circularArrow">
            <a:avLst>
              <a:gd name="adj1" fmla="val 11618"/>
              <a:gd name="adj2" fmla="val 663685"/>
              <a:gd name="adj3" fmla="val 20338288"/>
              <a:gd name="adj4" fmla="val 18132685"/>
              <a:gd name="adj5" fmla="val 1539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1" name="Circular Arrow 40"/>
          <p:cNvSpPr/>
          <p:nvPr/>
        </p:nvSpPr>
        <p:spPr>
          <a:xfrm rot="17082740" flipH="1">
            <a:off x="3773422" y="4257282"/>
            <a:ext cx="978408" cy="978408"/>
          </a:xfrm>
          <a:prstGeom prst="circularArrow">
            <a:avLst>
              <a:gd name="adj1" fmla="val 11618"/>
              <a:gd name="adj2" fmla="val 663685"/>
              <a:gd name="adj3" fmla="val 20338288"/>
              <a:gd name="adj4" fmla="val 18132685"/>
              <a:gd name="adj5" fmla="val 1539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cxnSp>
        <p:nvCxnSpPr>
          <p:cNvPr id="43" name="Straight Arrow Connector 42"/>
          <p:cNvCxnSpPr/>
          <p:nvPr/>
        </p:nvCxnSpPr>
        <p:spPr>
          <a:xfrm flipV="1">
            <a:off x="5076056" y="2564905"/>
            <a:ext cx="1296144" cy="1368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020544" y="2204864"/>
            <a:ext cx="2699792" cy="523220"/>
          </a:xfrm>
          <a:prstGeom prst="rect">
            <a:avLst/>
          </a:prstGeom>
        </p:spPr>
        <p:txBody>
          <a:bodyPr wrap="square">
            <a:spAutoFit/>
          </a:bodyPr>
          <a:lstStyle/>
          <a:p>
            <a:pPr algn="ctr"/>
            <a:r>
              <a:rPr lang="pt-BR" sz="1400" dirty="0" smtClean="0"/>
              <a:t>Níveis informados nas seções de controle dos rios.</a:t>
            </a:r>
            <a:endParaRPr lang="pt-BR" sz="1400" dirty="0"/>
          </a:p>
        </p:txBody>
      </p:sp>
      <p:cxnSp>
        <p:nvCxnSpPr>
          <p:cNvPr id="45" name="Straight Arrow Connector 44"/>
          <p:cNvCxnSpPr/>
          <p:nvPr/>
        </p:nvCxnSpPr>
        <p:spPr>
          <a:xfrm>
            <a:off x="5076056" y="4941168"/>
            <a:ext cx="136815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244952" y="5786100"/>
            <a:ext cx="2071464" cy="738664"/>
          </a:xfrm>
          <a:prstGeom prst="rect">
            <a:avLst/>
          </a:prstGeom>
        </p:spPr>
        <p:txBody>
          <a:bodyPr wrap="square">
            <a:spAutoFit/>
          </a:bodyPr>
          <a:lstStyle/>
          <a:p>
            <a:pPr algn="ctr"/>
            <a:r>
              <a:rPr lang="pt-BR" sz="1400" dirty="0" smtClean="0"/>
              <a:t>Níveis de alerta. Há protocolo de comunicação.</a:t>
            </a:r>
            <a:endParaRPr lang="pt-BR" sz="1400" dirty="0"/>
          </a:p>
        </p:txBody>
      </p:sp>
      <p:cxnSp>
        <p:nvCxnSpPr>
          <p:cNvPr id="50" name="Straight Arrow Connector 49"/>
          <p:cNvCxnSpPr/>
          <p:nvPr/>
        </p:nvCxnSpPr>
        <p:spPr>
          <a:xfrm flipH="1">
            <a:off x="2483768" y="5013176"/>
            <a:ext cx="151216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611560" y="5085184"/>
            <a:ext cx="2071464" cy="738664"/>
          </a:xfrm>
          <a:prstGeom prst="rect">
            <a:avLst/>
          </a:prstGeom>
        </p:spPr>
        <p:txBody>
          <a:bodyPr wrap="square">
            <a:spAutoFit/>
          </a:bodyPr>
          <a:lstStyle/>
          <a:p>
            <a:pPr algn="ctr"/>
            <a:r>
              <a:rPr lang="pt-BR" sz="1400" dirty="0" smtClean="0"/>
              <a:t>Tomada de decisão de acordo com o protocolo do plano.</a:t>
            </a:r>
            <a:endParaRPr lang="pt-B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par>
                                <p:cTn id="25" presetID="9"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ssolve">
                                      <p:cBhvr>
                                        <p:cTn id="27" dur="500"/>
                                        <p:tgtEl>
                                          <p:spTgt spid="4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dissolv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par>
                                <p:cTn id="36" presetID="9"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dissolve">
                                      <p:cBhvr>
                                        <p:cTn id="38" dur="500"/>
                                        <p:tgtEl>
                                          <p:spTgt spid="4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dissolve">
                                      <p:cBhvr>
                                        <p:cTn id="46" dur="500"/>
                                        <p:tgtEl>
                                          <p:spTgt spid="41"/>
                                        </p:tgtEl>
                                      </p:cBhvr>
                                    </p:animEffect>
                                  </p:childTnLst>
                                </p:cTn>
                              </p:par>
                              <p:par>
                                <p:cTn id="47" presetID="9"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dissolve">
                                      <p:cBhvr>
                                        <p:cTn id="49" dur="500"/>
                                        <p:tgtEl>
                                          <p:spTgt spid="5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dissolve">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9" grpId="0" animBg="1"/>
      <p:bldP spid="40" grpId="0" animBg="1"/>
      <p:bldP spid="41" grpId="0" animBg="1"/>
      <p:bldP spid="44" grpId="0"/>
      <p:bldP spid="49"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8"/>
          <p:cNvGraphicFramePr>
            <a:graphicFrameLocks noChangeAspect="1"/>
          </p:cNvGraphicFramePr>
          <p:nvPr/>
        </p:nvGraphicFramePr>
        <p:xfrm>
          <a:off x="683568" y="1955626"/>
          <a:ext cx="7316788" cy="4102100"/>
        </p:xfrm>
        <a:graphic>
          <a:graphicData uri="http://schemas.openxmlformats.org/presentationml/2006/ole">
            <p:oleObj spid="_x0000_s175106" name="Chart" r:id="rId3" imgW="5991338" imgH="3124211" progId="Excel.Sheet.8">
              <p:embed/>
            </p:oleObj>
          </a:graphicData>
        </a:graphic>
      </p:graphicFrame>
      <p:sp>
        <p:nvSpPr>
          <p:cNvPr id="4" name="AutoShape 19"/>
          <p:cNvSpPr>
            <a:spLocks/>
          </p:cNvSpPr>
          <p:nvPr/>
        </p:nvSpPr>
        <p:spPr bwMode="auto">
          <a:xfrm rot="16200000">
            <a:off x="2591743" y="4655964"/>
            <a:ext cx="287337" cy="2087562"/>
          </a:xfrm>
          <a:prstGeom prst="leftBrace">
            <a:avLst>
              <a:gd name="adj1" fmla="val 60543"/>
              <a:gd name="adj2" fmla="val 50000"/>
            </a:avLst>
          </a:prstGeom>
          <a:noFill/>
          <a:ln w="12700">
            <a:solidFill>
              <a:schemeClr val="accent2"/>
            </a:solidFill>
            <a:round/>
            <a:headEnd/>
            <a:tailEnd/>
          </a:ln>
          <a:effectLst/>
        </p:spPr>
        <p:txBody>
          <a:bodyPr wrap="none" anchor="ctr"/>
          <a:lstStyle/>
          <a:p>
            <a:endParaRPr lang="pt-BR"/>
          </a:p>
        </p:txBody>
      </p:sp>
      <p:sp>
        <p:nvSpPr>
          <p:cNvPr id="5" name="AutoShape 20"/>
          <p:cNvSpPr>
            <a:spLocks/>
          </p:cNvSpPr>
          <p:nvPr/>
        </p:nvSpPr>
        <p:spPr bwMode="auto">
          <a:xfrm rot="16200000">
            <a:off x="6156474" y="4763120"/>
            <a:ext cx="287337" cy="1873250"/>
          </a:xfrm>
          <a:prstGeom prst="leftBrace">
            <a:avLst>
              <a:gd name="adj1" fmla="val 54328"/>
              <a:gd name="adj2" fmla="val 50000"/>
            </a:avLst>
          </a:prstGeom>
          <a:noFill/>
          <a:ln w="12700">
            <a:solidFill>
              <a:schemeClr val="accent2"/>
            </a:solidFill>
            <a:round/>
            <a:headEnd/>
            <a:tailEnd/>
          </a:ln>
          <a:effectLst/>
        </p:spPr>
        <p:txBody>
          <a:bodyPr wrap="none" anchor="ctr"/>
          <a:lstStyle/>
          <a:p>
            <a:endParaRPr lang="pt-BR"/>
          </a:p>
        </p:txBody>
      </p:sp>
      <p:sp>
        <p:nvSpPr>
          <p:cNvPr id="6" name="Retângulo 13"/>
          <p:cNvSpPr>
            <a:spLocks noChangeArrowheads="1"/>
          </p:cNvSpPr>
          <p:nvPr/>
        </p:nvSpPr>
        <p:spPr bwMode="auto">
          <a:xfrm>
            <a:off x="1426518" y="6057726"/>
            <a:ext cx="2614613" cy="755650"/>
          </a:xfrm>
          <a:prstGeom prst="rect">
            <a:avLst/>
          </a:prstGeom>
          <a:solidFill>
            <a:schemeClr val="accent1">
              <a:alpha val="42000"/>
            </a:schemeClr>
          </a:solidFill>
          <a:ln w="9525" algn="ctr">
            <a:noFill/>
            <a:round/>
            <a:headEnd/>
            <a:tailEnd/>
          </a:ln>
        </p:spPr>
        <p:txBody>
          <a:bodyPr/>
          <a:lstStyle/>
          <a:p>
            <a:endParaRPr lang="pt-BR">
              <a:cs typeface="Arial Unicode MS" pitchFamily="34" charset="-128"/>
            </a:endParaRPr>
          </a:p>
        </p:txBody>
      </p:sp>
      <p:sp>
        <p:nvSpPr>
          <p:cNvPr id="7" name="TextBox 15"/>
          <p:cNvSpPr txBox="1">
            <a:spLocks noChangeArrowheads="1"/>
          </p:cNvSpPr>
          <p:nvPr/>
        </p:nvSpPr>
        <p:spPr bwMode="auto">
          <a:xfrm>
            <a:off x="1556693" y="6072013"/>
            <a:ext cx="2308225" cy="687388"/>
          </a:xfrm>
          <a:prstGeom prst="rect">
            <a:avLst/>
          </a:prstGeom>
          <a:noFill/>
          <a:ln w="9525">
            <a:noFill/>
            <a:miter lim="800000"/>
            <a:headEnd/>
            <a:tailEnd/>
          </a:ln>
        </p:spPr>
        <p:txBody>
          <a:bodyPr anchor="ctr">
            <a:spAutoFit/>
          </a:bodyPr>
          <a:lstStyle/>
          <a:p>
            <a:pPr algn="ctr">
              <a:buFont typeface="Arial" charset="0"/>
              <a:buNone/>
            </a:pPr>
            <a:r>
              <a:rPr lang="pt-BR" sz="1300" b="1">
                <a:solidFill>
                  <a:srgbClr val="0D345A"/>
                </a:solidFill>
                <a:cs typeface="Arial Unicode MS" pitchFamily="34" charset="-128"/>
              </a:rPr>
              <a:t>1º evento (60 mm)</a:t>
            </a:r>
          </a:p>
          <a:p>
            <a:pPr algn="ctr">
              <a:buFont typeface="Arial" charset="0"/>
              <a:buNone/>
            </a:pPr>
            <a:r>
              <a:rPr lang="pt-BR" sz="1300" b="1">
                <a:solidFill>
                  <a:srgbClr val="0D345A"/>
                </a:solidFill>
                <a:cs typeface="Arial Unicode MS" pitchFamily="34" charset="-128"/>
              </a:rPr>
              <a:t>Intensidades moderadas</a:t>
            </a:r>
          </a:p>
          <a:p>
            <a:pPr algn="ctr">
              <a:buFont typeface="Arial" charset="0"/>
              <a:buNone/>
            </a:pPr>
            <a:r>
              <a:rPr lang="pt-BR" sz="1300" b="1">
                <a:solidFill>
                  <a:srgbClr val="0D345A"/>
                </a:solidFill>
                <a:cs typeface="Arial Unicode MS" pitchFamily="34" charset="-128"/>
              </a:rPr>
              <a:t>Encharca o solo</a:t>
            </a:r>
            <a:endParaRPr lang="pt-BR" sz="1300" b="1">
              <a:solidFill>
                <a:srgbClr val="333333"/>
              </a:solidFill>
              <a:cs typeface="Arial Unicode MS" pitchFamily="34" charset="-128"/>
            </a:endParaRPr>
          </a:p>
        </p:txBody>
      </p:sp>
      <p:sp>
        <p:nvSpPr>
          <p:cNvPr id="8" name="Retângulo 13"/>
          <p:cNvSpPr>
            <a:spLocks noChangeArrowheads="1"/>
          </p:cNvSpPr>
          <p:nvPr/>
        </p:nvSpPr>
        <p:spPr bwMode="auto">
          <a:xfrm>
            <a:off x="4988868" y="6057726"/>
            <a:ext cx="2614613" cy="755650"/>
          </a:xfrm>
          <a:prstGeom prst="rect">
            <a:avLst/>
          </a:prstGeom>
          <a:solidFill>
            <a:schemeClr val="accent1">
              <a:alpha val="42000"/>
            </a:schemeClr>
          </a:solidFill>
          <a:ln w="9525" algn="ctr">
            <a:noFill/>
            <a:round/>
            <a:headEnd/>
            <a:tailEnd/>
          </a:ln>
        </p:spPr>
        <p:txBody>
          <a:bodyPr/>
          <a:lstStyle/>
          <a:p>
            <a:endParaRPr lang="pt-BR">
              <a:cs typeface="Arial Unicode MS" pitchFamily="34" charset="-128"/>
            </a:endParaRPr>
          </a:p>
        </p:txBody>
      </p:sp>
      <p:sp>
        <p:nvSpPr>
          <p:cNvPr id="9" name="TextBox 15"/>
          <p:cNvSpPr txBox="1">
            <a:spLocks noChangeArrowheads="1"/>
          </p:cNvSpPr>
          <p:nvPr/>
        </p:nvSpPr>
        <p:spPr bwMode="auto">
          <a:xfrm>
            <a:off x="5033318" y="6072013"/>
            <a:ext cx="2528888" cy="687388"/>
          </a:xfrm>
          <a:prstGeom prst="rect">
            <a:avLst/>
          </a:prstGeom>
          <a:noFill/>
          <a:ln w="9525">
            <a:noFill/>
            <a:miter lim="800000"/>
            <a:headEnd/>
            <a:tailEnd/>
          </a:ln>
        </p:spPr>
        <p:txBody>
          <a:bodyPr anchor="ctr">
            <a:spAutoFit/>
          </a:bodyPr>
          <a:lstStyle/>
          <a:p>
            <a:pPr algn="ctr">
              <a:buFont typeface="Arial" charset="0"/>
              <a:buNone/>
            </a:pPr>
            <a:r>
              <a:rPr lang="pt-BR" sz="1300" b="1">
                <a:solidFill>
                  <a:srgbClr val="0D345A"/>
                </a:solidFill>
                <a:cs typeface="Arial Unicode MS" pitchFamily="34" charset="-128"/>
              </a:rPr>
              <a:t>2º evento (120 mm)</a:t>
            </a:r>
          </a:p>
          <a:p>
            <a:pPr algn="ctr">
              <a:buFont typeface="Arial" charset="0"/>
              <a:buNone/>
            </a:pPr>
            <a:r>
              <a:rPr lang="pt-BR" sz="1300" b="1">
                <a:solidFill>
                  <a:srgbClr val="0D345A"/>
                </a:solidFill>
                <a:cs typeface="Arial Unicode MS" pitchFamily="34" charset="-128"/>
              </a:rPr>
              <a:t>Intensidades maiores</a:t>
            </a:r>
          </a:p>
          <a:p>
            <a:pPr algn="ctr">
              <a:buFont typeface="Arial" charset="0"/>
              <a:buNone/>
            </a:pPr>
            <a:r>
              <a:rPr lang="pt-BR" sz="1300" b="1">
                <a:solidFill>
                  <a:srgbClr val="0D345A"/>
                </a:solidFill>
                <a:cs typeface="Arial Unicode MS" pitchFamily="34" charset="-128"/>
              </a:rPr>
              <a:t>Causa cheia e deslizamentos</a:t>
            </a:r>
            <a:endParaRPr lang="pt-BR" sz="1300" b="1">
              <a:solidFill>
                <a:srgbClr val="333333"/>
              </a:solidFill>
              <a:cs typeface="Arial Unicode MS" pitchFamily="34" charset="-128"/>
            </a:endParaRPr>
          </a:p>
        </p:txBody>
      </p:sp>
      <p:cxnSp>
        <p:nvCxnSpPr>
          <p:cNvPr id="11" name="Straight Connector 10"/>
          <p:cNvCxnSpPr/>
          <p:nvPr/>
        </p:nvCxnSpPr>
        <p:spPr>
          <a:xfrm flipV="1">
            <a:off x="3851920" y="2708920"/>
            <a:ext cx="0" cy="230425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26228" y="2708920"/>
            <a:ext cx="0" cy="23042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a:spLocks noChangeArrowheads="1"/>
          </p:cNvSpPr>
          <p:nvPr/>
        </p:nvSpPr>
        <p:spPr bwMode="auto">
          <a:xfrm>
            <a:off x="4211960" y="2881964"/>
            <a:ext cx="1468724" cy="835068"/>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dirty="0" smtClean="0">
                <a:solidFill>
                  <a:schemeClr val="tx1"/>
                </a:solidFill>
                <a:cs typeface="Arial" charset="0"/>
              </a:rPr>
              <a:t>TEMPO P/ ALERTA</a:t>
            </a:r>
          </a:p>
          <a:p>
            <a:pPr algn="ctr" eaLnBrk="1" hangingPunct="1"/>
            <a:r>
              <a:rPr lang="pt-BR" sz="1200" b="1" dirty="0" smtClean="0">
                <a:solidFill>
                  <a:schemeClr val="tx1"/>
                </a:solidFill>
                <a:cs typeface="Arial" charset="0"/>
              </a:rPr>
              <a:t> E RESPOSTA COM </a:t>
            </a:r>
          </a:p>
          <a:p>
            <a:pPr algn="ctr" eaLnBrk="1" hangingPunct="1"/>
            <a:r>
              <a:rPr lang="pt-BR" sz="1200" b="1" dirty="0" smtClean="0">
                <a:solidFill>
                  <a:schemeClr val="tx1"/>
                </a:solidFill>
                <a:cs typeface="Arial" charset="0"/>
              </a:rPr>
              <a:t>PREVISÃO DE CHUVA</a:t>
            </a:r>
          </a:p>
          <a:p>
            <a:pPr algn="ctr" eaLnBrk="1" hangingPunct="1"/>
            <a:r>
              <a:rPr lang="pt-BR" sz="1200" b="1" dirty="0" smtClean="0">
                <a:solidFill>
                  <a:schemeClr val="tx1"/>
                </a:solidFill>
                <a:cs typeface="Arial" charset="0"/>
              </a:rPr>
              <a:t>12 H</a:t>
            </a:r>
            <a:endParaRPr lang="pt-BR" sz="1200" b="1" dirty="0">
              <a:solidFill>
                <a:schemeClr val="tx1"/>
              </a:solidFill>
              <a:cs typeface="Arial" charset="0"/>
            </a:endParaRPr>
          </a:p>
        </p:txBody>
      </p:sp>
      <p:sp>
        <p:nvSpPr>
          <p:cNvPr id="17" name="Line 37"/>
          <p:cNvSpPr>
            <a:spLocks noChangeShapeType="1"/>
          </p:cNvSpPr>
          <p:nvPr/>
        </p:nvSpPr>
        <p:spPr bwMode="auto">
          <a:xfrm flipH="1">
            <a:off x="5652120" y="3048768"/>
            <a:ext cx="142875" cy="0"/>
          </a:xfrm>
          <a:prstGeom prst="line">
            <a:avLst/>
          </a:prstGeom>
          <a:noFill/>
          <a:ln w="9525">
            <a:solidFill>
              <a:schemeClr val="tx1"/>
            </a:solidFill>
            <a:round/>
            <a:headEnd/>
            <a:tailEnd type="triangle" w="med" len="med"/>
          </a:ln>
          <a:effectLst/>
        </p:spPr>
        <p:txBody>
          <a:bodyPr/>
          <a:lstStyle/>
          <a:p>
            <a:endParaRPr lang="pt-BR"/>
          </a:p>
        </p:txBody>
      </p:sp>
      <p:sp>
        <p:nvSpPr>
          <p:cNvPr id="18" name="Line 38"/>
          <p:cNvSpPr>
            <a:spLocks noChangeShapeType="1"/>
          </p:cNvSpPr>
          <p:nvPr/>
        </p:nvSpPr>
        <p:spPr bwMode="auto">
          <a:xfrm>
            <a:off x="4067944" y="3048768"/>
            <a:ext cx="144463" cy="0"/>
          </a:xfrm>
          <a:prstGeom prst="line">
            <a:avLst/>
          </a:prstGeom>
          <a:noFill/>
          <a:ln w="9525">
            <a:solidFill>
              <a:schemeClr val="tx1"/>
            </a:solidFill>
            <a:round/>
            <a:headEnd/>
            <a:tailEnd type="triangle" w="med" len="med"/>
          </a:ln>
          <a:effectLst/>
        </p:spPr>
        <p:txBody>
          <a:bodyPr/>
          <a:lstStyle/>
          <a:p>
            <a:endParaRPr lang="pt-BR"/>
          </a:p>
        </p:txBody>
      </p:sp>
      <p:pic>
        <p:nvPicPr>
          <p:cNvPr id="1027" name="Picture 3" descr="C:\Users\dante\AppData\Local\Microsoft\Windows\Temporary Internet Files\Content.IE5\XD4FVHLU\MC900434750[1].png"/>
          <p:cNvPicPr>
            <a:picLocks noChangeAspect="1" noChangeArrowheads="1"/>
          </p:cNvPicPr>
          <p:nvPr/>
        </p:nvPicPr>
        <p:blipFill>
          <a:blip r:embed="rId4" cstate="print"/>
          <a:srcRect/>
          <a:stretch>
            <a:fillRect/>
          </a:stretch>
        </p:blipFill>
        <p:spPr bwMode="auto">
          <a:xfrm>
            <a:off x="4686970" y="2463868"/>
            <a:ext cx="389086" cy="389086"/>
          </a:xfrm>
          <a:prstGeom prst="rect">
            <a:avLst/>
          </a:prstGeom>
          <a:noFill/>
        </p:spPr>
      </p:pic>
      <p:sp>
        <p:nvSpPr>
          <p:cNvPr id="22" name="Rectangle 2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3" name="Straight Connector 22"/>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1" name="Rectangle 20"/>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5" name="TextBox 24"/>
          <p:cNvSpPr txBox="1"/>
          <p:nvPr/>
        </p:nvSpPr>
        <p:spPr>
          <a:xfrm>
            <a:off x="714277" y="1484784"/>
            <a:ext cx="4360296" cy="369332"/>
          </a:xfrm>
          <a:prstGeom prst="rect">
            <a:avLst/>
          </a:prstGeom>
          <a:solidFill>
            <a:srgbClr val="92D050"/>
          </a:solidFill>
        </p:spPr>
        <p:txBody>
          <a:bodyPr wrap="none" rtlCol="0">
            <a:spAutoFit/>
          </a:bodyPr>
          <a:lstStyle/>
          <a:p>
            <a:r>
              <a:rPr lang="pt-BR" b="1" dirty="0" smtClean="0"/>
              <a:t>SISTEMA DE PREVISÃO, ALERTA E RESPOSTA</a:t>
            </a:r>
            <a:endParaRPr lang="pt-B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1000"/>
                                        <p:tgtEl>
                                          <p:spTgt spid="9">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3"/>
          <p:cNvPicPr>
            <a:picLocks noChangeAspect="1" noChangeArrowheads="1"/>
          </p:cNvPicPr>
          <p:nvPr/>
        </p:nvPicPr>
        <p:blipFill>
          <a:blip r:embed="rId2" cstate="print"/>
          <a:srcRect l="30712" t="29156" r="32208" b="33438"/>
          <a:stretch>
            <a:fillRect/>
          </a:stretch>
        </p:blipFill>
        <p:spPr bwMode="auto">
          <a:xfrm>
            <a:off x="1259631" y="3068960"/>
            <a:ext cx="5967189" cy="3384376"/>
          </a:xfrm>
          <a:prstGeom prst="rect">
            <a:avLst/>
          </a:prstGeom>
          <a:noFill/>
          <a:ln w="9525">
            <a:noFill/>
            <a:miter lim="800000"/>
            <a:headEnd/>
            <a:tailEnd/>
          </a:ln>
        </p:spPr>
      </p:pic>
      <p:cxnSp>
        <p:nvCxnSpPr>
          <p:cNvPr id="11" name="Straight Connector 10"/>
          <p:cNvCxnSpPr/>
          <p:nvPr/>
        </p:nvCxnSpPr>
        <p:spPr>
          <a:xfrm flipV="1">
            <a:off x="1835696" y="2852936"/>
            <a:ext cx="0" cy="230425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411760" y="2852936"/>
            <a:ext cx="0" cy="23042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a:spLocks noChangeArrowheads="1"/>
          </p:cNvSpPr>
          <p:nvPr/>
        </p:nvSpPr>
        <p:spPr bwMode="auto">
          <a:xfrm>
            <a:off x="1187624" y="2866888"/>
            <a:ext cx="1942976" cy="288032"/>
          </a:xfrm>
          <a:prstGeom prst="rect">
            <a:avLst/>
          </a:prstGeom>
          <a:solidFill>
            <a:schemeClr val="bg1"/>
          </a:solidFill>
          <a:ln w="9525">
            <a:noFill/>
            <a:miter lim="800000"/>
            <a:headEnd/>
            <a:tailEnd/>
          </a:ln>
          <a:effectLst/>
        </p:spPr>
        <p:txBody>
          <a:bodyPr wrap="none" lIns="0" tIns="0" rIns="0" bIns="0" anchor="ctr"/>
          <a:lstStyle/>
          <a:p>
            <a:pPr algn="ctr" eaLnBrk="1" hangingPunct="1"/>
            <a:r>
              <a:rPr lang="pt-BR" sz="1200" b="1" dirty="0" smtClean="0">
                <a:solidFill>
                  <a:schemeClr val="tx1"/>
                </a:solidFill>
                <a:cs typeface="Arial" charset="0"/>
              </a:rPr>
              <a:t>TEMPO P/ ALERTA E RESPOSTA APENAS</a:t>
            </a:r>
          </a:p>
          <a:p>
            <a:pPr algn="ctr" eaLnBrk="1" hangingPunct="1"/>
            <a:r>
              <a:rPr lang="pt-BR" sz="1200" b="1" dirty="0" smtClean="0">
                <a:solidFill>
                  <a:schemeClr val="tx1"/>
                </a:solidFill>
                <a:cs typeface="Arial" charset="0"/>
              </a:rPr>
              <a:t>COM BASE NA VAZÃO DE MONTANTE</a:t>
            </a:r>
          </a:p>
          <a:p>
            <a:pPr algn="ctr" eaLnBrk="1" hangingPunct="1"/>
            <a:endParaRPr lang="pt-BR" sz="1200" b="1" dirty="0" smtClean="0">
              <a:cs typeface="Arial" charset="0"/>
            </a:endParaRPr>
          </a:p>
          <a:p>
            <a:pPr algn="ctr" eaLnBrk="1" hangingPunct="1"/>
            <a:r>
              <a:rPr lang="pt-BR" sz="1200" b="1" dirty="0" smtClean="0">
                <a:solidFill>
                  <a:schemeClr val="tx1"/>
                </a:solidFill>
                <a:cs typeface="Arial" charset="0"/>
              </a:rPr>
              <a:t>72 H</a:t>
            </a:r>
            <a:endParaRPr lang="pt-BR" sz="1200" b="1" dirty="0">
              <a:solidFill>
                <a:schemeClr val="tx1"/>
              </a:solidFill>
              <a:cs typeface="Arial" charset="0"/>
            </a:endParaRPr>
          </a:p>
        </p:txBody>
      </p:sp>
      <p:sp>
        <p:nvSpPr>
          <p:cNvPr id="17" name="Line 37"/>
          <p:cNvSpPr>
            <a:spLocks noChangeShapeType="1"/>
          </p:cNvSpPr>
          <p:nvPr/>
        </p:nvSpPr>
        <p:spPr bwMode="auto">
          <a:xfrm flipH="1">
            <a:off x="2483768" y="3111940"/>
            <a:ext cx="142875" cy="0"/>
          </a:xfrm>
          <a:prstGeom prst="line">
            <a:avLst/>
          </a:prstGeom>
          <a:noFill/>
          <a:ln w="9525">
            <a:solidFill>
              <a:schemeClr val="tx1"/>
            </a:solidFill>
            <a:round/>
            <a:headEnd/>
            <a:tailEnd type="triangle" w="med" len="med"/>
          </a:ln>
          <a:effectLst/>
        </p:spPr>
        <p:txBody>
          <a:bodyPr/>
          <a:lstStyle/>
          <a:p>
            <a:endParaRPr lang="pt-BR"/>
          </a:p>
        </p:txBody>
      </p:sp>
      <p:sp>
        <p:nvSpPr>
          <p:cNvPr id="18" name="Line 38"/>
          <p:cNvSpPr>
            <a:spLocks noChangeShapeType="1"/>
          </p:cNvSpPr>
          <p:nvPr/>
        </p:nvSpPr>
        <p:spPr bwMode="auto">
          <a:xfrm>
            <a:off x="1619225" y="3126454"/>
            <a:ext cx="144463" cy="0"/>
          </a:xfrm>
          <a:prstGeom prst="line">
            <a:avLst/>
          </a:prstGeom>
          <a:noFill/>
          <a:ln w="9525">
            <a:solidFill>
              <a:schemeClr val="tx1"/>
            </a:solidFill>
            <a:round/>
            <a:headEnd/>
            <a:tailEnd type="triangle" w="med" len="med"/>
          </a:ln>
          <a:effectLst/>
        </p:spPr>
        <p:txBody>
          <a:bodyPr/>
          <a:lstStyle/>
          <a:p>
            <a:endParaRPr lang="pt-BR"/>
          </a:p>
        </p:txBody>
      </p:sp>
      <p:pic>
        <p:nvPicPr>
          <p:cNvPr id="1027" name="Picture 3" descr="C:\Users\dante\AppData\Local\Microsoft\Windows\Temporary Internet Files\Content.IE5\XD4FVHLU\MC900434750[1].png"/>
          <p:cNvPicPr>
            <a:picLocks noChangeAspect="1" noChangeArrowheads="1"/>
          </p:cNvPicPr>
          <p:nvPr/>
        </p:nvPicPr>
        <p:blipFill>
          <a:blip r:embed="rId3" cstate="print"/>
          <a:srcRect/>
          <a:stretch>
            <a:fillRect/>
          </a:stretch>
        </p:blipFill>
        <p:spPr bwMode="auto">
          <a:xfrm>
            <a:off x="1907222" y="2204864"/>
            <a:ext cx="389086" cy="389086"/>
          </a:xfrm>
          <a:prstGeom prst="rect">
            <a:avLst/>
          </a:prstGeom>
          <a:noFill/>
        </p:spPr>
      </p:pic>
      <p:sp>
        <p:nvSpPr>
          <p:cNvPr id="22" name="Rectangle 2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3" name="Straight Connector 22"/>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1" name="Rectangle 20"/>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5" name="TextBox 24"/>
          <p:cNvSpPr txBox="1"/>
          <p:nvPr/>
        </p:nvSpPr>
        <p:spPr>
          <a:xfrm>
            <a:off x="714277" y="1484784"/>
            <a:ext cx="4360296" cy="369332"/>
          </a:xfrm>
          <a:prstGeom prst="rect">
            <a:avLst/>
          </a:prstGeom>
          <a:solidFill>
            <a:srgbClr val="92D050"/>
          </a:solidFill>
        </p:spPr>
        <p:txBody>
          <a:bodyPr wrap="none" rtlCol="0">
            <a:spAutoFit/>
          </a:bodyPr>
          <a:lstStyle/>
          <a:p>
            <a:r>
              <a:rPr lang="pt-BR" b="1" dirty="0" smtClean="0"/>
              <a:t>SISTEMA DE PREVISÃO, ALERTA E RESPOSTA</a:t>
            </a:r>
            <a:endParaRPr lang="pt-BR" b="1" dirty="0"/>
          </a:p>
        </p:txBody>
      </p:sp>
      <p:sp>
        <p:nvSpPr>
          <p:cNvPr id="26" name="Rectangle 25"/>
          <p:cNvSpPr/>
          <p:nvPr/>
        </p:nvSpPr>
        <p:spPr>
          <a:xfrm>
            <a:off x="7164288" y="3140968"/>
            <a:ext cx="1835696" cy="553998"/>
          </a:xfrm>
          <a:prstGeom prst="rect">
            <a:avLst/>
          </a:prstGeom>
        </p:spPr>
        <p:txBody>
          <a:bodyPr wrap="square">
            <a:spAutoFit/>
          </a:bodyPr>
          <a:lstStyle/>
          <a:p>
            <a:r>
              <a:rPr lang="pt-BR" sz="1000" b="1" dirty="0" smtClean="0">
                <a:solidFill>
                  <a:schemeClr val="tx1">
                    <a:lumMod val="65000"/>
                    <a:lumOff val="35000"/>
                  </a:schemeClr>
                </a:solidFill>
              </a:rPr>
              <a:t>RIO URUGUAI RS/SC</a:t>
            </a:r>
          </a:p>
          <a:p>
            <a:endParaRPr lang="pt-BR" sz="1000" b="1" dirty="0" smtClean="0">
              <a:solidFill>
                <a:schemeClr val="tx1">
                  <a:lumMod val="65000"/>
                  <a:lumOff val="35000"/>
                </a:schemeClr>
              </a:solidFill>
            </a:endParaRPr>
          </a:p>
          <a:p>
            <a:r>
              <a:rPr lang="pt-BR" sz="1000" dirty="0" smtClean="0">
                <a:solidFill>
                  <a:schemeClr val="tx1">
                    <a:lumMod val="65000"/>
                    <a:lumOff val="35000"/>
                  </a:schemeClr>
                </a:solidFill>
              </a:rPr>
              <a:t>Fonte: PAZ et al  (2002)</a:t>
            </a:r>
            <a:endParaRPr lang="pt-BR"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4" name="TextBox 3"/>
          <p:cNvSpPr txBox="1"/>
          <p:nvPr/>
        </p:nvSpPr>
        <p:spPr>
          <a:xfrm>
            <a:off x="827584" y="1916832"/>
            <a:ext cx="1584176" cy="369332"/>
          </a:xfrm>
          <a:prstGeom prst="rect">
            <a:avLst/>
          </a:prstGeom>
          <a:solidFill>
            <a:schemeClr val="accent1"/>
          </a:solidFill>
        </p:spPr>
        <p:txBody>
          <a:bodyPr wrap="square" rtlCol="0">
            <a:spAutoFit/>
          </a:bodyPr>
          <a:lstStyle/>
          <a:p>
            <a:r>
              <a:rPr lang="pt-BR" b="1" dirty="0" smtClean="0"/>
              <a:t>POLÍTICAS</a:t>
            </a:r>
            <a:endParaRPr lang="pt-BR" b="1" dirty="0"/>
          </a:p>
        </p:txBody>
      </p:sp>
      <p:sp>
        <p:nvSpPr>
          <p:cNvPr id="8" name="TextBox 7"/>
          <p:cNvSpPr txBox="1"/>
          <p:nvPr/>
        </p:nvSpPr>
        <p:spPr>
          <a:xfrm>
            <a:off x="3059832" y="4158372"/>
            <a:ext cx="2453877" cy="369332"/>
          </a:xfrm>
          <a:prstGeom prst="rect">
            <a:avLst/>
          </a:prstGeom>
          <a:solidFill>
            <a:srgbClr val="00B050"/>
          </a:solidFill>
        </p:spPr>
        <p:txBody>
          <a:bodyPr wrap="none" rtlCol="0">
            <a:spAutoFit/>
          </a:bodyPr>
          <a:lstStyle/>
          <a:p>
            <a:r>
              <a:rPr lang="pt-BR" b="1" dirty="0" smtClean="0"/>
              <a:t>PLANOS E PROGRAMAS</a:t>
            </a:r>
            <a:endParaRPr lang="pt-BR" b="1" dirty="0"/>
          </a:p>
        </p:txBody>
      </p:sp>
      <p:sp>
        <p:nvSpPr>
          <p:cNvPr id="9" name="TextBox 8"/>
          <p:cNvSpPr txBox="1"/>
          <p:nvPr/>
        </p:nvSpPr>
        <p:spPr>
          <a:xfrm>
            <a:off x="4716016" y="5886564"/>
            <a:ext cx="2259786" cy="369332"/>
          </a:xfrm>
          <a:prstGeom prst="rect">
            <a:avLst/>
          </a:prstGeom>
          <a:solidFill>
            <a:srgbClr val="FFFF00"/>
          </a:solidFill>
        </p:spPr>
        <p:txBody>
          <a:bodyPr wrap="none" rtlCol="0">
            <a:spAutoFit/>
          </a:bodyPr>
          <a:lstStyle/>
          <a:p>
            <a:r>
              <a:rPr lang="pt-BR" b="1" dirty="0" smtClean="0"/>
              <a:t>ESTUDOS E PROJETOS</a:t>
            </a:r>
            <a:endParaRPr lang="pt-BR" b="1" dirty="0"/>
          </a:p>
        </p:txBody>
      </p:sp>
      <p:cxnSp>
        <p:nvCxnSpPr>
          <p:cNvPr id="13" name="Elbow Connector 12"/>
          <p:cNvCxnSpPr>
            <a:stCxn id="4" idx="1"/>
            <a:endCxn id="8" idx="1"/>
          </p:cNvCxnSpPr>
          <p:nvPr/>
        </p:nvCxnSpPr>
        <p:spPr>
          <a:xfrm rot="10800000" flipH="1" flipV="1">
            <a:off x="827584" y="2101498"/>
            <a:ext cx="2232248" cy="2241540"/>
          </a:xfrm>
          <a:prstGeom prst="bentConnector3">
            <a:avLst>
              <a:gd name="adj1" fmla="val -1024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8" idx="1"/>
            <a:endCxn id="9" idx="1"/>
          </p:cNvCxnSpPr>
          <p:nvPr/>
        </p:nvCxnSpPr>
        <p:spPr>
          <a:xfrm rot="10800000" flipH="1" flipV="1">
            <a:off x="3059832" y="4343038"/>
            <a:ext cx="1656184" cy="1728192"/>
          </a:xfrm>
          <a:prstGeom prst="bentConnector3">
            <a:avLst>
              <a:gd name="adj1" fmla="val -1380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27584" y="2465601"/>
            <a:ext cx="7056784" cy="1323439"/>
          </a:xfrm>
          <a:prstGeom prst="rect">
            <a:avLst/>
          </a:prstGeom>
          <a:noFill/>
        </p:spPr>
        <p:txBody>
          <a:bodyPr wrap="square" rtlCol="0">
            <a:spAutoFit/>
          </a:bodyPr>
          <a:lstStyle/>
          <a:p>
            <a:r>
              <a:rPr lang="pt-BR" sz="1600" dirty="0" smtClean="0"/>
              <a:t>- Definição do aparato legal e institucional</a:t>
            </a:r>
          </a:p>
          <a:p>
            <a:r>
              <a:rPr lang="pt-BR" sz="1600" dirty="0" smtClean="0"/>
              <a:t>- Base legal para definição de planos e programas</a:t>
            </a:r>
          </a:p>
          <a:p>
            <a:r>
              <a:rPr lang="pt-BR" sz="1600" dirty="0" smtClean="0"/>
              <a:t>- Estabelece diretrizes sobre o tipo de medida a ser desenvolvida</a:t>
            </a:r>
          </a:p>
          <a:p>
            <a:r>
              <a:rPr lang="pt-BR" sz="1600" dirty="0" smtClean="0"/>
              <a:t>- Cria o sistema de gestão com a indicação do papel de cada instituição</a:t>
            </a:r>
          </a:p>
          <a:p>
            <a:r>
              <a:rPr lang="pt-BR" sz="1600" dirty="0" smtClean="0"/>
              <a:t>- Objetivos (longo prazo)</a:t>
            </a:r>
          </a:p>
        </p:txBody>
      </p:sp>
      <p:sp>
        <p:nvSpPr>
          <p:cNvPr id="24" name="TextBox 23"/>
          <p:cNvSpPr txBox="1"/>
          <p:nvPr/>
        </p:nvSpPr>
        <p:spPr>
          <a:xfrm>
            <a:off x="3131840" y="4590420"/>
            <a:ext cx="4824536" cy="830997"/>
          </a:xfrm>
          <a:prstGeom prst="rect">
            <a:avLst/>
          </a:prstGeom>
          <a:noFill/>
        </p:spPr>
        <p:txBody>
          <a:bodyPr wrap="square" rtlCol="0">
            <a:spAutoFit/>
          </a:bodyPr>
          <a:lstStyle/>
          <a:p>
            <a:r>
              <a:rPr lang="pt-BR" sz="1600" dirty="0" smtClean="0"/>
              <a:t>- Estabelece medidas no tempo</a:t>
            </a:r>
          </a:p>
          <a:p>
            <a:r>
              <a:rPr lang="pt-BR" sz="1600" dirty="0" smtClean="0"/>
              <a:t>- Identifica fontes de financiamento</a:t>
            </a:r>
          </a:p>
          <a:p>
            <a:r>
              <a:rPr lang="pt-BR" sz="1600" dirty="0" smtClean="0"/>
              <a:t>- Define prioridades</a:t>
            </a:r>
          </a:p>
        </p:txBody>
      </p:sp>
      <p:sp>
        <p:nvSpPr>
          <p:cNvPr id="26" name="Rectangle 2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7" name="Straight Connector 2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4" name="TextBox 13"/>
          <p:cNvSpPr txBox="1"/>
          <p:nvPr/>
        </p:nvSpPr>
        <p:spPr>
          <a:xfrm>
            <a:off x="611560" y="1340768"/>
            <a:ext cx="6558655" cy="646331"/>
          </a:xfrm>
          <a:prstGeom prst="rect">
            <a:avLst/>
          </a:prstGeom>
          <a:noFill/>
        </p:spPr>
        <p:txBody>
          <a:bodyPr wrap="none" rtlCol="0">
            <a:spAutoFit/>
          </a:bodyPr>
          <a:lstStyle/>
          <a:p>
            <a:r>
              <a:rPr lang="pt-BR" b="1" dirty="0" smtClean="0"/>
              <a:t>ETAPAS DE PLANEJAMENTO NA GESTÃO DE RISCO DE INUNDAÇÕES</a:t>
            </a:r>
          </a:p>
          <a:p>
            <a:endParaRPr lang="pt-BR" b="1" dirty="0"/>
          </a:p>
        </p:txBody>
      </p:sp>
      <p:sp>
        <p:nvSpPr>
          <p:cNvPr id="17" name="Rounded Rectangle 16"/>
          <p:cNvSpPr/>
          <p:nvPr/>
        </p:nvSpPr>
        <p:spPr>
          <a:xfrm>
            <a:off x="7524328" y="1772816"/>
            <a:ext cx="136815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rPr>
              <a:t>UNIÃO</a:t>
            </a:r>
            <a:endParaRPr lang="pt-BR" b="1" dirty="0">
              <a:solidFill>
                <a:schemeClr val="tx1"/>
              </a:solidFill>
            </a:endParaRPr>
          </a:p>
        </p:txBody>
      </p:sp>
      <p:sp>
        <p:nvSpPr>
          <p:cNvPr id="18" name="Rounded Rectangle 17"/>
          <p:cNvSpPr/>
          <p:nvPr/>
        </p:nvSpPr>
        <p:spPr>
          <a:xfrm>
            <a:off x="7524328" y="3198462"/>
            <a:ext cx="136815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rPr>
              <a:t>ESTADOS</a:t>
            </a:r>
            <a:endParaRPr lang="pt-BR" b="1" dirty="0">
              <a:solidFill>
                <a:schemeClr val="tx1"/>
              </a:solidFill>
            </a:endParaRPr>
          </a:p>
        </p:txBody>
      </p:sp>
      <p:sp>
        <p:nvSpPr>
          <p:cNvPr id="19" name="Rounded Rectangle 18"/>
          <p:cNvSpPr/>
          <p:nvPr/>
        </p:nvSpPr>
        <p:spPr>
          <a:xfrm>
            <a:off x="7524328" y="5747770"/>
            <a:ext cx="144016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rPr>
              <a:t>MUNICÍPIOS</a:t>
            </a:r>
            <a:endParaRPr lang="pt-BR" b="1" dirty="0">
              <a:solidFill>
                <a:schemeClr val="tx1"/>
              </a:solidFill>
            </a:endParaRPr>
          </a:p>
        </p:txBody>
      </p:sp>
      <p:sp>
        <p:nvSpPr>
          <p:cNvPr id="20" name="Down Arrow 19"/>
          <p:cNvSpPr/>
          <p:nvPr/>
        </p:nvSpPr>
        <p:spPr>
          <a:xfrm>
            <a:off x="8028384" y="2622398"/>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Down Arrow 20"/>
          <p:cNvSpPr/>
          <p:nvPr/>
        </p:nvSpPr>
        <p:spPr>
          <a:xfrm>
            <a:off x="8028384" y="4653136"/>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Straight Arrow Connector 24"/>
          <p:cNvCxnSpPr>
            <a:stCxn id="4" idx="3"/>
            <a:endCxn id="17" idx="1"/>
          </p:cNvCxnSpPr>
          <p:nvPr/>
        </p:nvCxnSpPr>
        <p:spPr>
          <a:xfrm flipV="1">
            <a:off x="2411760" y="2096852"/>
            <a:ext cx="5112568" cy="4646"/>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 idx="3"/>
            <a:endCxn id="18" idx="1"/>
          </p:cNvCxnSpPr>
          <p:nvPr/>
        </p:nvCxnSpPr>
        <p:spPr>
          <a:xfrm>
            <a:off x="2411760" y="2101498"/>
            <a:ext cx="5112568" cy="1421000"/>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8" idx="3"/>
            <a:endCxn id="17" idx="1"/>
          </p:cNvCxnSpPr>
          <p:nvPr/>
        </p:nvCxnSpPr>
        <p:spPr>
          <a:xfrm flipV="1">
            <a:off x="5513709" y="2096852"/>
            <a:ext cx="2010619" cy="2246186"/>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3"/>
            <a:endCxn id="18" idx="1"/>
          </p:cNvCxnSpPr>
          <p:nvPr/>
        </p:nvCxnSpPr>
        <p:spPr>
          <a:xfrm flipV="1">
            <a:off x="5513709" y="3522498"/>
            <a:ext cx="2010619" cy="820540"/>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9" idx="1"/>
          </p:cNvCxnSpPr>
          <p:nvPr/>
        </p:nvCxnSpPr>
        <p:spPr>
          <a:xfrm>
            <a:off x="7047810" y="6071230"/>
            <a:ext cx="476518" cy="576"/>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484784"/>
            <a:ext cx="4306885" cy="369332"/>
          </a:xfrm>
          <a:prstGeom prst="rect">
            <a:avLst/>
          </a:prstGeom>
          <a:solidFill>
            <a:schemeClr val="accent1"/>
          </a:solidFill>
        </p:spPr>
        <p:txBody>
          <a:bodyPr wrap="none" rtlCol="0">
            <a:spAutoFit/>
          </a:bodyPr>
          <a:lstStyle/>
          <a:p>
            <a:r>
              <a:rPr lang="pt-BR" b="1" dirty="0" smtClean="0"/>
              <a:t>POLÍTICA DE PREVENÇÃO DE INUNDAÇÕES </a:t>
            </a:r>
            <a:endParaRPr lang="pt-BR" b="1" dirty="0"/>
          </a:p>
        </p:txBody>
      </p:sp>
      <p:sp>
        <p:nvSpPr>
          <p:cNvPr id="25" name="Rectangle 24"/>
          <p:cNvSpPr/>
          <p:nvPr/>
        </p:nvSpPr>
        <p:spPr>
          <a:xfrm>
            <a:off x="0" y="5013176"/>
            <a:ext cx="1763688" cy="1754326"/>
          </a:xfrm>
          <a:prstGeom prst="rect">
            <a:avLst/>
          </a:prstGeom>
        </p:spPr>
        <p:txBody>
          <a:bodyPr wrap="square">
            <a:spAutoFit/>
          </a:bodyPr>
          <a:lstStyle/>
          <a:p>
            <a:pPr algn="ctr"/>
            <a:r>
              <a:rPr lang="pt-BR" dirty="0" smtClean="0"/>
              <a:t>A água é um bem de domínio público, recurso natural </a:t>
            </a:r>
            <a:r>
              <a:rPr lang="pt-BR" b="1" dirty="0" smtClean="0"/>
              <a:t>limitado</a:t>
            </a:r>
            <a:r>
              <a:rPr lang="pt-BR" dirty="0" smtClean="0"/>
              <a:t>, dotado de </a:t>
            </a:r>
            <a:r>
              <a:rPr lang="pt-BR" b="1" dirty="0" smtClean="0"/>
              <a:t>valor econômico</a:t>
            </a:r>
            <a:r>
              <a:rPr lang="pt-BR" dirty="0" smtClean="0"/>
              <a:t>.</a:t>
            </a:r>
            <a:endParaRPr lang="pt-BR" sz="1200" b="1" dirty="0" smtClean="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5" name="TextBox 14"/>
          <p:cNvSpPr txBox="1"/>
          <p:nvPr/>
        </p:nvSpPr>
        <p:spPr>
          <a:xfrm>
            <a:off x="7596336" y="3284398"/>
            <a:ext cx="1547664" cy="3600986"/>
          </a:xfrm>
          <a:prstGeom prst="rect">
            <a:avLst/>
          </a:prstGeom>
          <a:noFill/>
        </p:spPr>
        <p:txBody>
          <a:bodyPr wrap="square" rtlCol="0">
            <a:spAutoFit/>
          </a:bodyPr>
          <a:lstStyle/>
          <a:p>
            <a:r>
              <a:rPr lang="pt-BR" sz="1200" dirty="0" smtClean="0"/>
              <a:t>Atribui aos Municípios:</a:t>
            </a:r>
          </a:p>
          <a:p>
            <a:r>
              <a:rPr lang="pt-BR" sz="1200" dirty="0" smtClean="0"/>
              <a:t> - Identificar e mapear as áreas de risco de desastres;</a:t>
            </a:r>
          </a:p>
          <a:p>
            <a:r>
              <a:rPr lang="pt-BR" sz="1200" dirty="0" smtClean="0"/>
              <a:t> - Promover a fiscalização das áreas de risco de desastre e vedar novas ocupações</a:t>
            </a:r>
          </a:p>
          <a:p>
            <a:r>
              <a:rPr lang="pt-BR" sz="1200" dirty="0" smtClean="0"/>
              <a:t>nessas áreas;</a:t>
            </a:r>
          </a:p>
          <a:p>
            <a:r>
              <a:rPr lang="pt-BR" sz="1200" dirty="0" smtClean="0"/>
              <a:t> - Incluir “medidas de drenagem urbana necessárias à prevenção e à mitigação de impactos de desastres” nos Planos Diretores;</a:t>
            </a:r>
            <a:endParaRPr lang="pt-BR" sz="1200" dirty="0"/>
          </a:p>
        </p:txBody>
      </p:sp>
      <p:sp>
        <p:nvSpPr>
          <p:cNvPr id="18" name="Oval 17"/>
          <p:cNvSpPr/>
          <p:nvPr/>
        </p:nvSpPr>
        <p:spPr>
          <a:xfrm>
            <a:off x="1691680" y="4437112"/>
            <a:ext cx="2376264" cy="2304256"/>
          </a:xfrm>
          <a:prstGeom prst="ellipse">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smtClean="0"/>
              <a:t>RECURSOS HÍDRICOS</a:t>
            </a:r>
          </a:p>
          <a:p>
            <a:pPr algn="ctr"/>
            <a:r>
              <a:rPr lang="pt-BR" sz="1600" dirty="0" smtClean="0"/>
              <a:t>LEI FEDERAL 9433/97</a:t>
            </a:r>
            <a:endParaRPr lang="pt-BR" sz="1600" dirty="0"/>
          </a:p>
        </p:txBody>
      </p:sp>
      <p:sp>
        <p:nvSpPr>
          <p:cNvPr id="19" name="Oval 18"/>
          <p:cNvSpPr/>
          <p:nvPr/>
        </p:nvSpPr>
        <p:spPr>
          <a:xfrm>
            <a:off x="1691680" y="2060848"/>
            <a:ext cx="2376264" cy="2304256"/>
          </a:xfrm>
          <a:prstGeom prst="ellipse">
            <a:avLst/>
          </a:prstGeom>
          <a:solidFill>
            <a:schemeClr val="bg2">
              <a:lumMod val="2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smtClean="0"/>
              <a:t>SANEAMENTO BÁSICO</a:t>
            </a:r>
          </a:p>
          <a:p>
            <a:pPr algn="ctr"/>
            <a:r>
              <a:rPr lang="pt-BR" sz="1600" dirty="0" smtClean="0"/>
              <a:t>LEI FEDERAL 11.445/07</a:t>
            </a:r>
            <a:endParaRPr lang="pt-BR" sz="1600" dirty="0"/>
          </a:p>
        </p:txBody>
      </p:sp>
      <p:sp>
        <p:nvSpPr>
          <p:cNvPr id="20" name="Oval 19"/>
          <p:cNvSpPr/>
          <p:nvPr/>
        </p:nvSpPr>
        <p:spPr>
          <a:xfrm>
            <a:off x="5148064" y="2060848"/>
            <a:ext cx="2376264" cy="2232248"/>
          </a:xfrm>
          <a:prstGeom prst="ellipse">
            <a:avLst/>
          </a:prstGeom>
          <a:solidFill>
            <a:schemeClr val="accent3">
              <a:lumMod val="7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smtClean="0"/>
              <a:t>MEIO AMBIENTE</a:t>
            </a:r>
          </a:p>
          <a:p>
            <a:pPr algn="ctr"/>
            <a:r>
              <a:rPr lang="pt-BR" sz="1600" dirty="0" smtClean="0"/>
              <a:t>LEI FEDERAL 6.938/81</a:t>
            </a:r>
            <a:endParaRPr lang="pt-BR" sz="1600" dirty="0"/>
          </a:p>
        </p:txBody>
      </p:sp>
      <p:sp>
        <p:nvSpPr>
          <p:cNvPr id="21" name="Oval 20"/>
          <p:cNvSpPr/>
          <p:nvPr/>
        </p:nvSpPr>
        <p:spPr>
          <a:xfrm>
            <a:off x="5148064" y="4365104"/>
            <a:ext cx="2376264" cy="2304256"/>
          </a:xfrm>
          <a:prstGeom prst="ellipse">
            <a:avLst/>
          </a:prstGeom>
          <a:solidFill>
            <a:schemeClr val="accent6">
              <a:lumMod val="7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smtClean="0"/>
              <a:t>DEFESA CIVIL</a:t>
            </a:r>
          </a:p>
          <a:p>
            <a:pPr algn="ctr"/>
            <a:r>
              <a:rPr lang="pt-BR" sz="1600" dirty="0" smtClean="0"/>
              <a:t>LEI FEDERAL 12.608/12</a:t>
            </a:r>
            <a:endParaRPr lang="pt-BR" sz="1600" dirty="0"/>
          </a:p>
        </p:txBody>
      </p:sp>
      <p:sp>
        <p:nvSpPr>
          <p:cNvPr id="22" name="Oval 21"/>
          <p:cNvSpPr/>
          <p:nvPr/>
        </p:nvSpPr>
        <p:spPr>
          <a:xfrm>
            <a:off x="3275856" y="2924944"/>
            <a:ext cx="2664296" cy="2664296"/>
          </a:xfrm>
          <a:prstGeom prst="ellipse">
            <a:avLst/>
          </a:prstGeom>
          <a:solidFill>
            <a:schemeClr val="bg1">
              <a:lumMod val="5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smtClean="0"/>
              <a:t>ORDENAMENTO URBANO</a:t>
            </a:r>
          </a:p>
          <a:p>
            <a:pPr algn="ctr"/>
            <a:r>
              <a:rPr lang="pt-BR" sz="1600" dirty="0" smtClean="0"/>
              <a:t>LEI FEDERAL 10.257/01</a:t>
            </a:r>
          </a:p>
          <a:p>
            <a:pPr algn="ctr"/>
            <a:r>
              <a:rPr lang="pt-BR" sz="1600" dirty="0" smtClean="0"/>
              <a:t>PLANOS DIRETORES</a:t>
            </a:r>
            <a:endParaRPr lang="pt-BR" sz="1600" dirty="0"/>
          </a:p>
        </p:txBody>
      </p:sp>
      <p:sp>
        <p:nvSpPr>
          <p:cNvPr id="23" name="Rectangle 22"/>
          <p:cNvSpPr/>
          <p:nvPr/>
        </p:nvSpPr>
        <p:spPr>
          <a:xfrm>
            <a:off x="755576" y="2311712"/>
            <a:ext cx="1152128" cy="1477328"/>
          </a:xfrm>
          <a:prstGeom prst="rect">
            <a:avLst/>
          </a:prstGeom>
        </p:spPr>
        <p:txBody>
          <a:bodyPr wrap="square">
            <a:spAutoFit/>
          </a:bodyPr>
          <a:lstStyle/>
          <a:p>
            <a:r>
              <a:rPr lang="pt-BR" dirty="0" smtClean="0"/>
              <a:t>Drenagem urbana e manejo de águas pluviais.</a:t>
            </a:r>
            <a:endParaRPr lang="pt-BR" sz="1200" b="1" dirty="0" smtClean="0"/>
          </a:p>
        </p:txBody>
      </p:sp>
      <p:sp>
        <p:nvSpPr>
          <p:cNvPr id="24" name="Rectangle 23"/>
          <p:cNvSpPr/>
          <p:nvPr/>
        </p:nvSpPr>
        <p:spPr>
          <a:xfrm>
            <a:off x="6156176" y="1700808"/>
            <a:ext cx="2771800" cy="646331"/>
          </a:xfrm>
          <a:prstGeom prst="rect">
            <a:avLst/>
          </a:prstGeom>
        </p:spPr>
        <p:txBody>
          <a:bodyPr wrap="square">
            <a:spAutoFit/>
          </a:bodyPr>
          <a:lstStyle/>
          <a:p>
            <a:r>
              <a:rPr lang="pt-BR" dirty="0" smtClean="0"/>
              <a:t>Uso racional dos 	recursos hídricos.</a:t>
            </a:r>
            <a:endParaRPr lang="pt-BR" sz="1200" b="1"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484784"/>
            <a:ext cx="4306885" cy="369332"/>
          </a:xfrm>
          <a:prstGeom prst="rect">
            <a:avLst/>
          </a:prstGeom>
          <a:solidFill>
            <a:schemeClr val="accent1"/>
          </a:solidFill>
        </p:spPr>
        <p:txBody>
          <a:bodyPr wrap="none" rtlCol="0">
            <a:spAutoFit/>
          </a:bodyPr>
          <a:lstStyle/>
          <a:p>
            <a:r>
              <a:rPr lang="pt-BR" b="1" dirty="0" smtClean="0"/>
              <a:t>POLÍTICA DE PREVENÇÃO DE INUNDAÇÕES </a:t>
            </a:r>
            <a:endParaRPr lang="pt-BR" b="1" dirty="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5" name="TextBox 14"/>
          <p:cNvSpPr txBox="1"/>
          <p:nvPr/>
        </p:nvSpPr>
        <p:spPr>
          <a:xfrm>
            <a:off x="4211960" y="2276872"/>
            <a:ext cx="3456384" cy="3416320"/>
          </a:xfrm>
          <a:prstGeom prst="rect">
            <a:avLst/>
          </a:prstGeom>
          <a:noFill/>
        </p:spPr>
        <p:txBody>
          <a:bodyPr wrap="square" rtlCol="0">
            <a:spAutoFit/>
          </a:bodyPr>
          <a:lstStyle/>
          <a:p>
            <a:r>
              <a:rPr lang="pt-BR" dirty="0" smtClean="0"/>
              <a:t>A LF 11.445 de 2007:</a:t>
            </a:r>
          </a:p>
          <a:p>
            <a:r>
              <a:rPr lang="pt-BR" dirty="0" smtClean="0"/>
              <a:t>- Inclui conceito de manejo de águas  urbanas (drenagem, transporte, detenção,  tratamento, e disposição final);</a:t>
            </a:r>
          </a:p>
          <a:p>
            <a:r>
              <a:rPr lang="pt-BR" dirty="0" smtClean="0"/>
              <a:t> - Prevê remuneração pela prestação do serviço de manejo de águas pluviais urbanas de acordo com os percentuais de impermeabilização.</a:t>
            </a:r>
          </a:p>
          <a:p>
            <a:r>
              <a:rPr lang="pt-BR" dirty="0" smtClean="0"/>
              <a:t> - Prevê, em acordo com CF 88, gestão associada dos serviços.</a:t>
            </a:r>
            <a:endParaRPr lang="pt-BR" dirty="0"/>
          </a:p>
        </p:txBody>
      </p:sp>
      <p:sp>
        <p:nvSpPr>
          <p:cNvPr id="19" name="Oval 18"/>
          <p:cNvSpPr/>
          <p:nvPr/>
        </p:nvSpPr>
        <p:spPr>
          <a:xfrm>
            <a:off x="1691680" y="2060848"/>
            <a:ext cx="2376264" cy="2304256"/>
          </a:xfrm>
          <a:prstGeom prst="ellipse">
            <a:avLst/>
          </a:prstGeom>
          <a:solidFill>
            <a:schemeClr val="bg2">
              <a:lumMod val="2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smtClean="0"/>
              <a:t>SANEAMENTO BÁSICO</a:t>
            </a:r>
          </a:p>
          <a:p>
            <a:pPr algn="ctr"/>
            <a:r>
              <a:rPr lang="pt-BR" sz="1600" dirty="0" smtClean="0"/>
              <a:t>LEI FEDERAL 11.445/07</a:t>
            </a:r>
            <a:endParaRPr lang="pt-BR" sz="1600" dirty="0"/>
          </a:p>
        </p:txBody>
      </p:sp>
      <p:sp>
        <p:nvSpPr>
          <p:cNvPr id="13" name="Rectangle 12"/>
          <p:cNvSpPr/>
          <p:nvPr/>
        </p:nvSpPr>
        <p:spPr>
          <a:xfrm>
            <a:off x="1043608" y="6011996"/>
            <a:ext cx="7200800" cy="369332"/>
          </a:xfrm>
          <a:prstGeom prst="rect">
            <a:avLst/>
          </a:prstGeom>
        </p:spPr>
        <p:txBody>
          <a:bodyPr wrap="square">
            <a:spAutoFit/>
          </a:bodyPr>
          <a:lstStyle/>
          <a:p>
            <a:r>
              <a:rPr lang="pt-BR" b="1" dirty="0" smtClean="0"/>
              <a:t>ESCALA URBANA. TRATA DE INUNDAÇÕES DEVIDO A URBANIZAÇÃO!!</a:t>
            </a:r>
            <a:endParaRPr lang="pt-B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484784"/>
            <a:ext cx="4306885" cy="369332"/>
          </a:xfrm>
          <a:prstGeom prst="rect">
            <a:avLst/>
          </a:prstGeom>
          <a:solidFill>
            <a:schemeClr val="accent1"/>
          </a:solidFill>
        </p:spPr>
        <p:txBody>
          <a:bodyPr wrap="none" rtlCol="0">
            <a:spAutoFit/>
          </a:bodyPr>
          <a:lstStyle/>
          <a:p>
            <a:r>
              <a:rPr lang="pt-BR" b="1" dirty="0" smtClean="0"/>
              <a:t>POLÍTICA DE PREVENÇÃO DE INUNDAÇÕES </a:t>
            </a:r>
            <a:endParaRPr lang="pt-BR" b="1" dirty="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5" name="TextBox 14"/>
          <p:cNvSpPr txBox="1"/>
          <p:nvPr/>
        </p:nvSpPr>
        <p:spPr>
          <a:xfrm>
            <a:off x="4283968" y="2278027"/>
            <a:ext cx="4464496" cy="3416320"/>
          </a:xfrm>
          <a:prstGeom prst="rect">
            <a:avLst/>
          </a:prstGeom>
          <a:noFill/>
        </p:spPr>
        <p:txBody>
          <a:bodyPr wrap="square" rtlCol="0">
            <a:spAutoFit/>
          </a:bodyPr>
          <a:lstStyle/>
          <a:p>
            <a:r>
              <a:rPr lang="pt-BR" dirty="0" smtClean="0"/>
              <a:t>Atribui aos Municípios:</a:t>
            </a:r>
          </a:p>
          <a:p>
            <a:r>
              <a:rPr lang="pt-BR" dirty="0" smtClean="0"/>
              <a:t> - Identificar e mapear as áreas de risco de desastres (com apoio da União);</a:t>
            </a:r>
          </a:p>
          <a:p>
            <a:r>
              <a:rPr lang="pt-BR" dirty="0" smtClean="0"/>
              <a:t> - Promover a fiscalização das áreas de risco de desastre e vedar novas ocupações</a:t>
            </a:r>
          </a:p>
          <a:p>
            <a:r>
              <a:rPr lang="pt-BR" dirty="0" smtClean="0"/>
              <a:t>nessas áreas;</a:t>
            </a:r>
          </a:p>
          <a:p>
            <a:r>
              <a:rPr lang="pt-BR" dirty="0" smtClean="0"/>
              <a:t> - Incluir “medidas de drenagem urbana necessárias à prevenção e à mitigação de impactos de desastres” nos Planos Diretores;</a:t>
            </a:r>
          </a:p>
          <a:p>
            <a:r>
              <a:rPr lang="pt-BR" dirty="0" smtClean="0"/>
              <a:t> - Verificado o risco, adotar providências, como plano de contingência, obras de segurança e  remoção e reassentamento.</a:t>
            </a:r>
            <a:endParaRPr lang="pt-BR" dirty="0"/>
          </a:p>
        </p:txBody>
      </p:sp>
      <p:sp>
        <p:nvSpPr>
          <p:cNvPr id="21" name="Oval 20"/>
          <p:cNvSpPr/>
          <p:nvPr/>
        </p:nvSpPr>
        <p:spPr>
          <a:xfrm>
            <a:off x="1691680" y="2060848"/>
            <a:ext cx="2376264" cy="2304256"/>
          </a:xfrm>
          <a:prstGeom prst="ellipse">
            <a:avLst/>
          </a:prstGeom>
          <a:solidFill>
            <a:schemeClr val="accent6">
              <a:lumMod val="7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smtClean="0"/>
              <a:t>DEFESA CIVIL</a:t>
            </a:r>
          </a:p>
          <a:p>
            <a:pPr algn="ctr"/>
            <a:r>
              <a:rPr lang="pt-BR" sz="1600" dirty="0" smtClean="0"/>
              <a:t>LEI FEDERAL 12.608/12</a:t>
            </a:r>
            <a:endParaRPr lang="pt-BR" sz="1600" dirty="0"/>
          </a:p>
        </p:txBody>
      </p:sp>
      <p:sp>
        <p:nvSpPr>
          <p:cNvPr id="26" name="Rectangle 25"/>
          <p:cNvSpPr/>
          <p:nvPr/>
        </p:nvSpPr>
        <p:spPr>
          <a:xfrm>
            <a:off x="1043608" y="6011996"/>
            <a:ext cx="7776864" cy="646331"/>
          </a:xfrm>
          <a:prstGeom prst="rect">
            <a:avLst/>
          </a:prstGeom>
        </p:spPr>
        <p:txBody>
          <a:bodyPr wrap="square">
            <a:spAutoFit/>
          </a:bodyPr>
          <a:lstStyle/>
          <a:p>
            <a:r>
              <a:rPr lang="pt-BR" b="1" dirty="0" smtClean="0"/>
              <a:t>TRANSIÇÃO ENTRE GRANDE ESCALA E ESCALA URBANA. </a:t>
            </a:r>
          </a:p>
          <a:p>
            <a:r>
              <a:rPr lang="pt-BR" b="1" dirty="0" smtClean="0"/>
              <a:t>ASSOCIA A PREVENÇÃO DE DESASTRES AO ORDENAMENTO DO USO DO SOLO.</a:t>
            </a:r>
            <a:endParaRPr lang="pt-B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556792"/>
            <a:ext cx="4253985" cy="369332"/>
          </a:xfrm>
          <a:prstGeom prst="rect">
            <a:avLst/>
          </a:prstGeom>
          <a:solidFill>
            <a:schemeClr val="accent1"/>
          </a:solidFill>
        </p:spPr>
        <p:txBody>
          <a:bodyPr wrap="none" rtlCol="0">
            <a:spAutoFit/>
          </a:bodyPr>
          <a:lstStyle/>
          <a:p>
            <a:r>
              <a:rPr lang="pt-BR" b="1" dirty="0" smtClean="0"/>
              <a:t>POLÍTICA DE PREVENÇÃO DE INUNDAÇÕES</a:t>
            </a:r>
            <a:endParaRPr lang="pt-BR" b="1" dirty="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3" name="Rectangle 22"/>
          <p:cNvSpPr/>
          <p:nvPr/>
        </p:nvSpPr>
        <p:spPr>
          <a:xfrm>
            <a:off x="611560" y="2564904"/>
            <a:ext cx="8352928" cy="3970318"/>
          </a:xfrm>
          <a:prstGeom prst="rect">
            <a:avLst/>
          </a:prstGeom>
        </p:spPr>
        <p:txBody>
          <a:bodyPr wrap="square">
            <a:spAutoFit/>
          </a:bodyPr>
          <a:lstStyle/>
          <a:p>
            <a:r>
              <a:rPr lang="pt-BR" b="1" dirty="0" smtClean="0"/>
              <a:t>Departamento Nacional de Obras de Saneamento – DNOS</a:t>
            </a:r>
            <a:r>
              <a:rPr lang="pt-BR" dirty="0" smtClean="0"/>
              <a:t>: Instituido pela Lei 8847/46 para promover, orientar, superintender, estudar, projetar, executar, contratar, fiscalizar e instruir todos os empreendimentos ... de saneamento e defesa contra inundações.</a:t>
            </a:r>
          </a:p>
          <a:p>
            <a:endParaRPr lang="pt-BR" dirty="0" smtClean="0"/>
          </a:p>
          <a:p>
            <a:r>
              <a:rPr lang="pt-BR" dirty="0" smtClean="0"/>
              <a:t>Em 1949 o DNOS passa a operar em cooperação com entes federados e privados com até 70% dos recursos (contrapartida mínima de 30%) (Lei 819/49). Para tal, a obra objeto de cooperação deveria estar inserida no plano de saneamento, irrigação e defesa contra enchentes do do DNOS para a respectiva região.</a:t>
            </a:r>
          </a:p>
          <a:p>
            <a:endParaRPr lang="pt-BR" dirty="0" smtClean="0"/>
          </a:p>
          <a:p>
            <a:r>
              <a:rPr lang="pt-BR" dirty="0" smtClean="0"/>
              <a:t>Na década de 60 o DNOS tornou-se autarquia (Lei 4.089/62), ganhou mais autonomia e atribuições. Foi criado o Fundo Nacional de Obras de Saneamento que, entre outras receitas, previa contribuição de melhoria e taxas por prestação de serviço. </a:t>
            </a:r>
          </a:p>
          <a:p>
            <a:endParaRPr lang="pt-BR" dirty="0" smtClean="0"/>
          </a:p>
          <a:p>
            <a:r>
              <a:rPr lang="pt-BR" dirty="0" smtClean="0"/>
              <a:t>Em 1990 o DNOS é extinto.</a:t>
            </a:r>
          </a:p>
        </p:txBody>
      </p:sp>
      <p:sp>
        <p:nvSpPr>
          <p:cNvPr id="24" name="TextBox 23"/>
          <p:cNvSpPr txBox="1"/>
          <p:nvPr/>
        </p:nvSpPr>
        <p:spPr>
          <a:xfrm>
            <a:off x="553107" y="2165955"/>
            <a:ext cx="5172891" cy="369332"/>
          </a:xfrm>
          <a:prstGeom prst="rect">
            <a:avLst/>
          </a:prstGeom>
          <a:noFill/>
        </p:spPr>
        <p:txBody>
          <a:bodyPr wrap="none" rtlCol="0">
            <a:spAutoFit/>
          </a:bodyPr>
          <a:lstStyle/>
          <a:p>
            <a:r>
              <a:rPr lang="pt-BR" b="1" dirty="0" smtClean="0"/>
              <a:t>HISTÓRICO BRASILEIRO (INUNDAÇÕES RIBEIRINHAS)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556792"/>
            <a:ext cx="4253985" cy="369332"/>
          </a:xfrm>
          <a:prstGeom prst="rect">
            <a:avLst/>
          </a:prstGeom>
          <a:solidFill>
            <a:schemeClr val="accent1"/>
          </a:solidFill>
        </p:spPr>
        <p:txBody>
          <a:bodyPr wrap="none" rtlCol="0">
            <a:spAutoFit/>
          </a:bodyPr>
          <a:lstStyle/>
          <a:p>
            <a:r>
              <a:rPr lang="pt-BR" b="1" dirty="0" smtClean="0"/>
              <a:t>POLÍTICA DE PREVENÇÃO DE INUNDAÇÕES</a:t>
            </a:r>
            <a:endParaRPr lang="pt-BR" b="1" dirty="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3" name="Rectangle 22"/>
          <p:cNvSpPr/>
          <p:nvPr/>
        </p:nvSpPr>
        <p:spPr>
          <a:xfrm>
            <a:off x="611560" y="2564904"/>
            <a:ext cx="8352928" cy="4247317"/>
          </a:xfrm>
          <a:prstGeom prst="rect">
            <a:avLst/>
          </a:prstGeom>
        </p:spPr>
        <p:txBody>
          <a:bodyPr wrap="square">
            <a:spAutoFit/>
          </a:bodyPr>
          <a:lstStyle/>
          <a:p>
            <a:r>
              <a:rPr lang="pt-BR" dirty="0" smtClean="0"/>
              <a:t>Mesmo no período de atuação do DNOS, situações de risco não foram previstas. Obras seguidas de grandes desastres:</a:t>
            </a:r>
          </a:p>
          <a:p>
            <a:pPr>
              <a:buFont typeface="Wingdings" pitchFamily="2" charset="2"/>
              <a:buChar char="§"/>
            </a:pPr>
            <a:r>
              <a:rPr lang="pt-BR" dirty="0" smtClean="0"/>
              <a:t> 1941 - Porto Alegre</a:t>
            </a:r>
          </a:p>
          <a:p>
            <a:pPr>
              <a:buFont typeface="Wingdings" pitchFamily="2" charset="2"/>
              <a:buChar char="§"/>
            </a:pPr>
            <a:r>
              <a:rPr lang="pt-BR" dirty="0" smtClean="0"/>
              <a:t> 1983 – Blumenau</a:t>
            </a:r>
          </a:p>
          <a:p>
            <a:pPr>
              <a:buFont typeface="Wingdings" pitchFamily="2" charset="2"/>
              <a:buChar char="§"/>
            </a:pPr>
            <a:r>
              <a:rPr lang="pt-BR" dirty="0" smtClean="0"/>
              <a:t> 2011 - Região Serrana RJ</a:t>
            </a:r>
          </a:p>
          <a:p>
            <a:endParaRPr lang="pt-BR" dirty="0" smtClean="0"/>
          </a:p>
          <a:p>
            <a:r>
              <a:rPr lang="pt-BR" dirty="0" smtClean="0"/>
              <a:t>O desastre de 2011 desencadeou iniciativa do Governo Federal, com o Plano Nacional de Gestão de Riscos e Resposta a Desastres Naturais, coordenado pelos Ministérios das Cidades e da Integração Nacional. Tratou-se sobretudo de um canal para financiamento de projetos e obras solicitados pelos entes federados, sem critérios claros de prioridades e diretrizes técnicas bem definidas.</a:t>
            </a:r>
          </a:p>
          <a:p>
            <a:endParaRPr lang="pt-BR" dirty="0" smtClean="0"/>
          </a:p>
          <a:p>
            <a:r>
              <a:rPr lang="pt-BR" dirty="0" smtClean="0"/>
              <a:t>Historicamente municípios não atuam em prevenção. Após desastre recebem ajuda para reconstrução do Governo Federal. Em 2016 foram R$ 41 milhões em transferências obrigatórias do MIN (http://transferencias.mi.gov.br/RelatorioTransfObrigatorias/#).</a:t>
            </a:r>
          </a:p>
        </p:txBody>
      </p:sp>
      <p:sp>
        <p:nvSpPr>
          <p:cNvPr id="24" name="TextBox 23"/>
          <p:cNvSpPr txBox="1"/>
          <p:nvPr/>
        </p:nvSpPr>
        <p:spPr>
          <a:xfrm>
            <a:off x="553107" y="2165955"/>
            <a:ext cx="5172891" cy="369332"/>
          </a:xfrm>
          <a:prstGeom prst="rect">
            <a:avLst/>
          </a:prstGeom>
          <a:noFill/>
        </p:spPr>
        <p:txBody>
          <a:bodyPr wrap="none" rtlCol="0">
            <a:spAutoFit/>
          </a:bodyPr>
          <a:lstStyle/>
          <a:p>
            <a:r>
              <a:rPr lang="pt-BR" b="1" dirty="0" smtClean="0"/>
              <a:t>HISTÓRICO BRASILEIRO (INUNDAÇÕES RIBEIRINHAS)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4" name="TextBox 3"/>
          <p:cNvSpPr txBox="1"/>
          <p:nvPr/>
        </p:nvSpPr>
        <p:spPr>
          <a:xfrm>
            <a:off x="703555" y="1628179"/>
            <a:ext cx="2239716" cy="369332"/>
          </a:xfrm>
          <a:prstGeom prst="rect">
            <a:avLst/>
          </a:prstGeom>
          <a:solidFill>
            <a:srgbClr val="92D050"/>
          </a:solidFill>
        </p:spPr>
        <p:txBody>
          <a:bodyPr wrap="none" rtlCol="0">
            <a:spAutoFit/>
          </a:bodyPr>
          <a:lstStyle/>
          <a:p>
            <a:r>
              <a:rPr lang="pt-BR" b="1" dirty="0" smtClean="0"/>
              <a:t>O QUE É INUNDAÇÃO</a:t>
            </a:r>
            <a:endParaRPr lang="pt-BR" b="1" dirty="0"/>
          </a:p>
        </p:txBody>
      </p:sp>
      <p:sp>
        <p:nvSpPr>
          <p:cNvPr id="5" name="TextBox 4"/>
          <p:cNvSpPr txBox="1"/>
          <p:nvPr/>
        </p:nvSpPr>
        <p:spPr>
          <a:xfrm>
            <a:off x="683568" y="2420888"/>
            <a:ext cx="2756717" cy="369332"/>
          </a:xfrm>
          <a:prstGeom prst="rect">
            <a:avLst/>
          </a:prstGeom>
          <a:noFill/>
        </p:spPr>
        <p:txBody>
          <a:bodyPr wrap="none" rtlCol="0">
            <a:spAutoFit/>
          </a:bodyPr>
          <a:lstStyle/>
          <a:p>
            <a:r>
              <a:rPr lang="pt-BR" b="1" dirty="0" smtClean="0"/>
              <a:t>INUNDAÇÕES RIBEIRINHAS</a:t>
            </a:r>
            <a:endParaRPr lang="pt-BR" b="1" dirty="0"/>
          </a:p>
        </p:txBody>
      </p:sp>
      <p:sp>
        <p:nvSpPr>
          <p:cNvPr id="7" name="TextBox 6"/>
          <p:cNvSpPr txBox="1"/>
          <p:nvPr/>
        </p:nvSpPr>
        <p:spPr>
          <a:xfrm>
            <a:off x="727002" y="2780928"/>
            <a:ext cx="5717206" cy="369332"/>
          </a:xfrm>
          <a:prstGeom prst="rect">
            <a:avLst/>
          </a:prstGeom>
          <a:noFill/>
        </p:spPr>
        <p:txBody>
          <a:bodyPr wrap="none" rtlCol="0">
            <a:spAutoFit/>
          </a:bodyPr>
          <a:lstStyle/>
          <a:p>
            <a:r>
              <a:rPr lang="pt-BR" dirty="0" smtClean="0"/>
              <a:t>RÁPIDAS (FLASHFLOOD)		LENTAS (PLANÍCIES)</a:t>
            </a:r>
            <a:endParaRPr lang="pt-BR" dirty="0"/>
          </a:p>
        </p:txBody>
      </p:sp>
      <p:sp>
        <p:nvSpPr>
          <p:cNvPr id="10" name="Rectangle 9"/>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2" name="Straight Connector 11"/>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pic>
        <p:nvPicPr>
          <p:cNvPr id="18" name="Picture 2" descr="E:\CMAT-INEA-Petropolis\fotos\fotos_visita_inea_cmat_18_01_11\2011-01-18_14-43-39_923_Ponto_final.jpg"/>
          <p:cNvPicPr>
            <a:picLocks noChangeAspect="1" noChangeArrowheads="1"/>
          </p:cNvPicPr>
          <p:nvPr/>
        </p:nvPicPr>
        <p:blipFill>
          <a:blip r:embed="rId2" cstate="print"/>
          <a:srcRect l="20671" r="12889"/>
          <a:stretch>
            <a:fillRect/>
          </a:stretch>
        </p:blipFill>
        <p:spPr bwMode="auto">
          <a:xfrm>
            <a:off x="755576" y="3284984"/>
            <a:ext cx="3240360" cy="2749442"/>
          </a:xfrm>
          <a:prstGeom prst="rect">
            <a:avLst/>
          </a:prstGeom>
          <a:noFill/>
        </p:spPr>
      </p:pic>
      <p:sp>
        <p:nvSpPr>
          <p:cNvPr id="20" name="Rectangle 19"/>
          <p:cNvSpPr/>
          <p:nvPr/>
        </p:nvSpPr>
        <p:spPr>
          <a:xfrm>
            <a:off x="4355976" y="6066001"/>
            <a:ext cx="2952328" cy="400110"/>
          </a:xfrm>
          <a:prstGeom prst="rect">
            <a:avLst/>
          </a:prstGeom>
        </p:spPr>
        <p:txBody>
          <a:bodyPr wrap="square">
            <a:spAutoFit/>
          </a:bodyPr>
          <a:lstStyle/>
          <a:p>
            <a:r>
              <a:rPr lang="pt-BR" sz="1000" b="1" dirty="0" smtClean="0"/>
              <a:t>RIO CAÍ – MONTENEGRO – RS</a:t>
            </a:r>
          </a:p>
          <a:p>
            <a:r>
              <a:rPr lang="pt-BR" sz="1000" dirty="0" smtClean="0"/>
              <a:t>Fonte: www.ufrgs.br/hge/</a:t>
            </a:r>
            <a:endParaRPr lang="pt-BR" sz="1000" dirty="0"/>
          </a:p>
        </p:txBody>
      </p:sp>
      <p:sp>
        <p:nvSpPr>
          <p:cNvPr id="21" name="Rectangle 20"/>
          <p:cNvSpPr/>
          <p:nvPr/>
        </p:nvSpPr>
        <p:spPr>
          <a:xfrm>
            <a:off x="683568" y="6043354"/>
            <a:ext cx="3456384" cy="246221"/>
          </a:xfrm>
          <a:prstGeom prst="rect">
            <a:avLst/>
          </a:prstGeom>
        </p:spPr>
        <p:txBody>
          <a:bodyPr wrap="square">
            <a:spAutoFit/>
          </a:bodyPr>
          <a:lstStyle/>
          <a:p>
            <a:r>
              <a:rPr lang="pt-BR" sz="1000" b="1" dirty="0" smtClean="0"/>
              <a:t>VALE DO CUIABÁ /TAIPAVA - PETRÓPOLIS - RJ</a:t>
            </a:r>
          </a:p>
        </p:txBody>
      </p:sp>
      <p:pic>
        <p:nvPicPr>
          <p:cNvPr id="22" name="Picture 21" descr="cheia_rio_uruguai.jpg"/>
          <p:cNvPicPr>
            <a:picLocks noChangeAspect="1"/>
          </p:cNvPicPr>
          <p:nvPr/>
        </p:nvPicPr>
        <p:blipFill>
          <a:blip r:embed="rId3" cstate="print"/>
          <a:stretch>
            <a:fillRect/>
          </a:stretch>
        </p:blipFill>
        <p:spPr>
          <a:xfrm>
            <a:off x="4355976" y="3270507"/>
            <a:ext cx="4176464" cy="277924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556792"/>
            <a:ext cx="4253985" cy="369332"/>
          </a:xfrm>
          <a:prstGeom prst="rect">
            <a:avLst/>
          </a:prstGeom>
          <a:solidFill>
            <a:schemeClr val="accent1"/>
          </a:solidFill>
        </p:spPr>
        <p:txBody>
          <a:bodyPr wrap="none" rtlCol="0">
            <a:spAutoFit/>
          </a:bodyPr>
          <a:lstStyle/>
          <a:p>
            <a:r>
              <a:rPr lang="pt-BR" b="1" dirty="0" smtClean="0"/>
              <a:t>POLÍTICA DE PREVENÇÃO DE INUNDAÇÕES</a:t>
            </a:r>
            <a:endParaRPr lang="pt-BR" b="1" dirty="0"/>
          </a:p>
        </p:txBody>
      </p:sp>
      <p:sp>
        <p:nvSpPr>
          <p:cNvPr id="12" name="Rectangle 11"/>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4" name="Straight Connector 13"/>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7" name="Rectangle 16"/>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3" name="Rectangle 22"/>
          <p:cNvSpPr/>
          <p:nvPr/>
        </p:nvSpPr>
        <p:spPr>
          <a:xfrm>
            <a:off x="611560" y="2564904"/>
            <a:ext cx="8352928" cy="646331"/>
          </a:xfrm>
          <a:prstGeom prst="rect">
            <a:avLst/>
          </a:prstGeom>
        </p:spPr>
        <p:txBody>
          <a:bodyPr wrap="square">
            <a:spAutoFit/>
          </a:bodyPr>
          <a:lstStyle/>
          <a:p>
            <a:r>
              <a:rPr lang="pt-BR" dirty="0" smtClean="0"/>
              <a:t>Na drenagem urbana, ainda estamos na fase “higienista”, privilegiando obras de canalização com relação a amortecimento de vazões.</a:t>
            </a:r>
          </a:p>
        </p:txBody>
      </p:sp>
      <p:sp>
        <p:nvSpPr>
          <p:cNvPr id="24" name="TextBox 23"/>
          <p:cNvSpPr txBox="1"/>
          <p:nvPr/>
        </p:nvSpPr>
        <p:spPr>
          <a:xfrm>
            <a:off x="553107" y="2165955"/>
            <a:ext cx="4631589" cy="369332"/>
          </a:xfrm>
          <a:prstGeom prst="rect">
            <a:avLst/>
          </a:prstGeom>
          <a:noFill/>
        </p:spPr>
        <p:txBody>
          <a:bodyPr wrap="none" rtlCol="0">
            <a:spAutoFit/>
          </a:bodyPr>
          <a:lstStyle/>
          <a:p>
            <a:r>
              <a:rPr lang="pt-BR" b="1" dirty="0" smtClean="0"/>
              <a:t>HISTÓRICO BRASILEIRO (DRENAGEM URBANA)</a:t>
            </a:r>
          </a:p>
        </p:txBody>
      </p:sp>
      <p:sp>
        <p:nvSpPr>
          <p:cNvPr id="9" name="Rectangle 8"/>
          <p:cNvSpPr/>
          <p:nvPr/>
        </p:nvSpPr>
        <p:spPr>
          <a:xfrm>
            <a:off x="611560" y="3147933"/>
            <a:ext cx="7848872" cy="923330"/>
          </a:xfrm>
          <a:prstGeom prst="rect">
            <a:avLst/>
          </a:prstGeom>
        </p:spPr>
        <p:txBody>
          <a:bodyPr wrap="square">
            <a:spAutoFit/>
          </a:bodyPr>
          <a:lstStyle/>
          <a:p>
            <a:endParaRPr lang="pt-BR" dirty="0" smtClean="0"/>
          </a:p>
          <a:p>
            <a:r>
              <a:rPr lang="pt-BR" dirty="0" smtClean="0"/>
              <a:t>As técnicas de Low Impact Development (LID) e Sustainable Urban Drainage (SUD) são empregadas de forma muito pontual, quase restritas ao meio acadêmico.</a:t>
            </a:r>
          </a:p>
        </p:txBody>
      </p:sp>
      <p:sp>
        <p:nvSpPr>
          <p:cNvPr id="10" name="Rectangle 9"/>
          <p:cNvSpPr/>
          <p:nvPr/>
        </p:nvSpPr>
        <p:spPr>
          <a:xfrm>
            <a:off x="611560" y="4050938"/>
            <a:ext cx="8064896" cy="646331"/>
          </a:xfrm>
          <a:prstGeom prst="rect">
            <a:avLst/>
          </a:prstGeom>
        </p:spPr>
        <p:txBody>
          <a:bodyPr wrap="square">
            <a:spAutoFit/>
          </a:bodyPr>
          <a:lstStyle/>
          <a:p>
            <a:endParaRPr lang="pt-BR" dirty="0" smtClean="0"/>
          </a:p>
          <a:p>
            <a:r>
              <a:rPr lang="pt-BR" dirty="0" smtClean="0"/>
              <a:t>Setor drenagem é desarticulado e fraco institucionalmente nos municípios.</a:t>
            </a:r>
          </a:p>
        </p:txBody>
      </p:sp>
      <p:sp>
        <p:nvSpPr>
          <p:cNvPr id="11" name="Rectangle 10"/>
          <p:cNvSpPr/>
          <p:nvPr/>
        </p:nvSpPr>
        <p:spPr>
          <a:xfrm>
            <a:off x="633558" y="4759984"/>
            <a:ext cx="7956376" cy="646331"/>
          </a:xfrm>
          <a:prstGeom prst="rect">
            <a:avLst/>
          </a:prstGeom>
        </p:spPr>
        <p:txBody>
          <a:bodyPr wrap="square">
            <a:spAutoFit/>
          </a:bodyPr>
          <a:lstStyle/>
          <a:p>
            <a:endParaRPr lang="pt-BR" dirty="0" smtClean="0"/>
          </a:p>
          <a:p>
            <a:r>
              <a:rPr lang="pt-BR" dirty="0" smtClean="0"/>
              <a:t>Regulação e gestão associada ainda é insipiente.</a:t>
            </a:r>
          </a:p>
        </p:txBody>
      </p:sp>
      <p:sp>
        <p:nvSpPr>
          <p:cNvPr id="13" name="Rectangle 12"/>
          <p:cNvSpPr/>
          <p:nvPr/>
        </p:nvSpPr>
        <p:spPr>
          <a:xfrm>
            <a:off x="633558" y="5445224"/>
            <a:ext cx="8100392" cy="646331"/>
          </a:xfrm>
          <a:prstGeom prst="rect">
            <a:avLst/>
          </a:prstGeom>
        </p:spPr>
        <p:txBody>
          <a:bodyPr wrap="square">
            <a:spAutoFit/>
          </a:bodyPr>
          <a:lstStyle/>
          <a:p>
            <a:endParaRPr lang="pt-BR" dirty="0" smtClean="0"/>
          </a:p>
          <a:p>
            <a:r>
              <a:rPr lang="pt-BR" dirty="0" smtClean="0"/>
              <a:t>Drenagem é o único serviço de saneamento que não gera receita!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556792"/>
            <a:ext cx="4253985" cy="369332"/>
          </a:xfrm>
          <a:prstGeom prst="rect">
            <a:avLst/>
          </a:prstGeom>
          <a:solidFill>
            <a:schemeClr val="accent1"/>
          </a:solidFill>
        </p:spPr>
        <p:txBody>
          <a:bodyPr wrap="none" rtlCol="0">
            <a:spAutoFit/>
          </a:bodyPr>
          <a:lstStyle/>
          <a:p>
            <a:r>
              <a:rPr lang="pt-BR" b="1" dirty="0" smtClean="0"/>
              <a:t>POLÍTICA DE PREVENÇÃO DE INUNDAÇÕES</a:t>
            </a:r>
            <a:endParaRPr lang="pt-BR" b="1" dirty="0"/>
          </a:p>
        </p:txBody>
      </p:sp>
      <p:sp>
        <p:nvSpPr>
          <p:cNvPr id="25" name="Rectangle 24"/>
          <p:cNvSpPr/>
          <p:nvPr/>
        </p:nvSpPr>
        <p:spPr>
          <a:xfrm>
            <a:off x="611560" y="2564904"/>
            <a:ext cx="8280920" cy="3970318"/>
          </a:xfrm>
          <a:prstGeom prst="rect">
            <a:avLst/>
          </a:prstGeom>
        </p:spPr>
        <p:txBody>
          <a:bodyPr wrap="square">
            <a:spAutoFit/>
          </a:bodyPr>
          <a:lstStyle/>
          <a:p>
            <a:r>
              <a:rPr lang="pt-BR" dirty="0" smtClean="0"/>
              <a:t>Dos anos 30 aos anos 60 a política foi de obras estruturais (diques). O órgão responsável era o </a:t>
            </a:r>
            <a:r>
              <a:rPr lang="pt-BR" i="1" dirty="0" smtClean="0"/>
              <a:t>US Army Corps of Engineers</a:t>
            </a:r>
            <a:r>
              <a:rPr lang="pt-BR" dirty="0" smtClean="0"/>
              <a:t>.</a:t>
            </a:r>
          </a:p>
          <a:p>
            <a:endParaRPr lang="pt-BR" dirty="0" smtClean="0"/>
          </a:p>
          <a:p>
            <a:r>
              <a:rPr lang="en-US" dirty="0" err="1" smtClean="0"/>
              <a:t>Nos</a:t>
            </a:r>
            <a:r>
              <a:rPr lang="en-US" dirty="0" smtClean="0"/>
              <a:t> </a:t>
            </a:r>
            <a:r>
              <a:rPr lang="en-US" dirty="0" err="1" smtClean="0"/>
              <a:t>anos</a:t>
            </a:r>
            <a:r>
              <a:rPr lang="en-US" dirty="0" smtClean="0"/>
              <a:t> 60 e </a:t>
            </a:r>
            <a:r>
              <a:rPr lang="en-US" dirty="0" err="1" smtClean="0"/>
              <a:t>início</a:t>
            </a:r>
            <a:r>
              <a:rPr lang="en-US" dirty="0" smtClean="0"/>
              <a:t> dos 1970s </a:t>
            </a:r>
            <a:r>
              <a:rPr lang="en-US" dirty="0" err="1" smtClean="0"/>
              <a:t>houve</a:t>
            </a:r>
            <a:r>
              <a:rPr lang="en-US" dirty="0" smtClean="0"/>
              <a:t> </a:t>
            </a:r>
            <a:r>
              <a:rPr lang="en-US" dirty="0" err="1" smtClean="0"/>
              <a:t>grandes</a:t>
            </a:r>
            <a:r>
              <a:rPr lang="en-US" dirty="0" smtClean="0"/>
              <a:t> </a:t>
            </a:r>
            <a:r>
              <a:rPr lang="en-US" dirty="0" err="1" smtClean="0"/>
              <a:t>desastres</a:t>
            </a:r>
            <a:r>
              <a:rPr lang="en-US" dirty="0" smtClean="0"/>
              <a:t>, </a:t>
            </a:r>
            <a:r>
              <a:rPr lang="en-US" dirty="0" err="1" smtClean="0"/>
              <a:t>requerendo</a:t>
            </a:r>
            <a:r>
              <a:rPr lang="en-US" dirty="0" smtClean="0"/>
              <a:t> </a:t>
            </a:r>
            <a:r>
              <a:rPr lang="en-US" dirty="0" err="1" smtClean="0"/>
              <a:t>maior</a:t>
            </a:r>
            <a:r>
              <a:rPr lang="en-US" dirty="0" smtClean="0"/>
              <a:t> </a:t>
            </a:r>
            <a:r>
              <a:rPr lang="en-US" dirty="0" err="1" smtClean="0"/>
              <a:t>participação</a:t>
            </a:r>
            <a:r>
              <a:rPr lang="en-US" dirty="0" smtClean="0"/>
              <a:t> do </a:t>
            </a:r>
            <a:r>
              <a:rPr lang="en-US" dirty="0" err="1" smtClean="0"/>
              <a:t>governo</a:t>
            </a:r>
            <a:r>
              <a:rPr lang="en-US" dirty="0" smtClean="0"/>
              <a:t> federal. </a:t>
            </a:r>
            <a:r>
              <a:rPr lang="en-US" dirty="0" err="1" smtClean="0"/>
              <a:t>Em</a:t>
            </a:r>
            <a:r>
              <a:rPr lang="en-US" dirty="0" smtClean="0"/>
              <a:t> face </a:t>
            </a:r>
            <a:r>
              <a:rPr lang="pt-BR" dirty="0" smtClean="0"/>
              <a:t>da deficiência da política de adoção de medidas estruturais apenas, no final dos 60 houve uma mudança de diretriz para medidas não-estruturais.</a:t>
            </a:r>
          </a:p>
          <a:p>
            <a:endParaRPr lang="pt-BR" dirty="0" smtClean="0"/>
          </a:p>
          <a:p>
            <a:r>
              <a:rPr lang="en-US" dirty="0" err="1" smtClean="0"/>
              <a:t>Em</a:t>
            </a:r>
            <a:r>
              <a:rPr lang="en-US" dirty="0" smtClean="0"/>
              <a:t> 68, o </a:t>
            </a:r>
            <a:r>
              <a:rPr lang="en-US" i="1" dirty="0" smtClean="0"/>
              <a:t>National Flood Insurance Act </a:t>
            </a:r>
            <a:r>
              <a:rPr lang="en-US" dirty="0" err="1" smtClean="0"/>
              <a:t>criou</a:t>
            </a:r>
            <a:r>
              <a:rPr lang="en-US" dirty="0" smtClean="0"/>
              <a:t> a </a:t>
            </a:r>
            <a:r>
              <a:rPr lang="en-US" i="1" dirty="0" smtClean="0"/>
              <a:t>Federal Insurance Administration </a:t>
            </a:r>
            <a:r>
              <a:rPr lang="en-US" dirty="0" smtClean="0"/>
              <a:t>e o </a:t>
            </a:r>
            <a:r>
              <a:rPr lang="en-US" dirty="0" err="1" smtClean="0"/>
              <a:t>sistema</a:t>
            </a:r>
            <a:r>
              <a:rPr lang="en-US" dirty="0" smtClean="0"/>
              <a:t> de </a:t>
            </a:r>
            <a:r>
              <a:rPr lang="en-US" dirty="0" err="1" smtClean="0"/>
              <a:t>seguro</a:t>
            </a:r>
            <a:r>
              <a:rPr lang="en-US" dirty="0" smtClean="0"/>
              <a:t> de </a:t>
            </a:r>
            <a:r>
              <a:rPr lang="en-US" dirty="0" err="1" smtClean="0"/>
              <a:t>habitações</a:t>
            </a:r>
            <a:r>
              <a:rPr lang="en-US" dirty="0" smtClean="0"/>
              <a:t> contra </a:t>
            </a:r>
            <a:r>
              <a:rPr lang="en-US" dirty="0" err="1" smtClean="0"/>
              <a:t>inundações</a:t>
            </a:r>
            <a:r>
              <a:rPr lang="en-US" dirty="0" smtClean="0"/>
              <a:t>. </a:t>
            </a:r>
          </a:p>
          <a:p>
            <a:endParaRPr lang="en-US" dirty="0" smtClean="0"/>
          </a:p>
          <a:p>
            <a:r>
              <a:rPr lang="en-US" dirty="0" err="1" smtClean="0"/>
              <a:t>Em</a:t>
            </a:r>
            <a:r>
              <a:rPr lang="en-US" dirty="0" smtClean="0"/>
              <a:t> 73, </a:t>
            </a:r>
            <a:r>
              <a:rPr lang="en-US" dirty="0" err="1" smtClean="0"/>
              <a:t>por</a:t>
            </a:r>
            <a:r>
              <a:rPr lang="en-US" dirty="0" smtClean="0"/>
              <a:t> </a:t>
            </a:r>
            <a:r>
              <a:rPr lang="en-US" dirty="0" err="1" smtClean="0"/>
              <a:t>meio</a:t>
            </a:r>
            <a:r>
              <a:rPr lang="en-US" dirty="0" smtClean="0"/>
              <a:t> do </a:t>
            </a:r>
            <a:r>
              <a:rPr lang="en-US" i="1" dirty="0" smtClean="0"/>
              <a:t>Flood Disaster Protection Act, </a:t>
            </a:r>
            <a:r>
              <a:rPr lang="en-US" dirty="0" smtClean="0"/>
              <a:t>o </a:t>
            </a:r>
            <a:r>
              <a:rPr lang="en-US" dirty="0" err="1" smtClean="0"/>
              <a:t>seguro</a:t>
            </a:r>
            <a:r>
              <a:rPr lang="en-US" dirty="0" smtClean="0"/>
              <a:t> se </a:t>
            </a:r>
            <a:r>
              <a:rPr lang="en-US" dirty="0" err="1" smtClean="0"/>
              <a:t>tornou</a:t>
            </a:r>
            <a:r>
              <a:rPr lang="en-US" dirty="0" smtClean="0"/>
              <a:t> </a:t>
            </a:r>
            <a:r>
              <a:rPr lang="en-US" dirty="0" err="1" smtClean="0"/>
              <a:t>compulsório</a:t>
            </a:r>
            <a:r>
              <a:rPr lang="en-US" dirty="0" smtClean="0"/>
              <a:t> </a:t>
            </a:r>
            <a:r>
              <a:rPr lang="en-US" dirty="0" err="1" smtClean="0"/>
              <a:t>em</a:t>
            </a:r>
            <a:r>
              <a:rPr lang="en-US" dirty="0" smtClean="0"/>
              <a:t> </a:t>
            </a:r>
            <a:r>
              <a:rPr lang="en-US" dirty="0" err="1" smtClean="0"/>
              <a:t>propriedades</a:t>
            </a:r>
            <a:r>
              <a:rPr lang="en-US" dirty="0" smtClean="0"/>
              <a:t> </a:t>
            </a:r>
            <a:r>
              <a:rPr lang="en-US" dirty="0" err="1" smtClean="0"/>
              <a:t>localizadas</a:t>
            </a:r>
            <a:r>
              <a:rPr lang="en-US" dirty="0" smtClean="0"/>
              <a:t> </a:t>
            </a:r>
            <a:r>
              <a:rPr lang="en-US" dirty="0" err="1" smtClean="0"/>
              <a:t>em</a:t>
            </a:r>
            <a:r>
              <a:rPr lang="en-US" dirty="0" smtClean="0"/>
              <a:t> </a:t>
            </a:r>
            <a:r>
              <a:rPr lang="en-US" dirty="0" err="1" smtClean="0"/>
              <a:t>áreas</a:t>
            </a:r>
            <a:r>
              <a:rPr lang="en-US" dirty="0" smtClean="0"/>
              <a:t> </a:t>
            </a:r>
            <a:r>
              <a:rPr lang="en-US" dirty="0" err="1" smtClean="0"/>
              <a:t>consideradas</a:t>
            </a:r>
            <a:r>
              <a:rPr lang="en-US" dirty="0" smtClean="0"/>
              <a:t> de </a:t>
            </a:r>
            <a:r>
              <a:rPr lang="en-US" dirty="0" err="1" smtClean="0"/>
              <a:t>risco</a:t>
            </a:r>
            <a:r>
              <a:rPr lang="en-US" dirty="0" smtClean="0"/>
              <a:t> de </a:t>
            </a:r>
            <a:r>
              <a:rPr lang="en-US" dirty="0" err="1" smtClean="0"/>
              <a:t>inundação</a:t>
            </a:r>
            <a:r>
              <a:rPr lang="en-US" dirty="0" smtClean="0"/>
              <a:t> </a:t>
            </a:r>
            <a:r>
              <a:rPr lang="en-US" dirty="0" err="1" smtClean="0"/>
              <a:t>para</a:t>
            </a:r>
            <a:r>
              <a:rPr lang="en-US" dirty="0" smtClean="0"/>
              <a:t> TR = 100 </a:t>
            </a:r>
            <a:r>
              <a:rPr lang="en-US" dirty="0" err="1" smtClean="0"/>
              <a:t>anos</a:t>
            </a:r>
            <a:r>
              <a:rPr lang="en-US" dirty="0" smtClean="0"/>
              <a:t> (</a:t>
            </a:r>
            <a:r>
              <a:rPr lang="en-US" i="1" dirty="0" smtClean="0"/>
              <a:t>Special Flood Hazard Areas</a:t>
            </a:r>
            <a:r>
              <a:rPr lang="en-US" dirty="0" smtClean="0"/>
              <a:t>).</a:t>
            </a:r>
          </a:p>
        </p:txBody>
      </p:sp>
      <p:sp>
        <p:nvSpPr>
          <p:cNvPr id="11" name="TextBox 10"/>
          <p:cNvSpPr txBox="1"/>
          <p:nvPr/>
        </p:nvSpPr>
        <p:spPr>
          <a:xfrm>
            <a:off x="553107" y="2165955"/>
            <a:ext cx="2348913" cy="369332"/>
          </a:xfrm>
          <a:prstGeom prst="rect">
            <a:avLst/>
          </a:prstGeom>
          <a:noFill/>
        </p:spPr>
        <p:txBody>
          <a:bodyPr wrap="none" rtlCol="0">
            <a:spAutoFit/>
          </a:bodyPr>
          <a:lstStyle/>
          <a:p>
            <a:r>
              <a:rPr lang="pt-BR" b="1" dirty="0" smtClean="0"/>
              <a:t>EXPERIÊNCIA DOS EUA</a:t>
            </a:r>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9" name="Rectangle 8"/>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3563" r="51025" b="18673"/>
          <a:stretch>
            <a:fillRect/>
          </a:stretch>
        </p:blipFill>
        <p:spPr bwMode="auto">
          <a:xfrm>
            <a:off x="611560" y="2636912"/>
            <a:ext cx="4517001" cy="4032447"/>
          </a:xfrm>
          <a:prstGeom prst="rect">
            <a:avLst/>
          </a:prstGeom>
          <a:noFill/>
          <a:ln w="9525">
            <a:noFill/>
            <a:miter lim="800000"/>
            <a:headEnd/>
            <a:tailEnd/>
          </a:ln>
        </p:spPr>
      </p:pic>
      <p:sp>
        <p:nvSpPr>
          <p:cNvPr id="6" name="TextBox 5"/>
          <p:cNvSpPr txBox="1"/>
          <p:nvPr/>
        </p:nvSpPr>
        <p:spPr>
          <a:xfrm>
            <a:off x="539552" y="1556792"/>
            <a:ext cx="4253985" cy="369332"/>
          </a:xfrm>
          <a:prstGeom prst="rect">
            <a:avLst/>
          </a:prstGeom>
          <a:solidFill>
            <a:schemeClr val="accent1"/>
          </a:solidFill>
        </p:spPr>
        <p:txBody>
          <a:bodyPr wrap="none" rtlCol="0">
            <a:spAutoFit/>
          </a:bodyPr>
          <a:lstStyle/>
          <a:p>
            <a:r>
              <a:rPr lang="pt-BR" b="1" dirty="0" smtClean="0"/>
              <a:t>POLÍTICA DE PREVENÇÃO DE INUNDAÇÕES</a:t>
            </a:r>
            <a:endParaRPr lang="pt-BR" b="1" dirty="0"/>
          </a:p>
        </p:txBody>
      </p:sp>
      <p:sp>
        <p:nvSpPr>
          <p:cNvPr id="7" name="TextBox 6"/>
          <p:cNvSpPr txBox="1"/>
          <p:nvPr/>
        </p:nvSpPr>
        <p:spPr>
          <a:xfrm>
            <a:off x="553107" y="2165955"/>
            <a:ext cx="2348913" cy="369332"/>
          </a:xfrm>
          <a:prstGeom prst="rect">
            <a:avLst/>
          </a:prstGeom>
          <a:noFill/>
        </p:spPr>
        <p:txBody>
          <a:bodyPr wrap="none" rtlCol="0">
            <a:spAutoFit/>
          </a:bodyPr>
          <a:lstStyle/>
          <a:p>
            <a:r>
              <a:rPr lang="pt-BR" b="1" dirty="0" smtClean="0"/>
              <a:t>EXPERIÊNCIA DOS EUA</a:t>
            </a:r>
          </a:p>
        </p:txBody>
      </p:sp>
      <p:sp>
        <p:nvSpPr>
          <p:cNvPr id="8" name="Rectangle 7"/>
          <p:cNvSpPr/>
          <p:nvPr/>
        </p:nvSpPr>
        <p:spPr>
          <a:xfrm>
            <a:off x="5220072" y="2708920"/>
            <a:ext cx="3923928" cy="1200329"/>
          </a:xfrm>
          <a:prstGeom prst="rect">
            <a:avLst/>
          </a:prstGeom>
        </p:spPr>
        <p:txBody>
          <a:bodyPr wrap="square">
            <a:spAutoFit/>
          </a:bodyPr>
          <a:lstStyle/>
          <a:p>
            <a:r>
              <a:rPr lang="pt-BR" dirty="0" smtClean="0"/>
              <a:t>Atualmente o sistema conta com o (NFIP) National Flood Insurance Program e a FEMA (Federal Emergency Managment Administration).</a:t>
            </a:r>
            <a:endParaRPr lang="pt-BR" dirty="0"/>
          </a:p>
        </p:txBody>
      </p:sp>
      <p:sp>
        <p:nvSpPr>
          <p:cNvPr id="9" name="Rectangle 8"/>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0" name="Straight Connector 9"/>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2" name="Rectangle 11"/>
          <p:cNvSpPr/>
          <p:nvPr/>
        </p:nvSpPr>
        <p:spPr>
          <a:xfrm>
            <a:off x="107504" y="765325"/>
            <a:ext cx="5184949"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ABORDAGEM DO PROBLEMA</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2775" y="1484784"/>
            <a:ext cx="2325637" cy="369332"/>
          </a:xfrm>
          <a:prstGeom prst="rect">
            <a:avLst/>
          </a:prstGeom>
          <a:solidFill>
            <a:schemeClr val="accent6">
              <a:lumMod val="60000"/>
              <a:lumOff val="40000"/>
            </a:schemeClr>
          </a:solidFill>
        </p:spPr>
        <p:txBody>
          <a:bodyPr wrap="none" rtlCol="0">
            <a:spAutoFit/>
          </a:bodyPr>
          <a:lstStyle/>
          <a:p>
            <a:r>
              <a:rPr lang="pt-BR" b="1" dirty="0" smtClean="0"/>
              <a:t>5 AÇÕES NECESSÁRIAS</a:t>
            </a:r>
            <a:endParaRPr lang="pt-BR" b="1" dirty="0"/>
          </a:p>
        </p:txBody>
      </p:sp>
      <p:sp>
        <p:nvSpPr>
          <p:cNvPr id="10" name="Rectangle 9"/>
          <p:cNvSpPr/>
          <p:nvPr/>
        </p:nvSpPr>
        <p:spPr>
          <a:xfrm>
            <a:off x="107504" y="765325"/>
            <a:ext cx="6192688"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ENCAMINHAMENTO DE SOLUÇÕES</a:t>
            </a:r>
          </a:p>
          <a:p>
            <a:pPr algn="ctr">
              <a:defRPr/>
            </a:pPr>
            <a:endParaRPr lang="pt-BR" sz="2800" dirty="0" smtClean="0">
              <a:solidFill>
                <a:schemeClr val="tx1">
                  <a:lumMod val="65000"/>
                  <a:lumOff val="35000"/>
                </a:schemeClr>
              </a:solidFill>
            </a:endParaRPr>
          </a:p>
        </p:txBody>
      </p:sp>
      <p:sp>
        <p:nvSpPr>
          <p:cNvPr id="11" name="Rectangle 10"/>
          <p:cNvSpPr/>
          <p:nvPr/>
        </p:nvSpPr>
        <p:spPr>
          <a:xfrm>
            <a:off x="720080" y="2021353"/>
            <a:ext cx="7740352" cy="4431983"/>
          </a:xfrm>
          <a:prstGeom prst="rect">
            <a:avLst/>
          </a:prstGeom>
        </p:spPr>
        <p:txBody>
          <a:bodyPr wrap="square">
            <a:spAutoFit/>
          </a:bodyPr>
          <a:lstStyle/>
          <a:p>
            <a:r>
              <a:rPr lang="pt-BR" b="1" dirty="0" smtClean="0"/>
              <a:t>1. Planos Diretores de Drenagem</a:t>
            </a:r>
          </a:p>
          <a:p>
            <a:r>
              <a:rPr lang="pt-BR" dirty="0" smtClean="0"/>
              <a:t>Municípios devem elaborar seus planos com medidas estruturais e não estruturais.</a:t>
            </a:r>
          </a:p>
          <a:p>
            <a:pPr>
              <a:spcBef>
                <a:spcPts val="600"/>
              </a:spcBef>
            </a:pPr>
            <a:endParaRPr lang="pt-BR" dirty="0" smtClean="0"/>
          </a:p>
          <a:p>
            <a:r>
              <a:rPr lang="pt-BR" b="1" dirty="0" smtClean="0"/>
              <a:t>2. Medidas estruturais para problemas consolidados</a:t>
            </a:r>
            <a:endParaRPr lang="pt-BR" dirty="0" smtClean="0"/>
          </a:p>
          <a:p>
            <a:pPr>
              <a:spcBef>
                <a:spcPts val="600"/>
              </a:spcBef>
            </a:pPr>
            <a:r>
              <a:rPr lang="pt-BR" dirty="0" smtClean="0"/>
              <a:t> - Microdrenagem: Manutenção da rede, controle de resíduos sólidos e adequação de gargalos;</a:t>
            </a:r>
          </a:p>
          <a:p>
            <a:pPr>
              <a:spcBef>
                <a:spcPts val="600"/>
              </a:spcBef>
            </a:pPr>
            <a:r>
              <a:rPr lang="pt-BR" dirty="0" smtClean="0"/>
              <a:t> - Pequenas bacias urbanas: implantação de bacias de detenção e manutenção e ajustes na macrodrenagem;</a:t>
            </a:r>
          </a:p>
          <a:p>
            <a:pPr>
              <a:spcBef>
                <a:spcPts val="600"/>
              </a:spcBef>
            </a:pPr>
            <a:r>
              <a:rPr lang="pt-BR" dirty="0" smtClean="0"/>
              <a:t> - Planícies: Proteção por diques e destinação de áreas sob pressão de ocupação.</a:t>
            </a:r>
          </a:p>
          <a:p>
            <a:pPr>
              <a:spcBef>
                <a:spcPts val="600"/>
              </a:spcBef>
            </a:pPr>
            <a:endParaRPr lang="pt-BR" dirty="0" smtClean="0"/>
          </a:p>
          <a:p>
            <a:r>
              <a:rPr lang="pt-BR" b="1" dirty="0" smtClean="0"/>
              <a:t>3. Fortalecimento das instituições</a:t>
            </a:r>
            <a:endParaRPr lang="pt-BR" dirty="0" smtClean="0"/>
          </a:p>
          <a:p>
            <a:pPr>
              <a:spcBef>
                <a:spcPts val="600"/>
              </a:spcBef>
            </a:pPr>
            <a:r>
              <a:rPr lang="pt-BR" dirty="0" smtClean="0"/>
              <a:t>Estruturação do setor de drenagem com a  capacitação de técnicos, criação de DEPs municipais e arranjo para gestão compartilhada entre municípios.</a:t>
            </a:r>
          </a:p>
        </p:txBody>
      </p:sp>
      <p:sp>
        <p:nvSpPr>
          <p:cNvPr id="7" name="Rectangle 6"/>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8" name="Straight Connector 7"/>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00473" y="2060848"/>
            <a:ext cx="7083895" cy="3493264"/>
          </a:xfrm>
          <a:prstGeom prst="rect">
            <a:avLst/>
          </a:prstGeom>
          <a:noFill/>
        </p:spPr>
        <p:txBody>
          <a:bodyPr wrap="square" rtlCol="0">
            <a:spAutoFit/>
          </a:bodyPr>
          <a:lstStyle/>
          <a:p>
            <a:pPr>
              <a:spcBef>
                <a:spcPts val="600"/>
              </a:spcBef>
            </a:pPr>
            <a:r>
              <a:rPr lang="pt-BR" b="1" dirty="0" smtClean="0"/>
              <a:t>4.  Financiamento do sistema</a:t>
            </a:r>
          </a:p>
          <a:p>
            <a:pPr>
              <a:spcBef>
                <a:spcPts val="600"/>
              </a:spcBef>
            </a:pPr>
            <a:r>
              <a:rPr lang="pt-BR" dirty="0" smtClean="0"/>
              <a:t>Estabelecer modelo de recuperação de custos e cobrar pelos serviços de drenagem e proteção contra cheias (taxa para manutenção e contribuição de melhoria para implantação);</a:t>
            </a:r>
          </a:p>
          <a:p>
            <a:endParaRPr lang="pt-BR" b="1" dirty="0" smtClean="0"/>
          </a:p>
          <a:p>
            <a:r>
              <a:rPr lang="pt-BR" b="1" dirty="0" smtClean="0"/>
              <a:t>5. Medidas não estruturais</a:t>
            </a:r>
          </a:p>
          <a:p>
            <a:r>
              <a:rPr lang="pt-BR" dirty="0" smtClean="0"/>
              <a:t> - Elaboração dos mapas de zoneamento de cheia e sua incorporação aos Planos Diretores Municipais;</a:t>
            </a:r>
          </a:p>
          <a:p>
            <a:endParaRPr lang="pt-BR" dirty="0" smtClean="0"/>
          </a:p>
          <a:p>
            <a:r>
              <a:rPr lang="pt-BR" dirty="0" smtClean="0"/>
              <a:t> - Implantação de sistemas de previsão e alerta junto ao ente gestor regional e elaboração de plano de contingência junto à Defesa Civil.</a:t>
            </a:r>
          </a:p>
          <a:p>
            <a:endParaRPr lang="pt-BR" b="1" dirty="0" smtClean="0"/>
          </a:p>
        </p:txBody>
      </p:sp>
      <p:sp>
        <p:nvSpPr>
          <p:cNvPr id="4" name="Rectangle 3"/>
          <p:cNvSpPr/>
          <p:nvPr/>
        </p:nvSpPr>
        <p:spPr>
          <a:xfrm>
            <a:off x="107504" y="765325"/>
            <a:ext cx="6192688"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ENCAMINHAMENTO DE SOLUÇÕES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10" name="TextBox 9"/>
          <p:cNvSpPr txBox="1"/>
          <p:nvPr/>
        </p:nvSpPr>
        <p:spPr>
          <a:xfrm>
            <a:off x="682775" y="1484784"/>
            <a:ext cx="2325637" cy="369332"/>
          </a:xfrm>
          <a:prstGeom prst="rect">
            <a:avLst/>
          </a:prstGeom>
          <a:solidFill>
            <a:schemeClr val="accent6">
              <a:lumMod val="60000"/>
              <a:lumOff val="40000"/>
            </a:schemeClr>
          </a:solidFill>
        </p:spPr>
        <p:txBody>
          <a:bodyPr wrap="none" rtlCol="0">
            <a:spAutoFit/>
          </a:bodyPr>
          <a:lstStyle/>
          <a:p>
            <a:r>
              <a:rPr lang="pt-BR" b="1" dirty="0" smtClean="0"/>
              <a:t>5 AÇÕES NECESSÁRIAS</a:t>
            </a:r>
            <a:endParaRPr lang="pt-BR"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6324" y="1556792"/>
            <a:ext cx="7110023" cy="369332"/>
          </a:xfrm>
          <a:prstGeom prst="rect">
            <a:avLst/>
          </a:prstGeom>
          <a:noFill/>
        </p:spPr>
        <p:txBody>
          <a:bodyPr wrap="none" rtlCol="0">
            <a:spAutoFit/>
          </a:bodyPr>
          <a:lstStyle/>
          <a:p>
            <a:r>
              <a:rPr lang="pt-BR" b="1" dirty="0" smtClean="0"/>
              <a:t>SUGESTÃO DE PROGRAMA PARA INUNDAÇÕES DEVIDO À URBANIZAÇÃO</a:t>
            </a:r>
            <a:endParaRPr lang="pt-BR" b="1" dirty="0"/>
          </a:p>
        </p:txBody>
      </p:sp>
      <p:sp>
        <p:nvSpPr>
          <p:cNvPr id="10" name="Rectangle 9"/>
          <p:cNvSpPr/>
          <p:nvPr/>
        </p:nvSpPr>
        <p:spPr>
          <a:xfrm>
            <a:off x="107504" y="765325"/>
            <a:ext cx="6192688"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ENCAMINHAMENTO DE SOLUÇÕES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3" name="Rectangle 12"/>
          <p:cNvSpPr/>
          <p:nvPr/>
        </p:nvSpPr>
        <p:spPr>
          <a:xfrm>
            <a:off x="683568" y="2132856"/>
            <a:ext cx="8280920" cy="4247317"/>
          </a:xfrm>
          <a:prstGeom prst="rect">
            <a:avLst/>
          </a:prstGeom>
        </p:spPr>
        <p:txBody>
          <a:bodyPr wrap="square">
            <a:spAutoFit/>
          </a:bodyPr>
          <a:lstStyle/>
          <a:p>
            <a:r>
              <a:rPr lang="pt-BR" b="1" dirty="0" smtClean="0"/>
              <a:t>Programa de Estruturação do Setor Drenagem</a:t>
            </a:r>
          </a:p>
          <a:p>
            <a:r>
              <a:rPr lang="pt-BR" dirty="0" smtClean="0"/>
              <a:t>Recursos para projetos e obras de drenagem apenas para entes inscritos no programa</a:t>
            </a:r>
          </a:p>
          <a:p>
            <a:endParaRPr lang="pt-BR" dirty="0" smtClean="0"/>
          </a:p>
          <a:p>
            <a:r>
              <a:rPr lang="pt-BR" dirty="0" smtClean="0"/>
              <a:t>Coordenação: 	Ministério das Cidades</a:t>
            </a:r>
          </a:p>
          <a:p>
            <a:r>
              <a:rPr lang="pt-BR" dirty="0" smtClean="0"/>
              <a:t>		Secretaria Nacional de Saneamento Ambiental</a:t>
            </a:r>
          </a:p>
          <a:p>
            <a:endParaRPr lang="pt-BR" dirty="0" smtClean="0"/>
          </a:p>
          <a:p>
            <a:r>
              <a:rPr lang="pt-BR" dirty="0" smtClean="0"/>
              <a:t>Atribuições da União: Apoiar medidas da LF 11445/07. SNSA deve elaborar caderno de diretrizes para os Planos Diretores de Drenagem, incluíndo modelos de recuperação de custos do serviço, regulações sobre novos empreendimentos, estrutura do DEP, etc.</a:t>
            </a:r>
          </a:p>
          <a:p>
            <a:endParaRPr lang="pt-BR" dirty="0" smtClean="0"/>
          </a:p>
          <a:p>
            <a:r>
              <a:rPr lang="pt-BR" dirty="0" smtClean="0"/>
              <a:t>Requisitos para inscrição:</a:t>
            </a:r>
          </a:p>
          <a:p>
            <a:r>
              <a:rPr lang="pt-BR" dirty="0" smtClean="0"/>
              <a:t> - Município deve elaborar Plano de Diretor de Drenagem</a:t>
            </a:r>
          </a:p>
          <a:p>
            <a:r>
              <a:rPr lang="pt-BR" dirty="0" smtClean="0"/>
              <a:t> - Estado deve apoiar técnicamente os municípios, fomentando a gestão associada em regiões metropolitanas.</a:t>
            </a:r>
          </a:p>
          <a:p>
            <a:endParaRPr lang="pt-BR" dirty="0"/>
          </a:p>
        </p:txBody>
      </p:sp>
      <p:sp>
        <p:nvSpPr>
          <p:cNvPr id="16" name="Rectangle 1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7" name="Straight Connector 1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6324" y="1556792"/>
            <a:ext cx="5919056" cy="369332"/>
          </a:xfrm>
          <a:prstGeom prst="rect">
            <a:avLst/>
          </a:prstGeom>
          <a:noFill/>
        </p:spPr>
        <p:txBody>
          <a:bodyPr wrap="none" rtlCol="0">
            <a:spAutoFit/>
          </a:bodyPr>
          <a:lstStyle/>
          <a:p>
            <a:r>
              <a:rPr lang="pt-BR" b="1" dirty="0" smtClean="0"/>
              <a:t>SUGESTÃO DE PROGRAMA PARA INUNDAÇÕES RIBEIRINHAS</a:t>
            </a:r>
            <a:endParaRPr lang="pt-BR" b="1" dirty="0"/>
          </a:p>
        </p:txBody>
      </p:sp>
      <p:sp>
        <p:nvSpPr>
          <p:cNvPr id="10" name="Rectangle 9"/>
          <p:cNvSpPr/>
          <p:nvPr/>
        </p:nvSpPr>
        <p:spPr>
          <a:xfrm>
            <a:off x="107504" y="765325"/>
            <a:ext cx="6192688"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ENCAMINHAMENTO DE SOLUÇÕES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12" name="Rectangle 11"/>
          <p:cNvSpPr/>
          <p:nvPr/>
        </p:nvSpPr>
        <p:spPr>
          <a:xfrm>
            <a:off x="683568" y="2132856"/>
            <a:ext cx="7776864" cy="4247317"/>
          </a:xfrm>
          <a:prstGeom prst="rect">
            <a:avLst/>
          </a:prstGeom>
        </p:spPr>
        <p:txBody>
          <a:bodyPr wrap="square">
            <a:spAutoFit/>
          </a:bodyPr>
          <a:lstStyle/>
          <a:p>
            <a:r>
              <a:rPr lang="pt-BR" b="1" dirty="0" smtClean="0"/>
              <a:t>Programa de Zoneamento de Risco de Cheias</a:t>
            </a:r>
          </a:p>
          <a:p>
            <a:r>
              <a:rPr lang="pt-BR" dirty="0" smtClean="0"/>
              <a:t>Recursos para reconstrução apenas para entes inscritos  no programa</a:t>
            </a:r>
          </a:p>
          <a:p>
            <a:endParaRPr lang="pt-BR" dirty="0" smtClean="0"/>
          </a:p>
          <a:p>
            <a:r>
              <a:rPr lang="pt-BR" dirty="0" smtClean="0"/>
              <a:t>Coordenação:	Ministério da Integração Nacional</a:t>
            </a:r>
          </a:p>
          <a:p>
            <a:r>
              <a:rPr lang="pt-BR" dirty="0" smtClean="0"/>
              <a:t>		Defesa Civil</a:t>
            </a:r>
          </a:p>
          <a:p>
            <a:endParaRPr lang="pt-BR" dirty="0" smtClean="0"/>
          </a:p>
          <a:p>
            <a:r>
              <a:rPr lang="pt-BR" dirty="0" smtClean="0"/>
              <a:t>Atribuições da União: Apoiar medidas da LF 12608/12. SNPDC deve elaborar caderno de diretrizes para zoneamento de passagem da cheia, com critérios de cálculo hidráulico como tempo de retorno das cheias, sobreelevação do NA de cheia, resolução caratográfica, etc.</a:t>
            </a:r>
          </a:p>
          <a:p>
            <a:endParaRPr lang="pt-BR" dirty="0" smtClean="0"/>
          </a:p>
          <a:p>
            <a:r>
              <a:rPr lang="pt-BR" dirty="0" smtClean="0"/>
              <a:t>Requisitos para inscrição:</a:t>
            </a:r>
          </a:p>
          <a:p>
            <a:r>
              <a:rPr lang="pt-BR" dirty="0" smtClean="0"/>
              <a:t> - Município deve elaborar e incorporar zoneamento de cheia ao Plano Diretor;</a:t>
            </a:r>
          </a:p>
          <a:p>
            <a:r>
              <a:rPr lang="pt-BR" dirty="0" smtClean="0"/>
              <a:t> - Estado deve apoiar técnicamente na elaboração dos mapas de zoneamento, principalmente em regiões metropolitanas.</a:t>
            </a:r>
            <a:endParaRPr lang="pt-BR" dirty="0"/>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4" name="TextBox 3"/>
          <p:cNvSpPr txBox="1"/>
          <p:nvPr/>
        </p:nvSpPr>
        <p:spPr>
          <a:xfrm>
            <a:off x="703555" y="1628179"/>
            <a:ext cx="2239716" cy="369332"/>
          </a:xfrm>
          <a:prstGeom prst="rect">
            <a:avLst/>
          </a:prstGeom>
          <a:solidFill>
            <a:srgbClr val="92D050"/>
          </a:solidFill>
        </p:spPr>
        <p:txBody>
          <a:bodyPr wrap="none" rtlCol="0">
            <a:spAutoFit/>
          </a:bodyPr>
          <a:lstStyle/>
          <a:p>
            <a:r>
              <a:rPr lang="pt-BR" b="1" dirty="0" smtClean="0"/>
              <a:t>O QUE É INUNDAÇÃO</a:t>
            </a:r>
            <a:endParaRPr lang="pt-BR" b="1" dirty="0"/>
          </a:p>
        </p:txBody>
      </p:sp>
      <p:sp>
        <p:nvSpPr>
          <p:cNvPr id="5" name="TextBox 4"/>
          <p:cNvSpPr txBox="1"/>
          <p:nvPr/>
        </p:nvSpPr>
        <p:spPr>
          <a:xfrm>
            <a:off x="698445" y="2204864"/>
            <a:ext cx="4233595" cy="369332"/>
          </a:xfrm>
          <a:prstGeom prst="rect">
            <a:avLst/>
          </a:prstGeom>
          <a:noFill/>
        </p:spPr>
        <p:txBody>
          <a:bodyPr wrap="none" rtlCol="0">
            <a:spAutoFit/>
          </a:bodyPr>
          <a:lstStyle/>
          <a:p>
            <a:r>
              <a:rPr lang="pt-BR" b="1" dirty="0" smtClean="0"/>
              <a:t>EFEITO DA IMPERMEABILIZAÇÃO DO SOLO</a:t>
            </a:r>
            <a:endParaRPr lang="pt-BR" b="1" dirty="0"/>
          </a:p>
        </p:txBody>
      </p:sp>
      <p:sp>
        <p:nvSpPr>
          <p:cNvPr id="10" name="Rectangle 9"/>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12" name="Straight Connector 11"/>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pic>
        <p:nvPicPr>
          <p:cNvPr id="135171" name="Picture 3"/>
          <p:cNvPicPr>
            <a:picLocks noChangeAspect="1" noChangeArrowheads="1"/>
          </p:cNvPicPr>
          <p:nvPr/>
        </p:nvPicPr>
        <p:blipFill>
          <a:blip r:embed="rId2" cstate="print"/>
          <a:srcRect/>
          <a:stretch>
            <a:fillRect/>
          </a:stretch>
        </p:blipFill>
        <p:spPr bwMode="auto">
          <a:xfrm>
            <a:off x="539552" y="3002511"/>
            <a:ext cx="5400600" cy="3090785"/>
          </a:xfrm>
          <a:prstGeom prst="rect">
            <a:avLst/>
          </a:prstGeom>
          <a:noFill/>
          <a:ln w="9525">
            <a:noFill/>
            <a:miter lim="800000"/>
            <a:headEnd/>
            <a:tailEnd/>
          </a:ln>
          <a:effectLst/>
        </p:spPr>
      </p:pic>
      <p:sp>
        <p:nvSpPr>
          <p:cNvPr id="18" name="TextBox 17"/>
          <p:cNvSpPr txBox="1"/>
          <p:nvPr/>
        </p:nvSpPr>
        <p:spPr>
          <a:xfrm>
            <a:off x="5796136" y="4581128"/>
            <a:ext cx="748923" cy="307777"/>
          </a:xfrm>
          <a:prstGeom prst="rect">
            <a:avLst/>
          </a:prstGeom>
          <a:noFill/>
        </p:spPr>
        <p:txBody>
          <a:bodyPr wrap="none" rtlCol="0">
            <a:spAutoFit/>
          </a:bodyPr>
          <a:lstStyle/>
          <a:p>
            <a:pPr algn="ctr"/>
            <a:r>
              <a:rPr lang="pt-BR" sz="1400" dirty="0" smtClean="0"/>
              <a:t>CN = 65</a:t>
            </a:r>
          </a:p>
        </p:txBody>
      </p:sp>
      <p:sp>
        <p:nvSpPr>
          <p:cNvPr id="19" name="TextBox 18"/>
          <p:cNvSpPr txBox="1"/>
          <p:nvPr/>
        </p:nvSpPr>
        <p:spPr>
          <a:xfrm>
            <a:off x="5940152" y="4005064"/>
            <a:ext cx="748923" cy="307777"/>
          </a:xfrm>
          <a:prstGeom prst="rect">
            <a:avLst/>
          </a:prstGeom>
          <a:noFill/>
        </p:spPr>
        <p:txBody>
          <a:bodyPr wrap="square" rtlCol="0">
            <a:spAutoFit/>
          </a:bodyPr>
          <a:lstStyle/>
          <a:p>
            <a:pPr algn="ctr"/>
            <a:r>
              <a:rPr lang="pt-BR" sz="1400" dirty="0" smtClean="0"/>
              <a:t>CN = 77</a:t>
            </a:r>
          </a:p>
        </p:txBody>
      </p:sp>
      <p:sp>
        <p:nvSpPr>
          <p:cNvPr id="20" name="TextBox 19"/>
          <p:cNvSpPr txBox="1"/>
          <p:nvPr/>
        </p:nvSpPr>
        <p:spPr>
          <a:xfrm>
            <a:off x="5954851" y="3371506"/>
            <a:ext cx="748923" cy="307777"/>
          </a:xfrm>
          <a:prstGeom prst="rect">
            <a:avLst/>
          </a:prstGeom>
          <a:noFill/>
        </p:spPr>
        <p:txBody>
          <a:bodyPr wrap="none" rtlCol="0">
            <a:spAutoFit/>
          </a:bodyPr>
          <a:lstStyle/>
          <a:p>
            <a:pPr algn="ctr"/>
            <a:r>
              <a:rPr lang="pt-BR" sz="1400" dirty="0" smtClean="0"/>
              <a:t>CN = 89</a:t>
            </a:r>
          </a:p>
        </p:txBody>
      </p:sp>
      <p:sp>
        <p:nvSpPr>
          <p:cNvPr id="21" name="TextBox 20"/>
          <p:cNvSpPr txBox="1"/>
          <p:nvPr/>
        </p:nvSpPr>
        <p:spPr>
          <a:xfrm>
            <a:off x="539552" y="2636913"/>
            <a:ext cx="4717543" cy="307777"/>
          </a:xfrm>
          <a:prstGeom prst="rect">
            <a:avLst/>
          </a:prstGeom>
          <a:noFill/>
        </p:spPr>
        <p:txBody>
          <a:bodyPr wrap="square" rtlCol="0">
            <a:spAutoFit/>
          </a:bodyPr>
          <a:lstStyle/>
          <a:p>
            <a:pPr algn="ctr"/>
            <a:r>
              <a:rPr lang="pt-BR" sz="1400" dirty="0" smtClean="0"/>
              <a:t>ANTECIPAÇÃO DO PICO  E AUMENTO DE VOLUME E VAZÃO</a:t>
            </a:r>
          </a:p>
        </p:txBody>
      </p:sp>
      <p:sp>
        <p:nvSpPr>
          <p:cNvPr id="14" name="Freeform 13"/>
          <p:cNvSpPr/>
          <p:nvPr/>
        </p:nvSpPr>
        <p:spPr>
          <a:xfrm>
            <a:off x="6480651" y="2248701"/>
            <a:ext cx="2051789" cy="3614057"/>
          </a:xfrm>
          <a:custGeom>
            <a:avLst/>
            <a:gdLst>
              <a:gd name="connsiteX0" fmla="*/ 1328364 w 2051789"/>
              <a:gd name="connsiteY0" fmla="*/ 3526971 h 3614057"/>
              <a:gd name="connsiteX1" fmla="*/ 1299336 w 2051789"/>
              <a:gd name="connsiteY1" fmla="*/ 3381828 h 3614057"/>
              <a:gd name="connsiteX2" fmla="*/ 1255793 w 2051789"/>
              <a:gd name="connsiteY2" fmla="*/ 3265714 h 3614057"/>
              <a:gd name="connsiteX3" fmla="*/ 1255793 w 2051789"/>
              <a:gd name="connsiteY3" fmla="*/ 2772228 h 3614057"/>
              <a:gd name="connsiteX4" fmla="*/ 1270307 w 2051789"/>
              <a:gd name="connsiteY4" fmla="*/ 2656114 h 3614057"/>
              <a:gd name="connsiteX5" fmla="*/ 1299336 w 2051789"/>
              <a:gd name="connsiteY5" fmla="*/ 2525485 h 3614057"/>
              <a:gd name="connsiteX6" fmla="*/ 1328364 w 2051789"/>
              <a:gd name="connsiteY6" fmla="*/ 2452914 h 3614057"/>
              <a:gd name="connsiteX7" fmla="*/ 1400936 w 2051789"/>
              <a:gd name="connsiteY7" fmla="*/ 2307771 h 3614057"/>
              <a:gd name="connsiteX8" fmla="*/ 1415450 w 2051789"/>
              <a:gd name="connsiteY8" fmla="*/ 2264228 h 3614057"/>
              <a:gd name="connsiteX9" fmla="*/ 1473507 w 2051789"/>
              <a:gd name="connsiteY9" fmla="*/ 2148114 h 3614057"/>
              <a:gd name="connsiteX10" fmla="*/ 1531564 w 2051789"/>
              <a:gd name="connsiteY10" fmla="*/ 2017485 h 3614057"/>
              <a:gd name="connsiteX11" fmla="*/ 1575107 w 2051789"/>
              <a:gd name="connsiteY11" fmla="*/ 1930400 h 3614057"/>
              <a:gd name="connsiteX12" fmla="*/ 1618650 w 2051789"/>
              <a:gd name="connsiteY12" fmla="*/ 1843314 h 3614057"/>
              <a:gd name="connsiteX13" fmla="*/ 1647678 w 2051789"/>
              <a:gd name="connsiteY13" fmla="*/ 1770743 h 3614057"/>
              <a:gd name="connsiteX14" fmla="*/ 1720250 w 2051789"/>
              <a:gd name="connsiteY14" fmla="*/ 1669143 h 3614057"/>
              <a:gd name="connsiteX15" fmla="*/ 1763793 w 2051789"/>
              <a:gd name="connsiteY15" fmla="*/ 1538514 h 3614057"/>
              <a:gd name="connsiteX16" fmla="*/ 1792821 w 2051789"/>
              <a:gd name="connsiteY16" fmla="*/ 1480457 h 3614057"/>
              <a:gd name="connsiteX17" fmla="*/ 1807336 w 2051789"/>
              <a:gd name="connsiteY17" fmla="*/ 1422400 h 3614057"/>
              <a:gd name="connsiteX18" fmla="*/ 1850878 w 2051789"/>
              <a:gd name="connsiteY18" fmla="*/ 1378857 h 3614057"/>
              <a:gd name="connsiteX19" fmla="*/ 1865393 w 2051789"/>
              <a:gd name="connsiteY19" fmla="*/ 1335314 h 3614057"/>
              <a:gd name="connsiteX20" fmla="*/ 1894421 w 2051789"/>
              <a:gd name="connsiteY20" fmla="*/ 1291771 h 3614057"/>
              <a:gd name="connsiteX21" fmla="*/ 1923450 w 2051789"/>
              <a:gd name="connsiteY21" fmla="*/ 1175657 h 3614057"/>
              <a:gd name="connsiteX22" fmla="*/ 1952478 w 2051789"/>
              <a:gd name="connsiteY22" fmla="*/ 1132114 h 3614057"/>
              <a:gd name="connsiteX23" fmla="*/ 1966993 w 2051789"/>
              <a:gd name="connsiteY23" fmla="*/ 1088571 h 3614057"/>
              <a:gd name="connsiteX24" fmla="*/ 2010536 w 2051789"/>
              <a:gd name="connsiteY24" fmla="*/ 1045028 h 3614057"/>
              <a:gd name="connsiteX25" fmla="*/ 2010536 w 2051789"/>
              <a:gd name="connsiteY25" fmla="*/ 740228 h 3614057"/>
              <a:gd name="connsiteX26" fmla="*/ 1981507 w 2051789"/>
              <a:gd name="connsiteY26" fmla="*/ 580571 h 3614057"/>
              <a:gd name="connsiteX27" fmla="*/ 1937964 w 2051789"/>
              <a:gd name="connsiteY27" fmla="*/ 464457 h 3614057"/>
              <a:gd name="connsiteX28" fmla="*/ 1865393 w 2051789"/>
              <a:gd name="connsiteY28" fmla="*/ 304800 h 3614057"/>
              <a:gd name="connsiteX29" fmla="*/ 1821850 w 2051789"/>
              <a:gd name="connsiteY29" fmla="*/ 261257 h 3614057"/>
              <a:gd name="connsiteX30" fmla="*/ 1792821 w 2051789"/>
              <a:gd name="connsiteY30" fmla="*/ 217714 h 3614057"/>
              <a:gd name="connsiteX31" fmla="*/ 1705736 w 2051789"/>
              <a:gd name="connsiteY31" fmla="*/ 159657 h 3614057"/>
              <a:gd name="connsiteX32" fmla="*/ 1662193 w 2051789"/>
              <a:gd name="connsiteY32" fmla="*/ 130628 h 3614057"/>
              <a:gd name="connsiteX33" fmla="*/ 1546078 w 2051789"/>
              <a:gd name="connsiteY33" fmla="*/ 87085 h 3614057"/>
              <a:gd name="connsiteX34" fmla="*/ 1488021 w 2051789"/>
              <a:gd name="connsiteY34" fmla="*/ 72571 h 3614057"/>
              <a:gd name="connsiteX35" fmla="*/ 1328364 w 2051789"/>
              <a:gd name="connsiteY35" fmla="*/ 14514 h 3614057"/>
              <a:gd name="connsiteX36" fmla="*/ 1270307 w 2051789"/>
              <a:gd name="connsiteY36" fmla="*/ 0 h 3614057"/>
              <a:gd name="connsiteX37" fmla="*/ 921964 w 2051789"/>
              <a:gd name="connsiteY37" fmla="*/ 14514 h 3614057"/>
              <a:gd name="connsiteX38" fmla="*/ 834878 w 2051789"/>
              <a:gd name="connsiteY38" fmla="*/ 43543 h 3614057"/>
              <a:gd name="connsiteX39" fmla="*/ 791336 w 2051789"/>
              <a:gd name="connsiteY39" fmla="*/ 58057 h 3614057"/>
              <a:gd name="connsiteX40" fmla="*/ 689736 w 2051789"/>
              <a:gd name="connsiteY40" fmla="*/ 116114 h 3614057"/>
              <a:gd name="connsiteX41" fmla="*/ 631678 w 2051789"/>
              <a:gd name="connsiteY41" fmla="*/ 217714 h 3614057"/>
              <a:gd name="connsiteX42" fmla="*/ 602650 w 2051789"/>
              <a:gd name="connsiteY42" fmla="*/ 261257 h 3614057"/>
              <a:gd name="connsiteX43" fmla="*/ 573621 w 2051789"/>
              <a:gd name="connsiteY43" fmla="*/ 319314 h 3614057"/>
              <a:gd name="connsiteX44" fmla="*/ 515564 w 2051789"/>
              <a:gd name="connsiteY44" fmla="*/ 362857 h 3614057"/>
              <a:gd name="connsiteX45" fmla="*/ 472021 w 2051789"/>
              <a:gd name="connsiteY45" fmla="*/ 420914 h 3614057"/>
              <a:gd name="connsiteX46" fmla="*/ 428478 w 2051789"/>
              <a:gd name="connsiteY46" fmla="*/ 464457 h 3614057"/>
              <a:gd name="connsiteX47" fmla="*/ 384936 w 2051789"/>
              <a:gd name="connsiteY47" fmla="*/ 551543 h 3614057"/>
              <a:gd name="connsiteX48" fmla="*/ 355907 w 2051789"/>
              <a:gd name="connsiteY48" fmla="*/ 595085 h 3614057"/>
              <a:gd name="connsiteX49" fmla="*/ 341393 w 2051789"/>
              <a:gd name="connsiteY49" fmla="*/ 638628 h 3614057"/>
              <a:gd name="connsiteX50" fmla="*/ 312364 w 2051789"/>
              <a:gd name="connsiteY50" fmla="*/ 682171 h 3614057"/>
              <a:gd name="connsiteX51" fmla="*/ 283336 w 2051789"/>
              <a:gd name="connsiteY51" fmla="*/ 783771 h 3614057"/>
              <a:gd name="connsiteX52" fmla="*/ 254307 w 2051789"/>
              <a:gd name="connsiteY52" fmla="*/ 827314 h 3614057"/>
              <a:gd name="connsiteX53" fmla="*/ 210764 w 2051789"/>
              <a:gd name="connsiteY53" fmla="*/ 972457 h 3614057"/>
              <a:gd name="connsiteX54" fmla="*/ 210764 w 2051789"/>
              <a:gd name="connsiteY54" fmla="*/ 1335314 h 3614057"/>
              <a:gd name="connsiteX55" fmla="*/ 239793 w 2051789"/>
              <a:gd name="connsiteY55" fmla="*/ 1378857 h 3614057"/>
              <a:gd name="connsiteX56" fmla="*/ 283336 w 2051789"/>
              <a:gd name="connsiteY56" fmla="*/ 1465943 h 3614057"/>
              <a:gd name="connsiteX57" fmla="*/ 326878 w 2051789"/>
              <a:gd name="connsiteY57" fmla="*/ 1509485 h 3614057"/>
              <a:gd name="connsiteX58" fmla="*/ 399450 w 2051789"/>
              <a:gd name="connsiteY58" fmla="*/ 1582057 h 3614057"/>
              <a:gd name="connsiteX59" fmla="*/ 370421 w 2051789"/>
              <a:gd name="connsiteY59" fmla="*/ 1698171 h 3614057"/>
              <a:gd name="connsiteX60" fmla="*/ 341393 w 2051789"/>
              <a:gd name="connsiteY60" fmla="*/ 1741714 h 3614057"/>
              <a:gd name="connsiteX61" fmla="*/ 297850 w 2051789"/>
              <a:gd name="connsiteY61" fmla="*/ 1828800 h 3614057"/>
              <a:gd name="connsiteX62" fmla="*/ 254307 w 2051789"/>
              <a:gd name="connsiteY62" fmla="*/ 1944914 h 3614057"/>
              <a:gd name="connsiteX63" fmla="*/ 210764 w 2051789"/>
              <a:gd name="connsiteY63" fmla="*/ 1973943 h 3614057"/>
              <a:gd name="connsiteX64" fmla="*/ 152707 w 2051789"/>
              <a:gd name="connsiteY64" fmla="*/ 2148114 h 3614057"/>
              <a:gd name="connsiteX65" fmla="*/ 123678 w 2051789"/>
              <a:gd name="connsiteY65" fmla="*/ 2235200 h 3614057"/>
              <a:gd name="connsiteX66" fmla="*/ 94650 w 2051789"/>
              <a:gd name="connsiteY66" fmla="*/ 2278743 h 3614057"/>
              <a:gd name="connsiteX67" fmla="*/ 65621 w 2051789"/>
              <a:gd name="connsiteY67" fmla="*/ 2365828 h 3614057"/>
              <a:gd name="connsiteX68" fmla="*/ 80136 w 2051789"/>
              <a:gd name="connsiteY68" fmla="*/ 2714171 h 3614057"/>
              <a:gd name="connsiteX69" fmla="*/ 138193 w 2051789"/>
              <a:gd name="connsiteY69" fmla="*/ 2757714 h 3614057"/>
              <a:gd name="connsiteX70" fmla="*/ 239793 w 2051789"/>
              <a:gd name="connsiteY70" fmla="*/ 2815771 h 3614057"/>
              <a:gd name="connsiteX71" fmla="*/ 268821 w 2051789"/>
              <a:gd name="connsiteY71" fmla="*/ 2859314 h 3614057"/>
              <a:gd name="connsiteX72" fmla="*/ 355907 w 2051789"/>
              <a:gd name="connsiteY72" fmla="*/ 2902857 h 3614057"/>
              <a:gd name="connsiteX73" fmla="*/ 442993 w 2051789"/>
              <a:gd name="connsiteY73" fmla="*/ 2975428 h 3614057"/>
              <a:gd name="connsiteX74" fmla="*/ 530078 w 2051789"/>
              <a:gd name="connsiteY74" fmla="*/ 3120571 h 3614057"/>
              <a:gd name="connsiteX75" fmla="*/ 617164 w 2051789"/>
              <a:gd name="connsiteY75" fmla="*/ 3178628 h 3614057"/>
              <a:gd name="connsiteX76" fmla="*/ 660707 w 2051789"/>
              <a:gd name="connsiteY76" fmla="*/ 3207657 h 3614057"/>
              <a:gd name="connsiteX77" fmla="*/ 704250 w 2051789"/>
              <a:gd name="connsiteY77" fmla="*/ 3236685 h 3614057"/>
              <a:gd name="connsiteX78" fmla="*/ 776821 w 2051789"/>
              <a:gd name="connsiteY78" fmla="*/ 3294743 h 3614057"/>
              <a:gd name="connsiteX79" fmla="*/ 863907 w 2051789"/>
              <a:gd name="connsiteY79" fmla="*/ 3352800 h 3614057"/>
              <a:gd name="connsiteX80" fmla="*/ 965507 w 2051789"/>
              <a:gd name="connsiteY80" fmla="*/ 3468914 h 3614057"/>
              <a:gd name="connsiteX81" fmla="*/ 1009050 w 2051789"/>
              <a:gd name="connsiteY81" fmla="*/ 3483428 h 3614057"/>
              <a:gd name="connsiteX82" fmla="*/ 1052593 w 2051789"/>
              <a:gd name="connsiteY82" fmla="*/ 3512457 h 3614057"/>
              <a:gd name="connsiteX83" fmla="*/ 1284821 w 2051789"/>
              <a:gd name="connsiteY83" fmla="*/ 3541485 h 3614057"/>
              <a:gd name="connsiteX84" fmla="*/ 1328364 w 2051789"/>
              <a:gd name="connsiteY84" fmla="*/ 3614057 h 361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51789" h="3614057">
                <a:moveTo>
                  <a:pt x="1328364" y="3526971"/>
                </a:moveTo>
                <a:cubicBezTo>
                  <a:pt x="1318688" y="3478590"/>
                  <a:pt x="1314939" y="3428635"/>
                  <a:pt x="1299336" y="3381828"/>
                </a:cubicBezTo>
                <a:cubicBezTo>
                  <a:pt x="1276582" y="3313568"/>
                  <a:pt x="1290503" y="3352490"/>
                  <a:pt x="1255793" y="3265714"/>
                </a:cubicBezTo>
                <a:cubicBezTo>
                  <a:pt x="1224392" y="3045919"/>
                  <a:pt x="1233893" y="3155472"/>
                  <a:pt x="1255793" y="2772228"/>
                </a:cubicBezTo>
                <a:cubicBezTo>
                  <a:pt x="1258018" y="2733286"/>
                  <a:pt x="1264791" y="2694728"/>
                  <a:pt x="1270307" y="2656114"/>
                </a:cubicBezTo>
                <a:cubicBezTo>
                  <a:pt x="1279883" y="2589079"/>
                  <a:pt x="1279389" y="2578677"/>
                  <a:pt x="1299336" y="2525485"/>
                </a:cubicBezTo>
                <a:cubicBezTo>
                  <a:pt x="1308484" y="2501090"/>
                  <a:pt x="1317346" y="2476523"/>
                  <a:pt x="1328364" y="2452914"/>
                </a:cubicBezTo>
                <a:cubicBezTo>
                  <a:pt x="1351239" y="2403897"/>
                  <a:pt x="1383831" y="2359087"/>
                  <a:pt x="1400936" y="2307771"/>
                </a:cubicBezTo>
                <a:cubicBezTo>
                  <a:pt x="1405774" y="2293257"/>
                  <a:pt x="1409119" y="2278156"/>
                  <a:pt x="1415450" y="2264228"/>
                </a:cubicBezTo>
                <a:cubicBezTo>
                  <a:pt x="1433356" y="2224834"/>
                  <a:pt x="1459823" y="2189166"/>
                  <a:pt x="1473507" y="2148114"/>
                </a:cubicBezTo>
                <a:cubicBezTo>
                  <a:pt x="1548400" y="1923439"/>
                  <a:pt x="1462562" y="2155491"/>
                  <a:pt x="1531564" y="2017485"/>
                </a:cubicBezTo>
                <a:cubicBezTo>
                  <a:pt x="1591651" y="1897310"/>
                  <a:pt x="1491919" y="2055181"/>
                  <a:pt x="1575107" y="1930400"/>
                </a:cubicBezTo>
                <a:cubicBezTo>
                  <a:pt x="1611588" y="1820954"/>
                  <a:pt x="1562377" y="1955860"/>
                  <a:pt x="1618650" y="1843314"/>
                </a:cubicBezTo>
                <a:cubicBezTo>
                  <a:pt x="1630302" y="1820011"/>
                  <a:pt x="1636026" y="1794046"/>
                  <a:pt x="1647678" y="1770743"/>
                </a:cubicBezTo>
                <a:cubicBezTo>
                  <a:pt x="1658289" y="1749521"/>
                  <a:pt x="1710389" y="1682290"/>
                  <a:pt x="1720250" y="1669143"/>
                </a:cubicBezTo>
                <a:cubicBezTo>
                  <a:pt x="1734764" y="1625600"/>
                  <a:pt x="1743267" y="1579567"/>
                  <a:pt x="1763793" y="1538514"/>
                </a:cubicBezTo>
                <a:cubicBezTo>
                  <a:pt x="1773469" y="1519162"/>
                  <a:pt x="1785224" y="1500716"/>
                  <a:pt x="1792821" y="1480457"/>
                </a:cubicBezTo>
                <a:cubicBezTo>
                  <a:pt x="1799825" y="1461779"/>
                  <a:pt x="1797439" y="1439720"/>
                  <a:pt x="1807336" y="1422400"/>
                </a:cubicBezTo>
                <a:cubicBezTo>
                  <a:pt x="1817520" y="1404578"/>
                  <a:pt x="1836364" y="1393371"/>
                  <a:pt x="1850878" y="1378857"/>
                </a:cubicBezTo>
                <a:cubicBezTo>
                  <a:pt x="1855716" y="1364343"/>
                  <a:pt x="1858551" y="1348998"/>
                  <a:pt x="1865393" y="1335314"/>
                </a:cubicBezTo>
                <a:cubicBezTo>
                  <a:pt x="1873194" y="1319712"/>
                  <a:pt x="1888460" y="1308165"/>
                  <a:pt x="1894421" y="1291771"/>
                </a:cubicBezTo>
                <a:cubicBezTo>
                  <a:pt x="1908055" y="1254277"/>
                  <a:pt x="1901320" y="1208853"/>
                  <a:pt x="1923450" y="1175657"/>
                </a:cubicBezTo>
                <a:cubicBezTo>
                  <a:pt x="1933126" y="1161143"/>
                  <a:pt x="1944677" y="1147716"/>
                  <a:pt x="1952478" y="1132114"/>
                </a:cubicBezTo>
                <a:cubicBezTo>
                  <a:pt x="1959320" y="1118430"/>
                  <a:pt x="1958506" y="1101301"/>
                  <a:pt x="1966993" y="1088571"/>
                </a:cubicBezTo>
                <a:cubicBezTo>
                  <a:pt x="1978379" y="1071492"/>
                  <a:pt x="1996022" y="1059542"/>
                  <a:pt x="2010536" y="1045028"/>
                </a:cubicBezTo>
                <a:cubicBezTo>
                  <a:pt x="2051789" y="921267"/>
                  <a:pt x="2030700" y="1002356"/>
                  <a:pt x="2010536" y="740228"/>
                </a:cubicBezTo>
                <a:cubicBezTo>
                  <a:pt x="1995636" y="546535"/>
                  <a:pt x="2007762" y="685593"/>
                  <a:pt x="1981507" y="580571"/>
                </a:cubicBezTo>
                <a:cubicBezTo>
                  <a:pt x="1956398" y="480134"/>
                  <a:pt x="1985750" y="536135"/>
                  <a:pt x="1937964" y="464457"/>
                </a:cubicBezTo>
                <a:cubicBezTo>
                  <a:pt x="1921238" y="414279"/>
                  <a:pt x="1897844" y="337251"/>
                  <a:pt x="1865393" y="304800"/>
                </a:cubicBezTo>
                <a:cubicBezTo>
                  <a:pt x="1850879" y="290286"/>
                  <a:pt x="1834991" y="277026"/>
                  <a:pt x="1821850" y="261257"/>
                </a:cubicBezTo>
                <a:cubicBezTo>
                  <a:pt x="1810683" y="247856"/>
                  <a:pt x="1805949" y="229201"/>
                  <a:pt x="1792821" y="217714"/>
                </a:cubicBezTo>
                <a:cubicBezTo>
                  <a:pt x="1766565" y="194740"/>
                  <a:pt x="1734764" y="179009"/>
                  <a:pt x="1705736" y="159657"/>
                </a:cubicBezTo>
                <a:cubicBezTo>
                  <a:pt x="1691222" y="149981"/>
                  <a:pt x="1678390" y="137106"/>
                  <a:pt x="1662193" y="130628"/>
                </a:cubicBezTo>
                <a:cubicBezTo>
                  <a:pt x="1623868" y="115298"/>
                  <a:pt x="1585886" y="98459"/>
                  <a:pt x="1546078" y="87085"/>
                </a:cubicBezTo>
                <a:cubicBezTo>
                  <a:pt x="1526898" y="81605"/>
                  <a:pt x="1507128" y="78303"/>
                  <a:pt x="1488021" y="72571"/>
                </a:cubicBezTo>
                <a:cubicBezTo>
                  <a:pt x="1250837" y="1417"/>
                  <a:pt x="1536106" y="83761"/>
                  <a:pt x="1328364" y="14514"/>
                </a:cubicBezTo>
                <a:cubicBezTo>
                  <a:pt x="1309440" y="8206"/>
                  <a:pt x="1289659" y="4838"/>
                  <a:pt x="1270307" y="0"/>
                </a:cubicBezTo>
                <a:cubicBezTo>
                  <a:pt x="1154193" y="4838"/>
                  <a:pt x="1037602" y="2950"/>
                  <a:pt x="921964" y="14514"/>
                </a:cubicBezTo>
                <a:cubicBezTo>
                  <a:pt x="891517" y="17559"/>
                  <a:pt x="863907" y="33867"/>
                  <a:pt x="834878" y="43543"/>
                </a:cubicBezTo>
                <a:cubicBezTo>
                  <a:pt x="820364" y="48381"/>
                  <a:pt x="804066" y="49571"/>
                  <a:pt x="791336" y="58057"/>
                </a:cubicBezTo>
                <a:cubicBezTo>
                  <a:pt x="729790" y="99087"/>
                  <a:pt x="763395" y="79284"/>
                  <a:pt x="689736" y="116114"/>
                </a:cubicBezTo>
                <a:cubicBezTo>
                  <a:pt x="619018" y="222189"/>
                  <a:pt x="705330" y="88823"/>
                  <a:pt x="631678" y="217714"/>
                </a:cubicBezTo>
                <a:cubicBezTo>
                  <a:pt x="623023" y="232860"/>
                  <a:pt x="611305" y="246111"/>
                  <a:pt x="602650" y="261257"/>
                </a:cubicBezTo>
                <a:cubicBezTo>
                  <a:pt x="591915" y="280043"/>
                  <a:pt x="587702" y="302886"/>
                  <a:pt x="573621" y="319314"/>
                </a:cubicBezTo>
                <a:cubicBezTo>
                  <a:pt x="557878" y="337681"/>
                  <a:pt x="532669" y="345752"/>
                  <a:pt x="515564" y="362857"/>
                </a:cubicBezTo>
                <a:cubicBezTo>
                  <a:pt x="498459" y="379962"/>
                  <a:pt x="487764" y="402547"/>
                  <a:pt x="472021" y="420914"/>
                </a:cubicBezTo>
                <a:cubicBezTo>
                  <a:pt x="458663" y="436499"/>
                  <a:pt x="441619" y="448688"/>
                  <a:pt x="428478" y="464457"/>
                </a:cubicBezTo>
                <a:cubicBezTo>
                  <a:pt x="376482" y="526853"/>
                  <a:pt x="417667" y="486081"/>
                  <a:pt x="384936" y="551543"/>
                </a:cubicBezTo>
                <a:cubicBezTo>
                  <a:pt x="377135" y="567145"/>
                  <a:pt x="365583" y="580571"/>
                  <a:pt x="355907" y="595085"/>
                </a:cubicBezTo>
                <a:cubicBezTo>
                  <a:pt x="351069" y="609599"/>
                  <a:pt x="348235" y="624944"/>
                  <a:pt x="341393" y="638628"/>
                </a:cubicBezTo>
                <a:cubicBezTo>
                  <a:pt x="333592" y="654230"/>
                  <a:pt x="319236" y="666137"/>
                  <a:pt x="312364" y="682171"/>
                </a:cubicBezTo>
                <a:cubicBezTo>
                  <a:pt x="284463" y="747274"/>
                  <a:pt x="311580" y="727284"/>
                  <a:pt x="283336" y="783771"/>
                </a:cubicBezTo>
                <a:cubicBezTo>
                  <a:pt x="275535" y="799373"/>
                  <a:pt x="263983" y="812800"/>
                  <a:pt x="254307" y="827314"/>
                </a:cubicBezTo>
                <a:cubicBezTo>
                  <a:pt x="218970" y="933324"/>
                  <a:pt x="232699" y="884715"/>
                  <a:pt x="210764" y="972457"/>
                </a:cubicBezTo>
                <a:cubicBezTo>
                  <a:pt x="201351" y="1104241"/>
                  <a:pt x="183092" y="1206178"/>
                  <a:pt x="210764" y="1335314"/>
                </a:cubicBezTo>
                <a:cubicBezTo>
                  <a:pt x="214419" y="1352371"/>
                  <a:pt x="230117" y="1364343"/>
                  <a:pt x="239793" y="1378857"/>
                </a:cubicBezTo>
                <a:cubicBezTo>
                  <a:pt x="254340" y="1422498"/>
                  <a:pt x="252072" y="1428427"/>
                  <a:pt x="283336" y="1465943"/>
                </a:cubicBezTo>
                <a:cubicBezTo>
                  <a:pt x="296476" y="1481711"/>
                  <a:pt x="313738" y="1493717"/>
                  <a:pt x="326878" y="1509485"/>
                </a:cubicBezTo>
                <a:cubicBezTo>
                  <a:pt x="387354" y="1582057"/>
                  <a:pt x="319622" y="1528837"/>
                  <a:pt x="399450" y="1582057"/>
                </a:cubicBezTo>
                <a:cubicBezTo>
                  <a:pt x="393928" y="1609666"/>
                  <a:pt x="385300" y="1668413"/>
                  <a:pt x="370421" y="1698171"/>
                </a:cubicBezTo>
                <a:cubicBezTo>
                  <a:pt x="362620" y="1713773"/>
                  <a:pt x="349194" y="1726112"/>
                  <a:pt x="341393" y="1741714"/>
                </a:cubicBezTo>
                <a:cubicBezTo>
                  <a:pt x="281301" y="1861897"/>
                  <a:pt x="381040" y="1704013"/>
                  <a:pt x="297850" y="1828800"/>
                </a:cubicBezTo>
                <a:cubicBezTo>
                  <a:pt x="288084" y="1867863"/>
                  <a:pt x="281415" y="1912385"/>
                  <a:pt x="254307" y="1944914"/>
                </a:cubicBezTo>
                <a:cubicBezTo>
                  <a:pt x="243140" y="1958315"/>
                  <a:pt x="225278" y="1964267"/>
                  <a:pt x="210764" y="1973943"/>
                </a:cubicBezTo>
                <a:lnTo>
                  <a:pt x="152707" y="2148114"/>
                </a:lnTo>
                <a:cubicBezTo>
                  <a:pt x="152705" y="2148119"/>
                  <a:pt x="123681" y="2235196"/>
                  <a:pt x="123678" y="2235200"/>
                </a:cubicBezTo>
                <a:cubicBezTo>
                  <a:pt x="114002" y="2249714"/>
                  <a:pt x="101735" y="2262803"/>
                  <a:pt x="94650" y="2278743"/>
                </a:cubicBezTo>
                <a:cubicBezTo>
                  <a:pt x="82223" y="2306704"/>
                  <a:pt x="65621" y="2365828"/>
                  <a:pt x="65621" y="2365828"/>
                </a:cubicBezTo>
                <a:cubicBezTo>
                  <a:pt x="70459" y="2481942"/>
                  <a:pt x="58974" y="2599899"/>
                  <a:pt x="80136" y="2714171"/>
                </a:cubicBezTo>
                <a:cubicBezTo>
                  <a:pt x="84541" y="2737957"/>
                  <a:pt x="117680" y="2744893"/>
                  <a:pt x="138193" y="2757714"/>
                </a:cubicBezTo>
                <a:cubicBezTo>
                  <a:pt x="432942" y="2941934"/>
                  <a:pt x="0" y="2655913"/>
                  <a:pt x="239793" y="2815771"/>
                </a:cubicBezTo>
                <a:cubicBezTo>
                  <a:pt x="249469" y="2830285"/>
                  <a:pt x="256486" y="2846979"/>
                  <a:pt x="268821" y="2859314"/>
                </a:cubicBezTo>
                <a:cubicBezTo>
                  <a:pt x="310417" y="2900910"/>
                  <a:pt x="308688" y="2879248"/>
                  <a:pt x="355907" y="2902857"/>
                </a:cubicBezTo>
                <a:cubicBezTo>
                  <a:pt x="396323" y="2923064"/>
                  <a:pt x="410892" y="2943327"/>
                  <a:pt x="442993" y="2975428"/>
                </a:cubicBezTo>
                <a:cubicBezTo>
                  <a:pt x="460468" y="3010379"/>
                  <a:pt x="503805" y="3103056"/>
                  <a:pt x="530078" y="3120571"/>
                </a:cubicBezTo>
                <a:lnTo>
                  <a:pt x="617164" y="3178628"/>
                </a:lnTo>
                <a:lnTo>
                  <a:pt x="660707" y="3207657"/>
                </a:lnTo>
                <a:lnTo>
                  <a:pt x="704250" y="3236685"/>
                </a:lnTo>
                <a:cubicBezTo>
                  <a:pt x="757884" y="3317138"/>
                  <a:pt x="702591" y="3253504"/>
                  <a:pt x="776821" y="3294743"/>
                </a:cubicBezTo>
                <a:cubicBezTo>
                  <a:pt x="807319" y="3311686"/>
                  <a:pt x="863907" y="3352800"/>
                  <a:pt x="863907" y="3352800"/>
                </a:cubicBezTo>
                <a:cubicBezTo>
                  <a:pt x="907449" y="3418112"/>
                  <a:pt x="905032" y="3438676"/>
                  <a:pt x="965507" y="3468914"/>
                </a:cubicBezTo>
                <a:cubicBezTo>
                  <a:pt x="979191" y="3475756"/>
                  <a:pt x="994536" y="3478590"/>
                  <a:pt x="1009050" y="3483428"/>
                </a:cubicBezTo>
                <a:cubicBezTo>
                  <a:pt x="1023564" y="3493104"/>
                  <a:pt x="1036991" y="3504656"/>
                  <a:pt x="1052593" y="3512457"/>
                </a:cubicBezTo>
                <a:cubicBezTo>
                  <a:pt x="1115250" y="3543785"/>
                  <a:pt x="1248815" y="3538715"/>
                  <a:pt x="1284821" y="3541485"/>
                </a:cubicBezTo>
                <a:cubicBezTo>
                  <a:pt x="1319851" y="3594029"/>
                  <a:pt x="1306049" y="3569425"/>
                  <a:pt x="1328364" y="3614057"/>
                </a:cubicBezTo>
              </a:path>
            </a:pathLst>
          </a:cu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5" name="Freeform 14"/>
          <p:cNvSpPr/>
          <p:nvPr/>
        </p:nvSpPr>
        <p:spPr>
          <a:xfrm>
            <a:off x="7330044" y="2597044"/>
            <a:ext cx="478971" cy="3280228"/>
          </a:xfrm>
          <a:custGeom>
            <a:avLst/>
            <a:gdLst>
              <a:gd name="connsiteX0" fmla="*/ 290285 w 478971"/>
              <a:gd name="connsiteY0" fmla="*/ 0 h 3280228"/>
              <a:gd name="connsiteX1" fmla="*/ 319314 w 478971"/>
              <a:gd name="connsiteY1" fmla="*/ 101600 h 3280228"/>
              <a:gd name="connsiteX2" fmla="*/ 362857 w 478971"/>
              <a:gd name="connsiteY2" fmla="*/ 130628 h 3280228"/>
              <a:gd name="connsiteX3" fmla="*/ 391885 w 478971"/>
              <a:gd name="connsiteY3" fmla="*/ 174171 h 3280228"/>
              <a:gd name="connsiteX4" fmla="*/ 435428 w 478971"/>
              <a:gd name="connsiteY4" fmla="*/ 188685 h 3280228"/>
              <a:gd name="connsiteX5" fmla="*/ 464457 w 478971"/>
              <a:gd name="connsiteY5" fmla="*/ 275771 h 3280228"/>
              <a:gd name="connsiteX6" fmla="*/ 478971 w 478971"/>
              <a:gd name="connsiteY6" fmla="*/ 406400 h 3280228"/>
              <a:gd name="connsiteX7" fmla="*/ 435428 w 478971"/>
              <a:gd name="connsiteY7" fmla="*/ 624114 h 3280228"/>
              <a:gd name="connsiteX8" fmla="*/ 420914 w 478971"/>
              <a:gd name="connsiteY8" fmla="*/ 667657 h 3280228"/>
              <a:gd name="connsiteX9" fmla="*/ 406400 w 478971"/>
              <a:gd name="connsiteY9" fmla="*/ 711200 h 3280228"/>
              <a:gd name="connsiteX10" fmla="*/ 362857 w 478971"/>
              <a:gd name="connsiteY10" fmla="*/ 754742 h 3280228"/>
              <a:gd name="connsiteX11" fmla="*/ 290285 w 478971"/>
              <a:gd name="connsiteY11" fmla="*/ 870857 h 3280228"/>
              <a:gd name="connsiteX12" fmla="*/ 275771 w 478971"/>
              <a:gd name="connsiteY12" fmla="*/ 1857828 h 3280228"/>
              <a:gd name="connsiteX13" fmla="*/ 246743 w 478971"/>
              <a:gd name="connsiteY13" fmla="*/ 1901371 h 3280228"/>
              <a:gd name="connsiteX14" fmla="*/ 232228 w 478971"/>
              <a:gd name="connsiteY14" fmla="*/ 1944914 h 3280228"/>
              <a:gd name="connsiteX15" fmla="*/ 174171 w 478971"/>
              <a:gd name="connsiteY15" fmla="*/ 2032000 h 3280228"/>
              <a:gd name="connsiteX16" fmla="*/ 159657 w 478971"/>
              <a:gd name="connsiteY16" fmla="*/ 2075542 h 3280228"/>
              <a:gd name="connsiteX17" fmla="*/ 58057 w 478971"/>
              <a:gd name="connsiteY17" fmla="*/ 2206171 h 3280228"/>
              <a:gd name="connsiteX18" fmla="*/ 43543 w 478971"/>
              <a:gd name="connsiteY18" fmla="*/ 2249714 h 3280228"/>
              <a:gd name="connsiteX19" fmla="*/ 14514 w 478971"/>
              <a:gd name="connsiteY19" fmla="*/ 2293257 h 3280228"/>
              <a:gd name="connsiteX20" fmla="*/ 0 w 478971"/>
              <a:gd name="connsiteY20" fmla="*/ 2365828 h 3280228"/>
              <a:gd name="connsiteX21" fmla="*/ 14514 w 478971"/>
              <a:gd name="connsiteY21" fmla="*/ 2554514 h 3280228"/>
              <a:gd name="connsiteX22" fmla="*/ 43543 w 478971"/>
              <a:gd name="connsiteY22" fmla="*/ 2598057 h 3280228"/>
              <a:gd name="connsiteX23" fmla="*/ 72571 w 478971"/>
              <a:gd name="connsiteY23" fmla="*/ 2685142 h 3280228"/>
              <a:gd name="connsiteX24" fmla="*/ 116114 w 478971"/>
              <a:gd name="connsiteY24" fmla="*/ 2772228 h 3280228"/>
              <a:gd name="connsiteX25" fmla="*/ 159657 w 478971"/>
              <a:gd name="connsiteY25" fmla="*/ 2786742 h 3280228"/>
              <a:gd name="connsiteX26" fmla="*/ 174171 w 478971"/>
              <a:gd name="connsiteY26" fmla="*/ 2830285 h 3280228"/>
              <a:gd name="connsiteX27" fmla="*/ 261257 w 478971"/>
              <a:gd name="connsiteY27" fmla="*/ 2873828 h 3280228"/>
              <a:gd name="connsiteX28" fmla="*/ 319314 w 478971"/>
              <a:gd name="connsiteY28" fmla="*/ 2960914 h 3280228"/>
              <a:gd name="connsiteX29" fmla="*/ 348343 w 478971"/>
              <a:gd name="connsiteY29" fmla="*/ 3004457 h 3280228"/>
              <a:gd name="connsiteX30" fmla="*/ 391885 w 478971"/>
              <a:gd name="connsiteY30" fmla="*/ 3091542 h 3280228"/>
              <a:gd name="connsiteX31" fmla="*/ 435428 w 478971"/>
              <a:gd name="connsiteY31" fmla="*/ 3106057 h 3280228"/>
              <a:gd name="connsiteX32" fmla="*/ 464457 w 478971"/>
              <a:gd name="connsiteY32" fmla="*/ 3207657 h 3280228"/>
              <a:gd name="connsiteX33" fmla="*/ 464457 w 478971"/>
              <a:gd name="connsiteY33" fmla="*/ 3280228 h 32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971" h="3280228">
                <a:moveTo>
                  <a:pt x="290285" y="0"/>
                </a:moveTo>
                <a:cubicBezTo>
                  <a:pt x="291233" y="3790"/>
                  <a:pt x="311744" y="92137"/>
                  <a:pt x="319314" y="101600"/>
                </a:cubicBezTo>
                <a:cubicBezTo>
                  <a:pt x="330211" y="115221"/>
                  <a:pt x="348343" y="120952"/>
                  <a:pt x="362857" y="130628"/>
                </a:cubicBezTo>
                <a:cubicBezTo>
                  <a:pt x="372533" y="145142"/>
                  <a:pt x="378264" y="163274"/>
                  <a:pt x="391885" y="174171"/>
                </a:cubicBezTo>
                <a:cubicBezTo>
                  <a:pt x="403832" y="183728"/>
                  <a:pt x="426535" y="176235"/>
                  <a:pt x="435428" y="188685"/>
                </a:cubicBezTo>
                <a:cubicBezTo>
                  <a:pt x="453213" y="213584"/>
                  <a:pt x="464457" y="275771"/>
                  <a:pt x="464457" y="275771"/>
                </a:cubicBezTo>
                <a:cubicBezTo>
                  <a:pt x="469295" y="319314"/>
                  <a:pt x="478971" y="362589"/>
                  <a:pt x="478971" y="406400"/>
                </a:cubicBezTo>
                <a:cubicBezTo>
                  <a:pt x="478971" y="513763"/>
                  <a:pt x="465814" y="532956"/>
                  <a:pt x="435428" y="624114"/>
                </a:cubicBezTo>
                <a:lnTo>
                  <a:pt x="420914" y="667657"/>
                </a:lnTo>
                <a:cubicBezTo>
                  <a:pt x="416076" y="682171"/>
                  <a:pt x="417218" y="700382"/>
                  <a:pt x="406400" y="711200"/>
                </a:cubicBezTo>
                <a:lnTo>
                  <a:pt x="362857" y="754742"/>
                </a:lnTo>
                <a:cubicBezTo>
                  <a:pt x="328312" y="858377"/>
                  <a:pt x="359288" y="824855"/>
                  <a:pt x="290285" y="870857"/>
                </a:cubicBezTo>
                <a:cubicBezTo>
                  <a:pt x="285447" y="1199847"/>
                  <a:pt x="289661" y="1529095"/>
                  <a:pt x="275771" y="1857828"/>
                </a:cubicBezTo>
                <a:cubicBezTo>
                  <a:pt x="275035" y="1875256"/>
                  <a:pt x="254544" y="1885769"/>
                  <a:pt x="246743" y="1901371"/>
                </a:cubicBezTo>
                <a:cubicBezTo>
                  <a:pt x="239901" y="1915055"/>
                  <a:pt x="239658" y="1931540"/>
                  <a:pt x="232228" y="1944914"/>
                </a:cubicBezTo>
                <a:cubicBezTo>
                  <a:pt x="215285" y="1975412"/>
                  <a:pt x="174171" y="2032000"/>
                  <a:pt x="174171" y="2032000"/>
                </a:cubicBezTo>
                <a:cubicBezTo>
                  <a:pt x="169333" y="2046514"/>
                  <a:pt x="167087" y="2062168"/>
                  <a:pt x="159657" y="2075542"/>
                </a:cubicBezTo>
                <a:cubicBezTo>
                  <a:pt x="116255" y="2153666"/>
                  <a:pt x="110949" y="2153279"/>
                  <a:pt x="58057" y="2206171"/>
                </a:cubicBezTo>
                <a:cubicBezTo>
                  <a:pt x="53219" y="2220685"/>
                  <a:pt x="50385" y="2236030"/>
                  <a:pt x="43543" y="2249714"/>
                </a:cubicBezTo>
                <a:cubicBezTo>
                  <a:pt x="35742" y="2265316"/>
                  <a:pt x="20639" y="2276924"/>
                  <a:pt x="14514" y="2293257"/>
                </a:cubicBezTo>
                <a:cubicBezTo>
                  <a:pt x="5852" y="2316356"/>
                  <a:pt x="4838" y="2341638"/>
                  <a:pt x="0" y="2365828"/>
                </a:cubicBezTo>
                <a:cubicBezTo>
                  <a:pt x="4838" y="2428723"/>
                  <a:pt x="2889" y="2492513"/>
                  <a:pt x="14514" y="2554514"/>
                </a:cubicBezTo>
                <a:cubicBezTo>
                  <a:pt x="17729" y="2571659"/>
                  <a:pt x="36458" y="2582116"/>
                  <a:pt x="43543" y="2598057"/>
                </a:cubicBezTo>
                <a:cubicBezTo>
                  <a:pt x="55970" y="2626018"/>
                  <a:pt x="62895" y="2656114"/>
                  <a:pt x="72571" y="2685142"/>
                </a:cubicBezTo>
                <a:cubicBezTo>
                  <a:pt x="82133" y="2713827"/>
                  <a:pt x="90534" y="2751765"/>
                  <a:pt x="116114" y="2772228"/>
                </a:cubicBezTo>
                <a:cubicBezTo>
                  <a:pt x="128061" y="2781785"/>
                  <a:pt x="145143" y="2781904"/>
                  <a:pt x="159657" y="2786742"/>
                </a:cubicBezTo>
                <a:cubicBezTo>
                  <a:pt x="164495" y="2801256"/>
                  <a:pt x="164614" y="2818338"/>
                  <a:pt x="174171" y="2830285"/>
                </a:cubicBezTo>
                <a:cubicBezTo>
                  <a:pt x="194634" y="2855864"/>
                  <a:pt x="232572" y="2864267"/>
                  <a:pt x="261257" y="2873828"/>
                </a:cubicBezTo>
                <a:lnTo>
                  <a:pt x="319314" y="2960914"/>
                </a:lnTo>
                <a:lnTo>
                  <a:pt x="348343" y="3004457"/>
                </a:lnTo>
                <a:cubicBezTo>
                  <a:pt x="357904" y="3033141"/>
                  <a:pt x="366306" y="3071079"/>
                  <a:pt x="391885" y="3091542"/>
                </a:cubicBezTo>
                <a:cubicBezTo>
                  <a:pt x="403832" y="3101100"/>
                  <a:pt x="420914" y="3101219"/>
                  <a:pt x="435428" y="3106057"/>
                </a:cubicBezTo>
                <a:cubicBezTo>
                  <a:pt x="444604" y="3133582"/>
                  <a:pt x="461419" y="3180315"/>
                  <a:pt x="464457" y="3207657"/>
                </a:cubicBezTo>
                <a:cubicBezTo>
                  <a:pt x="467128" y="3231699"/>
                  <a:pt x="464457" y="3256038"/>
                  <a:pt x="464457" y="328022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6" name="Freeform 15"/>
          <p:cNvSpPr/>
          <p:nvPr/>
        </p:nvSpPr>
        <p:spPr>
          <a:xfrm>
            <a:off x="7062214" y="2887329"/>
            <a:ext cx="558115" cy="740229"/>
          </a:xfrm>
          <a:custGeom>
            <a:avLst/>
            <a:gdLst>
              <a:gd name="connsiteX0" fmla="*/ 6573 w 558115"/>
              <a:gd name="connsiteY0" fmla="*/ 0 h 740229"/>
              <a:gd name="connsiteX1" fmla="*/ 50115 w 558115"/>
              <a:gd name="connsiteY1" fmla="*/ 101600 h 740229"/>
              <a:gd name="connsiteX2" fmla="*/ 64630 w 558115"/>
              <a:gd name="connsiteY2" fmla="*/ 145143 h 740229"/>
              <a:gd name="connsiteX3" fmla="*/ 108173 w 558115"/>
              <a:gd name="connsiteY3" fmla="*/ 188686 h 740229"/>
              <a:gd name="connsiteX4" fmla="*/ 166230 w 558115"/>
              <a:gd name="connsiteY4" fmla="*/ 275772 h 740229"/>
              <a:gd name="connsiteX5" fmla="*/ 253315 w 558115"/>
              <a:gd name="connsiteY5" fmla="*/ 333829 h 740229"/>
              <a:gd name="connsiteX6" fmla="*/ 282344 w 558115"/>
              <a:gd name="connsiteY6" fmla="*/ 377372 h 740229"/>
              <a:gd name="connsiteX7" fmla="*/ 325887 w 558115"/>
              <a:gd name="connsiteY7" fmla="*/ 406400 h 740229"/>
              <a:gd name="connsiteX8" fmla="*/ 354915 w 558115"/>
              <a:gd name="connsiteY8" fmla="*/ 624115 h 740229"/>
              <a:gd name="connsiteX9" fmla="*/ 485544 w 558115"/>
              <a:gd name="connsiteY9" fmla="*/ 638629 h 740229"/>
              <a:gd name="connsiteX10" fmla="*/ 558115 w 558115"/>
              <a:gd name="connsiteY10" fmla="*/ 740229 h 7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115" h="740229">
                <a:moveTo>
                  <a:pt x="6573" y="0"/>
                </a:moveTo>
                <a:cubicBezTo>
                  <a:pt x="36779" y="120824"/>
                  <a:pt x="0" y="1370"/>
                  <a:pt x="50115" y="101600"/>
                </a:cubicBezTo>
                <a:cubicBezTo>
                  <a:pt x="56957" y="115284"/>
                  <a:pt x="56143" y="132413"/>
                  <a:pt x="64630" y="145143"/>
                </a:cubicBezTo>
                <a:cubicBezTo>
                  <a:pt x="76016" y="162222"/>
                  <a:pt x="95571" y="172483"/>
                  <a:pt x="108173" y="188686"/>
                </a:cubicBezTo>
                <a:cubicBezTo>
                  <a:pt x="129592" y="216225"/>
                  <a:pt x="137201" y="256420"/>
                  <a:pt x="166230" y="275772"/>
                </a:cubicBezTo>
                <a:lnTo>
                  <a:pt x="253315" y="333829"/>
                </a:lnTo>
                <a:cubicBezTo>
                  <a:pt x="262991" y="348343"/>
                  <a:pt x="270009" y="365037"/>
                  <a:pt x="282344" y="377372"/>
                </a:cubicBezTo>
                <a:cubicBezTo>
                  <a:pt x="294679" y="389707"/>
                  <a:pt x="317232" y="391254"/>
                  <a:pt x="325887" y="406400"/>
                </a:cubicBezTo>
                <a:cubicBezTo>
                  <a:pt x="352302" y="452626"/>
                  <a:pt x="333284" y="600321"/>
                  <a:pt x="354915" y="624115"/>
                </a:cubicBezTo>
                <a:cubicBezTo>
                  <a:pt x="384385" y="656532"/>
                  <a:pt x="442001" y="633791"/>
                  <a:pt x="485544" y="638629"/>
                </a:cubicBezTo>
                <a:cubicBezTo>
                  <a:pt x="547396" y="731408"/>
                  <a:pt x="518931" y="701045"/>
                  <a:pt x="558115" y="740229"/>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7" name="Freeform 16"/>
          <p:cNvSpPr/>
          <p:nvPr/>
        </p:nvSpPr>
        <p:spPr>
          <a:xfrm>
            <a:off x="6705929" y="4614529"/>
            <a:ext cx="669585" cy="539920"/>
          </a:xfrm>
          <a:custGeom>
            <a:avLst/>
            <a:gdLst>
              <a:gd name="connsiteX0" fmla="*/ 0 w 669585"/>
              <a:gd name="connsiteY0" fmla="*/ 0 h 539920"/>
              <a:gd name="connsiteX1" fmla="*/ 14515 w 669585"/>
              <a:gd name="connsiteY1" fmla="*/ 43543 h 539920"/>
              <a:gd name="connsiteX2" fmla="*/ 145143 w 669585"/>
              <a:gd name="connsiteY2" fmla="*/ 101600 h 539920"/>
              <a:gd name="connsiteX3" fmla="*/ 188686 w 669585"/>
              <a:gd name="connsiteY3" fmla="*/ 116115 h 539920"/>
              <a:gd name="connsiteX4" fmla="*/ 319315 w 669585"/>
              <a:gd name="connsiteY4" fmla="*/ 145143 h 539920"/>
              <a:gd name="connsiteX5" fmla="*/ 362858 w 669585"/>
              <a:gd name="connsiteY5" fmla="*/ 174172 h 539920"/>
              <a:gd name="connsiteX6" fmla="*/ 420915 w 669585"/>
              <a:gd name="connsiteY6" fmla="*/ 261257 h 539920"/>
              <a:gd name="connsiteX7" fmla="*/ 478972 w 669585"/>
              <a:gd name="connsiteY7" fmla="*/ 319315 h 539920"/>
              <a:gd name="connsiteX8" fmla="*/ 537029 w 669585"/>
              <a:gd name="connsiteY8" fmla="*/ 377372 h 539920"/>
              <a:gd name="connsiteX9" fmla="*/ 566058 w 669585"/>
              <a:gd name="connsiteY9" fmla="*/ 420915 h 539920"/>
              <a:gd name="connsiteX10" fmla="*/ 609600 w 669585"/>
              <a:gd name="connsiteY10" fmla="*/ 449943 h 539920"/>
              <a:gd name="connsiteX11" fmla="*/ 653143 w 669585"/>
              <a:gd name="connsiteY11" fmla="*/ 522515 h 5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585" h="539920">
                <a:moveTo>
                  <a:pt x="0" y="0"/>
                </a:moveTo>
                <a:cubicBezTo>
                  <a:pt x="4838" y="14514"/>
                  <a:pt x="4957" y="31596"/>
                  <a:pt x="14515" y="43543"/>
                </a:cubicBezTo>
                <a:cubicBezTo>
                  <a:pt x="39608" y="74909"/>
                  <a:pt x="118530" y="92729"/>
                  <a:pt x="145143" y="101600"/>
                </a:cubicBezTo>
                <a:cubicBezTo>
                  <a:pt x="159657" y="106438"/>
                  <a:pt x="173595" y="113600"/>
                  <a:pt x="188686" y="116115"/>
                </a:cubicBezTo>
                <a:cubicBezTo>
                  <a:pt x="290863" y="133144"/>
                  <a:pt x="247853" y="121323"/>
                  <a:pt x="319315" y="145143"/>
                </a:cubicBezTo>
                <a:cubicBezTo>
                  <a:pt x="333829" y="154819"/>
                  <a:pt x="351371" y="161044"/>
                  <a:pt x="362858" y="174172"/>
                </a:cubicBezTo>
                <a:cubicBezTo>
                  <a:pt x="385832" y="200428"/>
                  <a:pt x="420915" y="261257"/>
                  <a:pt x="420915" y="261257"/>
                </a:cubicBezTo>
                <a:cubicBezTo>
                  <a:pt x="459618" y="377369"/>
                  <a:pt x="401563" y="241906"/>
                  <a:pt x="478972" y="319315"/>
                </a:cubicBezTo>
                <a:cubicBezTo>
                  <a:pt x="556382" y="396725"/>
                  <a:pt x="420913" y="338665"/>
                  <a:pt x="537029" y="377372"/>
                </a:cubicBezTo>
                <a:cubicBezTo>
                  <a:pt x="546705" y="391886"/>
                  <a:pt x="553723" y="408580"/>
                  <a:pt x="566058" y="420915"/>
                </a:cubicBezTo>
                <a:cubicBezTo>
                  <a:pt x="578393" y="433250"/>
                  <a:pt x="599924" y="435429"/>
                  <a:pt x="609600" y="449943"/>
                </a:cubicBezTo>
                <a:cubicBezTo>
                  <a:pt x="669585" y="539920"/>
                  <a:pt x="583037" y="487460"/>
                  <a:pt x="653143" y="522515"/>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Freeform 21"/>
          <p:cNvSpPr/>
          <p:nvPr/>
        </p:nvSpPr>
        <p:spPr>
          <a:xfrm>
            <a:off x="7634844" y="3206644"/>
            <a:ext cx="653143" cy="972457"/>
          </a:xfrm>
          <a:custGeom>
            <a:avLst/>
            <a:gdLst>
              <a:gd name="connsiteX0" fmla="*/ 0 w 653143"/>
              <a:gd name="connsiteY0" fmla="*/ 972457 h 972457"/>
              <a:gd name="connsiteX1" fmla="*/ 14514 w 653143"/>
              <a:gd name="connsiteY1" fmla="*/ 928914 h 972457"/>
              <a:gd name="connsiteX2" fmla="*/ 87085 w 653143"/>
              <a:gd name="connsiteY2" fmla="*/ 769257 h 972457"/>
              <a:gd name="connsiteX3" fmla="*/ 174171 w 653143"/>
              <a:gd name="connsiteY3" fmla="*/ 725714 h 972457"/>
              <a:gd name="connsiteX4" fmla="*/ 261257 w 653143"/>
              <a:gd name="connsiteY4" fmla="*/ 551542 h 972457"/>
              <a:gd name="connsiteX5" fmla="*/ 290285 w 653143"/>
              <a:gd name="connsiteY5" fmla="*/ 508000 h 972457"/>
              <a:gd name="connsiteX6" fmla="*/ 319314 w 653143"/>
              <a:gd name="connsiteY6" fmla="*/ 464457 h 972457"/>
              <a:gd name="connsiteX7" fmla="*/ 348343 w 653143"/>
              <a:gd name="connsiteY7" fmla="*/ 377371 h 972457"/>
              <a:gd name="connsiteX8" fmla="*/ 362857 w 653143"/>
              <a:gd name="connsiteY8" fmla="*/ 333828 h 972457"/>
              <a:gd name="connsiteX9" fmla="*/ 449943 w 653143"/>
              <a:gd name="connsiteY9" fmla="*/ 261257 h 972457"/>
              <a:gd name="connsiteX10" fmla="*/ 464457 w 653143"/>
              <a:gd name="connsiteY10" fmla="*/ 217714 h 972457"/>
              <a:gd name="connsiteX11" fmla="*/ 551543 w 653143"/>
              <a:gd name="connsiteY11" fmla="*/ 159657 h 972457"/>
              <a:gd name="connsiteX12" fmla="*/ 609600 w 653143"/>
              <a:gd name="connsiteY12" fmla="*/ 87085 h 972457"/>
              <a:gd name="connsiteX13" fmla="*/ 624114 w 653143"/>
              <a:gd name="connsiteY13" fmla="*/ 43542 h 972457"/>
              <a:gd name="connsiteX14" fmla="*/ 653143 w 653143"/>
              <a:gd name="connsiteY14" fmla="*/ 0 h 9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143" h="972457">
                <a:moveTo>
                  <a:pt x="0" y="972457"/>
                </a:moveTo>
                <a:cubicBezTo>
                  <a:pt x="4838" y="957943"/>
                  <a:pt x="10803" y="943757"/>
                  <a:pt x="14514" y="928914"/>
                </a:cubicBezTo>
                <a:cubicBezTo>
                  <a:pt x="25554" y="884754"/>
                  <a:pt x="29933" y="788309"/>
                  <a:pt x="87085" y="769257"/>
                </a:cubicBezTo>
                <a:cubicBezTo>
                  <a:pt x="147177" y="749226"/>
                  <a:pt x="117898" y="763229"/>
                  <a:pt x="174171" y="725714"/>
                </a:cubicBezTo>
                <a:cubicBezTo>
                  <a:pt x="214233" y="605531"/>
                  <a:pt x="186227" y="664087"/>
                  <a:pt x="261257" y="551542"/>
                </a:cubicBezTo>
                <a:lnTo>
                  <a:pt x="290285" y="508000"/>
                </a:lnTo>
                <a:lnTo>
                  <a:pt x="319314" y="464457"/>
                </a:lnTo>
                <a:lnTo>
                  <a:pt x="348343" y="377371"/>
                </a:lnTo>
                <a:cubicBezTo>
                  <a:pt x="353181" y="362857"/>
                  <a:pt x="350127" y="342314"/>
                  <a:pt x="362857" y="333828"/>
                </a:cubicBezTo>
                <a:cubicBezTo>
                  <a:pt x="423479" y="293414"/>
                  <a:pt x="394065" y="317135"/>
                  <a:pt x="449943" y="261257"/>
                </a:cubicBezTo>
                <a:cubicBezTo>
                  <a:pt x="454781" y="246743"/>
                  <a:pt x="453639" y="228532"/>
                  <a:pt x="464457" y="217714"/>
                </a:cubicBezTo>
                <a:cubicBezTo>
                  <a:pt x="489127" y="193044"/>
                  <a:pt x="551543" y="159657"/>
                  <a:pt x="551543" y="159657"/>
                </a:cubicBezTo>
                <a:cubicBezTo>
                  <a:pt x="588024" y="50211"/>
                  <a:pt x="534570" y="180873"/>
                  <a:pt x="609600" y="87085"/>
                </a:cubicBezTo>
                <a:cubicBezTo>
                  <a:pt x="619157" y="75138"/>
                  <a:pt x="617272" y="57226"/>
                  <a:pt x="624114" y="43542"/>
                </a:cubicBezTo>
                <a:cubicBezTo>
                  <a:pt x="631915" y="27940"/>
                  <a:pt x="653143" y="0"/>
                  <a:pt x="653143" y="0"/>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3" name="Freeform 22"/>
          <p:cNvSpPr/>
          <p:nvPr/>
        </p:nvSpPr>
        <p:spPr>
          <a:xfrm>
            <a:off x="7041207" y="4084466"/>
            <a:ext cx="230780" cy="921949"/>
          </a:xfrm>
          <a:custGeom>
            <a:avLst/>
            <a:gdLst>
              <a:gd name="connsiteX0" fmla="*/ 27580 w 230780"/>
              <a:gd name="connsiteY0" fmla="*/ 22063 h 921949"/>
              <a:gd name="connsiteX1" fmla="*/ 100151 w 230780"/>
              <a:gd name="connsiteY1" fmla="*/ 80120 h 921949"/>
              <a:gd name="connsiteX2" fmla="*/ 129180 w 230780"/>
              <a:gd name="connsiteY2" fmla="*/ 123663 h 921949"/>
              <a:gd name="connsiteX3" fmla="*/ 172722 w 230780"/>
              <a:gd name="connsiteY3" fmla="*/ 167206 h 921949"/>
              <a:gd name="connsiteX4" fmla="*/ 216265 w 230780"/>
              <a:gd name="connsiteY4" fmla="*/ 254292 h 921949"/>
              <a:gd name="connsiteX5" fmla="*/ 230780 w 230780"/>
              <a:gd name="connsiteY5" fmla="*/ 297835 h 921949"/>
              <a:gd name="connsiteX6" fmla="*/ 201751 w 230780"/>
              <a:gd name="connsiteY6" fmla="*/ 442978 h 921949"/>
              <a:gd name="connsiteX7" fmla="*/ 172722 w 230780"/>
              <a:gd name="connsiteY7" fmla="*/ 486520 h 921949"/>
              <a:gd name="connsiteX8" fmla="*/ 172722 w 230780"/>
              <a:gd name="connsiteY8" fmla="*/ 820349 h 921949"/>
              <a:gd name="connsiteX9" fmla="*/ 216265 w 230780"/>
              <a:gd name="connsiteY9" fmla="*/ 863892 h 921949"/>
              <a:gd name="connsiteX10" fmla="*/ 230780 w 230780"/>
              <a:gd name="connsiteY10" fmla="*/ 921949 h 9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780" h="921949">
                <a:moveTo>
                  <a:pt x="27580" y="22063"/>
                </a:moveTo>
                <a:cubicBezTo>
                  <a:pt x="110768" y="146848"/>
                  <a:pt x="0" y="0"/>
                  <a:pt x="100151" y="80120"/>
                </a:cubicBezTo>
                <a:cubicBezTo>
                  <a:pt x="113773" y="91017"/>
                  <a:pt x="118013" y="110262"/>
                  <a:pt x="129180" y="123663"/>
                </a:cubicBezTo>
                <a:cubicBezTo>
                  <a:pt x="142320" y="139432"/>
                  <a:pt x="158208" y="152692"/>
                  <a:pt x="172722" y="167206"/>
                </a:cubicBezTo>
                <a:cubicBezTo>
                  <a:pt x="209206" y="276653"/>
                  <a:pt x="159992" y="141746"/>
                  <a:pt x="216265" y="254292"/>
                </a:cubicBezTo>
                <a:cubicBezTo>
                  <a:pt x="223107" y="267976"/>
                  <a:pt x="225942" y="283321"/>
                  <a:pt x="230780" y="297835"/>
                </a:cubicBezTo>
                <a:cubicBezTo>
                  <a:pt x="225432" y="335270"/>
                  <a:pt x="222016" y="402449"/>
                  <a:pt x="201751" y="442978"/>
                </a:cubicBezTo>
                <a:cubicBezTo>
                  <a:pt x="193950" y="458580"/>
                  <a:pt x="182398" y="472006"/>
                  <a:pt x="172722" y="486520"/>
                </a:cubicBezTo>
                <a:cubicBezTo>
                  <a:pt x="131501" y="610186"/>
                  <a:pt x="132562" y="589430"/>
                  <a:pt x="172722" y="820349"/>
                </a:cubicBezTo>
                <a:cubicBezTo>
                  <a:pt x="176239" y="840572"/>
                  <a:pt x="201751" y="849378"/>
                  <a:pt x="216265" y="863892"/>
                </a:cubicBezTo>
                <a:lnTo>
                  <a:pt x="230780" y="921949"/>
                </a:ln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28" name="Straight Connector 27"/>
          <p:cNvCxnSpPr/>
          <p:nvPr/>
        </p:nvCxnSpPr>
        <p:spPr>
          <a:xfrm>
            <a:off x="3275856" y="4840694"/>
            <a:ext cx="3226970" cy="0"/>
          </a:xfrm>
          <a:prstGeom prst="line">
            <a:avLst/>
          </a:prstGeom>
          <a:ln>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31840" y="4293427"/>
            <a:ext cx="3744416" cy="0"/>
          </a:xfrm>
          <a:prstGeom prst="line">
            <a:avLst/>
          </a:prstGeom>
          <a:ln>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59832" y="3645025"/>
            <a:ext cx="4256856" cy="10724"/>
          </a:xfrm>
          <a:prstGeom prst="line">
            <a:avLst/>
          </a:prstGeom>
          <a:ln>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5410" name="Picture 2" descr="C:\Users\dante\AppData\Local\Microsoft\Windows\INetCache\IE\I5GV6SA8\medium-city-clipart-66.6-6007[1].gif"/>
          <p:cNvPicPr>
            <a:picLocks noChangeAspect="1" noChangeArrowheads="1"/>
          </p:cNvPicPr>
          <p:nvPr/>
        </p:nvPicPr>
        <p:blipFill>
          <a:blip r:embed="rId3" cstate="print"/>
          <a:srcRect/>
          <a:stretch>
            <a:fillRect/>
          </a:stretch>
        </p:blipFill>
        <p:spPr bwMode="auto">
          <a:xfrm>
            <a:off x="6732240" y="3817506"/>
            <a:ext cx="1152128" cy="832373"/>
          </a:xfrm>
          <a:prstGeom prst="rect">
            <a:avLst/>
          </a:prstGeom>
          <a:noFill/>
        </p:spPr>
      </p:pic>
      <p:pic>
        <p:nvPicPr>
          <p:cNvPr id="34" name="Picture 2" descr="C:\Users\dante\AppData\Local\Microsoft\Windows\INetCache\IE\I5GV6SA8\medium-city-clipart-66.6-6007[1].gif"/>
          <p:cNvPicPr>
            <a:picLocks noChangeAspect="1" noChangeArrowheads="1"/>
          </p:cNvPicPr>
          <p:nvPr/>
        </p:nvPicPr>
        <p:blipFill>
          <a:blip r:embed="rId3" cstate="print"/>
          <a:srcRect/>
          <a:stretch>
            <a:fillRect/>
          </a:stretch>
        </p:blipFill>
        <p:spPr bwMode="auto">
          <a:xfrm>
            <a:off x="6876256" y="2996952"/>
            <a:ext cx="1152128" cy="832373"/>
          </a:xfrm>
          <a:prstGeom prst="rect">
            <a:avLst/>
          </a:prstGeom>
          <a:noFill/>
        </p:spPr>
      </p:pic>
      <p:sp>
        <p:nvSpPr>
          <p:cNvPr id="40" name="TextBox 39"/>
          <p:cNvSpPr txBox="1"/>
          <p:nvPr/>
        </p:nvSpPr>
        <p:spPr>
          <a:xfrm>
            <a:off x="2857024" y="4705399"/>
            <a:ext cx="490840" cy="307777"/>
          </a:xfrm>
          <a:prstGeom prst="rect">
            <a:avLst/>
          </a:prstGeom>
          <a:noFill/>
        </p:spPr>
        <p:txBody>
          <a:bodyPr wrap="none" rtlCol="0">
            <a:spAutoFit/>
          </a:bodyPr>
          <a:lstStyle/>
          <a:p>
            <a:pPr algn="ctr"/>
            <a:r>
              <a:rPr lang="pt-BR" sz="1400" i="1" dirty="0" smtClean="0"/>
              <a:t>Qp1</a:t>
            </a:r>
          </a:p>
        </p:txBody>
      </p:sp>
      <p:sp>
        <p:nvSpPr>
          <p:cNvPr id="41" name="TextBox 40"/>
          <p:cNvSpPr txBox="1"/>
          <p:nvPr/>
        </p:nvSpPr>
        <p:spPr>
          <a:xfrm>
            <a:off x="2685840" y="4149080"/>
            <a:ext cx="490840" cy="307777"/>
          </a:xfrm>
          <a:prstGeom prst="rect">
            <a:avLst/>
          </a:prstGeom>
          <a:noFill/>
        </p:spPr>
        <p:txBody>
          <a:bodyPr wrap="none" rtlCol="0">
            <a:spAutoFit/>
          </a:bodyPr>
          <a:lstStyle/>
          <a:p>
            <a:pPr algn="ctr"/>
            <a:r>
              <a:rPr lang="pt-BR" sz="1400" i="1" dirty="0" smtClean="0"/>
              <a:t>Qp2</a:t>
            </a:r>
          </a:p>
        </p:txBody>
      </p:sp>
      <p:sp>
        <p:nvSpPr>
          <p:cNvPr id="42" name="TextBox 41"/>
          <p:cNvSpPr txBox="1"/>
          <p:nvPr/>
        </p:nvSpPr>
        <p:spPr>
          <a:xfrm>
            <a:off x="2627784" y="3524243"/>
            <a:ext cx="490840" cy="307777"/>
          </a:xfrm>
          <a:prstGeom prst="rect">
            <a:avLst/>
          </a:prstGeom>
          <a:noFill/>
        </p:spPr>
        <p:txBody>
          <a:bodyPr wrap="none" rtlCol="0">
            <a:spAutoFit/>
          </a:bodyPr>
          <a:lstStyle/>
          <a:p>
            <a:pPr algn="ctr"/>
            <a:r>
              <a:rPr lang="pt-BR" sz="1400" i="1" dirty="0" smtClean="0"/>
              <a:t>Qp3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wipe(right)">
                                      <p:cBhvr>
                                        <p:cTn id="12" dur="500"/>
                                        <p:tgtEl>
                                          <p:spTgt spid="145410"/>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dissolv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right)">
                                      <p:cBhvr>
                                        <p:cTn id="28" dur="500"/>
                                        <p:tgtEl>
                                          <p:spTgt spid="34"/>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500"/>
                                        <p:tgtEl>
                                          <p:spTgt spid="3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childTnLst>
                          </p:cTn>
                        </p:par>
                        <p:par>
                          <p:cTn id="36" fill="hold">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dissolve">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p:cNvPicPr>
            <a:picLocks noChangeAspect="1" noChangeArrowheads="1"/>
          </p:cNvPicPr>
          <p:nvPr/>
        </p:nvPicPr>
        <p:blipFill>
          <a:blip r:embed="rId2" cstate="print"/>
          <a:srcRect/>
          <a:stretch>
            <a:fillRect/>
          </a:stretch>
        </p:blipFill>
        <p:spPr bwMode="auto">
          <a:xfrm>
            <a:off x="787400" y="2002904"/>
            <a:ext cx="7726363" cy="2362200"/>
          </a:xfrm>
          <a:prstGeom prst="rect">
            <a:avLst/>
          </a:prstGeom>
          <a:noFill/>
          <a:ln w="9525">
            <a:noFill/>
            <a:miter lim="800000"/>
            <a:headEnd/>
            <a:tailEnd/>
          </a:ln>
          <a:effectLst/>
        </p:spPr>
      </p:pic>
      <p:pic>
        <p:nvPicPr>
          <p:cNvPr id="5" name="Picture 30"/>
          <p:cNvPicPr>
            <a:picLocks noChangeAspect="1" noChangeArrowheads="1"/>
          </p:cNvPicPr>
          <p:nvPr/>
        </p:nvPicPr>
        <p:blipFill>
          <a:blip r:embed="rId3" cstate="print"/>
          <a:srcRect/>
          <a:stretch>
            <a:fillRect/>
          </a:stretch>
        </p:blipFill>
        <p:spPr bwMode="auto">
          <a:xfrm>
            <a:off x="787400" y="4379168"/>
            <a:ext cx="7726363" cy="2362200"/>
          </a:xfrm>
          <a:prstGeom prst="rect">
            <a:avLst/>
          </a:prstGeom>
          <a:noFill/>
          <a:ln w="9525">
            <a:noFill/>
            <a:miter lim="800000"/>
            <a:headEnd/>
            <a:tailEnd/>
          </a:ln>
          <a:effectLst/>
        </p:spPr>
      </p:pic>
      <p:grpSp>
        <p:nvGrpSpPr>
          <p:cNvPr id="6" name="Group 37"/>
          <p:cNvGrpSpPr>
            <a:grpSpLocks/>
          </p:cNvGrpSpPr>
          <p:nvPr/>
        </p:nvGrpSpPr>
        <p:grpSpPr bwMode="auto">
          <a:xfrm>
            <a:off x="1495425" y="2601392"/>
            <a:ext cx="5080000" cy="1101725"/>
            <a:chOff x="942" y="1169"/>
            <a:chExt cx="3200" cy="694"/>
          </a:xfrm>
        </p:grpSpPr>
        <p:sp>
          <p:nvSpPr>
            <p:cNvPr id="7" name="TextBox 15"/>
            <p:cNvSpPr txBox="1">
              <a:spLocks noChangeArrowheads="1"/>
            </p:cNvSpPr>
            <p:nvPr/>
          </p:nvSpPr>
          <p:spPr bwMode="auto">
            <a:xfrm>
              <a:off x="2395" y="1169"/>
              <a:ext cx="1747" cy="202"/>
            </a:xfrm>
            <a:prstGeom prst="rect">
              <a:avLst/>
            </a:prstGeom>
            <a:noFill/>
            <a:ln w="9525">
              <a:noFill/>
              <a:miter lim="800000"/>
              <a:headEnd/>
              <a:tailEnd/>
            </a:ln>
          </p:spPr>
          <p:txBody>
            <a:bodyPr anchor="ctr">
              <a:spAutoFit/>
            </a:bodyPr>
            <a:lstStyle/>
            <a:p>
              <a:pPr algn="ctr">
                <a:buFont typeface="Arial" charset="0"/>
                <a:buNone/>
              </a:pPr>
              <a:r>
                <a:rPr lang="pt-BR" sz="1500" b="1">
                  <a:solidFill>
                    <a:srgbClr val="0D345A"/>
                  </a:solidFill>
                  <a:cs typeface="Arial Unicode MS" pitchFamily="34" charset="-128"/>
                </a:rPr>
                <a:t>CALHA NATURAL DO RIO</a:t>
              </a:r>
              <a:endParaRPr lang="pt-BR" sz="1500" b="1">
                <a:solidFill>
                  <a:srgbClr val="333333"/>
                </a:solidFill>
                <a:cs typeface="Arial Unicode MS" pitchFamily="34" charset="-128"/>
              </a:endParaRPr>
            </a:p>
          </p:txBody>
        </p:sp>
        <p:sp>
          <p:nvSpPr>
            <p:cNvPr id="8" name="TextBox 15"/>
            <p:cNvSpPr txBox="1">
              <a:spLocks noChangeArrowheads="1"/>
            </p:cNvSpPr>
            <p:nvPr/>
          </p:nvSpPr>
          <p:spPr bwMode="auto">
            <a:xfrm>
              <a:off x="2200" y="1345"/>
              <a:ext cx="1747" cy="173"/>
            </a:xfrm>
            <a:prstGeom prst="rect">
              <a:avLst/>
            </a:prstGeom>
            <a:noFill/>
            <a:ln w="9525">
              <a:noFill/>
              <a:miter lim="800000"/>
              <a:headEnd/>
              <a:tailEnd/>
            </a:ln>
          </p:spPr>
          <p:txBody>
            <a:bodyPr anchor="ctr">
              <a:spAutoFit/>
            </a:bodyPr>
            <a:lstStyle/>
            <a:p>
              <a:pPr algn="ctr">
                <a:buFont typeface="Arial" charset="0"/>
                <a:buNone/>
              </a:pPr>
              <a:r>
                <a:rPr lang="pt-BR" sz="1200" b="1" dirty="0">
                  <a:solidFill>
                    <a:srgbClr val="0D345A"/>
                  </a:solidFill>
                  <a:cs typeface="Arial Unicode MS" pitchFamily="34" charset="-128"/>
                </a:rPr>
                <a:t>Nível d’água na cheia</a:t>
              </a:r>
              <a:endParaRPr lang="pt-BR" sz="1200" b="1" dirty="0">
                <a:solidFill>
                  <a:srgbClr val="333333"/>
                </a:solidFill>
                <a:cs typeface="Arial Unicode MS" pitchFamily="34" charset="-128"/>
              </a:endParaRPr>
            </a:p>
          </p:txBody>
        </p:sp>
        <p:sp>
          <p:nvSpPr>
            <p:cNvPr id="9" name="TextBox 15"/>
            <p:cNvSpPr txBox="1">
              <a:spLocks noChangeArrowheads="1"/>
            </p:cNvSpPr>
            <p:nvPr/>
          </p:nvSpPr>
          <p:spPr bwMode="auto">
            <a:xfrm>
              <a:off x="958" y="1575"/>
              <a:ext cx="1338" cy="288"/>
            </a:xfrm>
            <a:prstGeom prst="rect">
              <a:avLst/>
            </a:prstGeom>
            <a:noFill/>
            <a:ln w="9525">
              <a:noFill/>
              <a:miter lim="800000"/>
              <a:headEnd/>
              <a:tailEnd/>
            </a:ln>
          </p:spPr>
          <p:txBody>
            <a:bodyPr anchor="ctr">
              <a:spAutoFit/>
            </a:bodyPr>
            <a:lstStyle/>
            <a:p>
              <a:pPr algn="ctr">
                <a:buFont typeface="Arial" charset="0"/>
                <a:buNone/>
              </a:pPr>
              <a:r>
                <a:rPr lang="pt-BR" sz="1200" b="1">
                  <a:solidFill>
                    <a:srgbClr val="0D345A"/>
                  </a:solidFill>
                  <a:cs typeface="Arial Unicode MS" pitchFamily="34" charset="-128"/>
                </a:rPr>
                <a:t>Área livre de cheia</a:t>
              </a:r>
            </a:p>
            <a:p>
              <a:pPr algn="ctr">
                <a:buFont typeface="Arial" charset="0"/>
                <a:buNone/>
              </a:pPr>
              <a:r>
                <a:rPr lang="pt-BR" sz="1200" b="1">
                  <a:solidFill>
                    <a:srgbClr val="0D345A"/>
                  </a:solidFill>
                  <a:cs typeface="Arial Unicode MS" pitchFamily="34" charset="-128"/>
                </a:rPr>
                <a:t>Cota terreno &gt; NA cheia</a:t>
              </a:r>
              <a:endParaRPr lang="pt-BR" sz="1200" b="1">
                <a:solidFill>
                  <a:srgbClr val="333333"/>
                </a:solidFill>
                <a:cs typeface="Arial Unicode MS" pitchFamily="34" charset="-128"/>
              </a:endParaRPr>
            </a:p>
          </p:txBody>
        </p:sp>
        <p:sp>
          <p:nvSpPr>
            <p:cNvPr id="10" name="Freeform 35"/>
            <p:cNvSpPr>
              <a:spLocks/>
            </p:cNvSpPr>
            <p:nvPr/>
          </p:nvSpPr>
          <p:spPr bwMode="auto">
            <a:xfrm>
              <a:off x="942" y="1499"/>
              <a:ext cx="183" cy="174"/>
            </a:xfrm>
            <a:custGeom>
              <a:avLst/>
              <a:gdLst/>
              <a:ahLst/>
              <a:cxnLst>
                <a:cxn ang="0">
                  <a:pos x="0" y="0"/>
                </a:cxn>
                <a:cxn ang="0">
                  <a:pos x="64" y="174"/>
                </a:cxn>
                <a:cxn ang="0">
                  <a:pos x="183" y="174"/>
                </a:cxn>
              </a:cxnLst>
              <a:rect l="0" t="0" r="r" b="b"/>
              <a:pathLst>
                <a:path w="183" h="174">
                  <a:moveTo>
                    <a:pt x="0" y="0"/>
                  </a:moveTo>
                  <a:lnTo>
                    <a:pt x="64" y="174"/>
                  </a:lnTo>
                  <a:lnTo>
                    <a:pt x="183" y="174"/>
                  </a:lnTo>
                </a:path>
              </a:pathLst>
            </a:custGeom>
            <a:noFill/>
            <a:ln w="19050">
              <a:solidFill>
                <a:srgbClr val="003366"/>
              </a:solidFill>
              <a:round/>
              <a:headEnd/>
              <a:tailEnd/>
            </a:ln>
            <a:effectLst/>
          </p:spPr>
          <p:txBody>
            <a:bodyPr/>
            <a:lstStyle/>
            <a:p>
              <a:endParaRPr lang="pt-BR"/>
            </a:p>
          </p:txBody>
        </p:sp>
      </p:grpSp>
      <p:grpSp>
        <p:nvGrpSpPr>
          <p:cNvPr id="11" name="Group 47"/>
          <p:cNvGrpSpPr>
            <a:grpSpLocks/>
          </p:cNvGrpSpPr>
          <p:nvPr/>
        </p:nvGrpSpPr>
        <p:grpSpPr bwMode="auto">
          <a:xfrm>
            <a:off x="1495425" y="4725240"/>
            <a:ext cx="6692900" cy="1643061"/>
            <a:chOff x="942" y="2571"/>
            <a:chExt cx="4216" cy="1035"/>
          </a:xfrm>
        </p:grpSpPr>
        <p:grpSp>
          <p:nvGrpSpPr>
            <p:cNvPr id="12" name="Group 46"/>
            <p:cNvGrpSpPr>
              <a:grpSpLocks/>
            </p:cNvGrpSpPr>
            <p:nvPr/>
          </p:nvGrpSpPr>
          <p:grpSpPr bwMode="auto">
            <a:xfrm>
              <a:off x="942" y="2571"/>
              <a:ext cx="3511" cy="868"/>
              <a:chOff x="942" y="2571"/>
              <a:chExt cx="3511" cy="868"/>
            </a:xfrm>
          </p:grpSpPr>
          <p:sp>
            <p:nvSpPr>
              <p:cNvPr id="14" name="TextBox 15"/>
              <p:cNvSpPr txBox="1">
                <a:spLocks noChangeArrowheads="1"/>
              </p:cNvSpPr>
              <p:nvPr/>
            </p:nvSpPr>
            <p:spPr bwMode="auto">
              <a:xfrm>
                <a:off x="2312" y="2571"/>
                <a:ext cx="1747" cy="202"/>
              </a:xfrm>
              <a:prstGeom prst="rect">
                <a:avLst/>
              </a:prstGeom>
              <a:noFill/>
              <a:ln w="9525">
                <a:noFill/>
                <a:miter lim="800000"/>
                <a:headEnd/>
                <a:tailEnd/>
              </a:ln>
            </p:spPr>
            <p:txBody>
              <a:bodyPr anchor="ctr">
                <a:spAutoFit/>
              </a:bodyPr>
              <a:lstStyle/>
              <a:p>
                <a:pPr algn="ctr">
                  <a:buFont typeface="Arial" charset="0"/>
                  <a:buNone/>
                </a:pPr>
                <a:r>
                  <a:rPr lang="pt-BR" sz="1500" b="1" dirty="0">
                    <a:solidFill>
                      <a:srgbClr val="0D345A"/>
                    </a:solidFill>
                    <a:cs typeface="Arial Unicode MS" pitchFamily="34" charset="-128"/>
                  </a:rPr>
                  <a:t>APÓS </a:t>
                </a:r>
                <a:r>
                  <a:rPr lang="pt-BR" sz="1500" b="1" dirty="0" smtClean="0">
                    <a:solidFill>
                      <a:srgbClr val="0D345A"/>
                    </a:solidFill>
                    <a:cs typeface="Arial Unicode MS" pitchFamily="34" charset="-128"/>
                  </a:rPr>
                  <a:t>OCUPAÇÃO</a:t>
                </a:r>
                <a:endParaRPr lang="pt-BR" sz="1500" b="1" dirty="0">
                  <a:solidFill>
                    <a:srgbClr val="333333"/>
                  </a:solidFill>
                  <a:cs typeface="Arial Unicode MS" pitchFamily="34" charset="-128"/>
                </a:endParaRPr>
              </a:p>
            </p:txBody>
          </p:sp>
          <p:sp>
            <p:nvSpPr>
              <p:cNvPr id="16" name="TextBox 15"/>
              <p:cNvSpPr txBox="1">
                <a:spLocks noChangeArrowheads="1"/>
              </p:cNvSpPr>
              <p:nvPr/>
            </p:nvSpPr>
            <p:spPr bwMode="auto">
              <a:xfrm>
                <a:off x="958" y="3129"/>
                <a:ext cx="1338" cy="288"/>
              </a:xfrm>
              <a:prstGeom prst="rect">
                <a:avLst/>
              </a:prstGeom>
              <a:noFill/>
              <a:ln w="9525">
                <a:noFill/>
                <a:miter lim="800000"/>
                <a:headEnd/>
                <a:tailEnd/>
              </a:ln>
            </p:spPr>
            <p:txBody>
              <a:bodyPr anchor="ctr">
                <a:spAutoFit/>
              </a:bodyPr>
              <a:lstStyle/>
              <a:p>
                <a:pPr algn="ctr">
                  <a:buFont typeface="Arial" charset="0"/>
                  <a:buNone/>
                </a:pPr>
                <a:r>
                  <a:rPr lang="pt-BR" sz="1200" b="1" dirty="0">
                    <a:solidFill>
                      <a:srgbClr val="0D345A"/>
                    </a:solidFill>
                    <a:cs typeface="Arial Unicode MS" pitchFamily="34" charset="-128"/>
                  </a:rPr>
                  <a:t>Área inundável</a:t>
                </a:r>
              </a:p>
              <a:p>
                <a:pPr algn="ctr">
                  <a:buFont typeface="Arial" charset="0"/>
                  <a:buNone/>
                </a:pPr>
                <a:r>
                  <a:rPr lang="pt-BR" sz="1200" b="1" dirty="0">
                    <a:solidFill>
                      <a:srgbClr val="0D345A"/>
                    </a:solidFill>
                    <a:cs typeface="Arial Unicode MS" pitchFamily="34" charset="-128"/>
                  </a:rPr>
                  <a:t>Cota terreno </a:t>
                </a:r>
                <a:r>
                  <a:rPr lang="pt-BR" sz="1200" b="1" dirty="0" smtClean="0">
                    <a:solidFill>
                      <a:srgbClr val="0D345A"/>
                    </a:solidFill>
                    <a:cs typeface="Arial Unicode MS" pitchFamily="34" charset="-128"/>
                  </a:rPr>
                  <a:t>&lt; </a:t>
                </a:r>
                <a:r>
                  <a:rPr lang="pt-BR" sz="1200" b="1" dirty="0">
                    <a:solidFill>
                      <a:srgbClr val="0D345A"/>
                    </a:solidFill>
                    <a:cs typeface="Arial Unicode MS" pitchFamily="34" charset="-128"/>
                  </a:rPr>
                  <a:t>NA cheia</a:t>
                </a:r>
                <a:endParaRPr lang="pt-BR" sz="1200" b="1" dirty="0">
                  <a:solidFill>
                    <a:srgbClr val="333333"/>
                  </a:solidFill>
                  <a:cs typeface="Arial Unicode MS" pitchFamily="34" charset="-128"/>
                </a:endParaRPr>
              </a:p>
            </p:txBody>
          </p:sp>
          <p:sp>
            <p:nvSpPr>
              <p:cNvPr id="17" name="Freeform 42"/>
              <p:cNvSpPr>
                <a:spLocks/>
              </p:cNvSpPr>
              <p:nvPr/>
            </p:nvSpPr>
            <p:spPr bwMode="auto">
              <a:xfrm>
                <a:off x="942" y="3053"/>
                <a:ext cx="183" cy="174"/>
              </a:xfrm>
              <a:custGeom>
                <a:avLst/>
                <a:gdLst/>
                <a:ahLst/>
                <a:cxnLst>
                  <a:cxn ang="0">
                    <a:pos x="0" y="0"/>
                  </a:cxn>
                  <a:cxn ang="0">
                    <a:pos x="64" y="174"/>
                  </a:cxn>
                  <a:cxn ang="0">
                    <a:pos x="183" y="174"/>
                  </a:cxn>
                </a:cxnLst>
                <a:rect l="0" t="0" r="r" b="b"/>
                <a:pathLst>
                  <a:path w="183" h="174">
                    <a:moveTo>
                      <a:pt x="0" y="0"/>
                    </a:moveTo>
                    <a:lnTo>
                      <a:pt x="64" y="174"/>
                    </a:lnTo>
                    <a:lnTo>
                      <a:pt x="183" y="174"/>
                    </a:lnTo>
                  </a:path>
                </a:pathLst>
              </a:custGeom>
              <a:noFill/>
              <a:ln w="19050">
                <a:solidFill>
                  <a:srgbClr val="003366"/>
                </a:solidFill>
                <a:round/>
                <a:headEnd/>
                <a:tailEnd/>
              </a:ln>
              <a:effectLst/>
            </p:spPr>
            <p:txBody>
              <a:bodyPr/>
              <a:lstStyle/>
              <a:p>
                <a:endParaRPr lang="pt-BR"/>
              </a:p>
            </p:txBody>
          </p:sp>
          <p:sp>
            <p:nvSpPr>
              <p:cNvPr id="18" name="Line 44"/>
              <p:cNvSpPr>
                <a:spLocks noChangeShapeType="1"/>
              </p:cNvSpPr>
              <p:nvPr/>
            </p:nvSpPr>
            <p:spPr bwMode="auto">
              <a:xfrm>
                <a:off x="4169" y="3118"/>
                <a:ext cx="284" cy="321"/>
              </a:xfrm>
              <a:prstGeom prst="line">
                <a:avLst/>
              </a:prstGeom>
              <a:noFill/>
              <a:ln w="19050">
                <a:solidFill>
                  <a:srgbClr val="003366"/>
                </a:solidFill>
                <a:round/>
                <a:headEnd type="oval" w="med" len="med"/>
                <a:tailEnd/>
              </a:ln>
              <a:effectLst/>
            </p:spPr>
            <p:txBody>
              <a:bodyPr/>
              <a:lstStyle/>
              <a:p>
                <a:endParaRPr lang="pt-BR"/>
              </a:p>
            </p:txBody>
          </p:sp>
        </p:grpSp>
        <p:sp>
          <p:nvSpPr>
            <p:cNvPr id="13" name="TextBox 15"/>
            <p:cNvSpPr txBox="1">
              <a:spLocks noChangeArrowheads="1"/>
            </p:cNvSpPr>
            <p:nvPr/>
          </p:nvSpPr>
          <p:spPr bwMode="auto">
            <a:xfrm>
              <a:off x="3820" y="3433"/>
              <a:ext cx="1338" cy="173"/>
            </a:xfrm>
            <a:prstGeom prst="rect">
              <a:avLst/>
            </a:prstGeom>
            <a:noFill/>
            <a:ln w="9525">
              <a:noFill/>
              <a:miter lim="800000"/>
              <a:headEnd/>
              <a:tailEnd/>
            </a:ln>
          </p:spPr>
          <p:txBody>
            <a:bodyPr anchor="ctr">
              <a:spAutoFit/>
            </a:bodyPr>
            <a:lstStyle/>
            <a:p>
              <a:pPr algn="ctr">
                <a:buFont typeface="Arial" charset="0"/>
                <a:buNone/>
              </a:pPr>
              <a:r>
                <a:rPr lang="pt-BR" sz="1200" b="1">
                  <a:solidFill>
                    <a:srgbClr val="0D345A"/>
                  </a:solidFill>
                  <a:cs typeface="Arial Unicode MS" pitchFamily="34" charset="-128"/>
                </a:rPr>
                <a:t>Aterro / ocupação</a:t>
              </a:r>
              <a:endParaRPr lang="pt-BR" sz="1200" b="1">
                <a:solidFill>
                  <a:srgbClr val="333333"/>
                </a:solidFill>
                <a:cs typeface="Arial Unicode MS" pitchFamily="34" charset="-128"/>
              </a:endParaRPr>
            </a:p>
          </p:txBody>
        </p:sp>
      </p:grpSp>
      <p:sp>
        <p:nvSpPr>
          <p:cNvPr id="19" name="Rectangle 18"/>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0" name="Straight Connector 19"/>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2" name="Rectangle 21"/>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5" name="TextBox 24"/>
          <p:cNvSpPr txBox="1"/>
          <p:nvPr/>
        </p:nvSpPr>
        <p:spPr>
          <a:xfrm>
            <a:off x="714277" y="1484784"/>
            <a:ext cx="6740948" cy="369332"/>
          </a:xfrm>
          <a:prstGeom prst="rect">
            <a:avLst/>
          </a:prstGeom>
          <a:noFill/>
        </p:spPr>
        <p:txBody>
          <a:bodyPr wrap="none" rtlCol="0">
            <a:spAutoFit/>
          </a:bodyPr>
          <a:lstStyle/>
          <a:p>
            <a:r>
              <a:rPr lang="pt-BR" b="1" dirty="0" smtClean="0"/>
              <a:t>INUNDAÇÕES RIBEIRINHAS + INUNDAÇÕES DEVIDO À URBANIZAÇÃO</a:t>
            </a:r>
            <a:endParaRPr lang="pt-BR" b="1" dirty="0"/>
          </a:p>
        </p:txBody>
      </p:sp>
      <p:sp>
        <p:nvSpPr>
          <p:cNvPr id="23" name="AutoShape 47"/>
          <p:cNvSpPr>
            <a:spLocks noChangeArrowheads="1"/>
          </p:cNvSpPr>
          <p:nvPr/>
        </p:nvSpPr>
        <p:spPr bwMode="auto">
          <a:xfrm flipV="1">
            <a:off x="5868838" y="3069531"/>
            <a:ext cx="287338" cy="7143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24" name="Line 49"/>
          <p:cNvSpPr>
            <a:spLocks noChangeShapeType="1"/>
          </p:cNvSpPr>
          <p:nvPr/>
        </p:nvSpPr>
        <p:spPr bwMode="auto">
          <a:xfrm flipH="1">
            <a:off x="5579913" y="3044131"/>
            <a:ext cx="576263" cy="0"/>
          </a:xfrm>
          <a:prstGeom prst="line">
            <a:avLst/>
          </a:prstGeom>
          <a:noFill/>
          <a:ln w="9525">
            <a:solidFill>
              <a:schemeClr val="tx1"/>
            </a:solidFill>
            <a:round/>
            <a:headEnd/>
            <a:tailEnd/>
          </a:ln>
          <a:effectLst/>
        </p:spPr>
        <p:txBody>
          <a:bodyPr/>
          <a:lstStyle/>
          <a:p>
            <a:endParaRPr lang="pt-BR"/>
          </a:p>
        </p:txBody>
      </p:sp>
      <p:sp>
        <p:nvSpPr>
          <p:cNvPr id="26" name="TextBox 15"/>
          <p:cNvSpPr txBox="1">
            <a:spLocks noChangeArrowheads="1"/>
          </p:cNvSpPr>
          <p:nvPr/>
        </p:nvSpPr>
        <p:spPr bwMode="auto">
          <a:xfrm>
            <a:off x="4534941" y="3440033"/>
            <a:ext cx="1117179" cy="276999"/>
          </a:xfrm>
          <a:prstGeom prst="rect">
            <a:avLst/>
          </a:prstGeom>
          <a:noFill/>
          <a:ln w="9525">
            <a:noFill/>
            <a:miter lim="800000"/>
            <a:headEnd/>
            <a:tailEnd/>
          </a:ln>
        </p:spPr>
        <p:txBody>
          <a:bodyPr wrap="square" anchor="ctr">
            <a:spAutoFit/>
          </a:bodyPr>
          <a:lstStyle/>
          <a:p>
            <a:pPr algn="ctr">
              <a:buFont typeface="Arial" charset="0"/>
              <a:buNone/>
            </a:pPr>
            <a:r>
              <a:rPr lang="pt-BR" sz="1200" b="1" dirty="0">
                <a:solidFill>
                  <a:srgbClr val="0D345A"/>
                </a:solidFill>
                <a:cs typeface="Arial Unicode MS" pitchFamily="34" charset="-128"/>
              </a:rPr>
              <a:t>Nível </a:t>
            </a:r>
            <a:r>
              <a:rPr lang="pt-BR" sz="1200" b="1" dirty="0" smtClean="0">
                <a:solidFill>
                  <a:srgbClr val="0D345A"/>
                </a:solidFill>
                <a:cs typeface="Arial Unicode MS" pitchFamily="34" charset="-128"/>
              </a:rPr>
              <a:t>normal</a:t>
            </a:r>
            <a:endParaRPr lang="pt-BR" sz="1200" b="1" dirty="0">
              <a:solidFill>
                <a:srgbClr val="333333"/>
              </a:solidFill>
              <a:cs typeface="Arial Unicode MS" pitchFamily="34" charset="-128"/>
            </a:endParaRPr>
          </a:p>
        </p:txBody>
      </p:sp>
      <p:sp>
        <p:nvSpPr>
          <p:cNvPr id="27" name="AutoShape 47"/>
          <p:cNvSpPr>
            <a:spLocks noChangeArrowheads="1"/>
          </p:cNvSpPr>
          <p:nvPr/>
        </p:nvSpPr>
        <p:spPr bwMode="auto">
          <a:xfrm flipV="1">
            <a:off x="5292774" y="3717603"/>
            <a:ext cx="287338" cy="7143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28" name="Line 49"/>
          <p:cNvSpPr>
            <a:spLocks noChangeShapeType="1"/>
          </p:cNvSpPr>
          <p:nvPr/>
        </p:nvSpPr>
        <p:spPr bwMode="auto">
          <a:xfrm flipH="1">
            <a:off x="5003849" y="3692203"/>
            <a:ext cx="576263" cy="0"/>
          </a:xfrm>
          <a:prstGeom prst="line">
            <a:avLst/>
          </a:prstGeom>
          <a:noFill/>
          <a:ln w="9525">
            <a:solidFill>
              <a:schemeClr val="tx1"/>
            </a:solidFill>
            <a:round/>
            <a:headEnd/>
            <a:tailEnd/>
          </a:ln>
          <a:effectLst/>
        </p:spPr>
        <p:txBody>
          <a:bodyPr/>
          <a:lstStyle/>
          <a:p>
            <a:endParaRPr lang="pt-BR"/>
          </a:p>
        </p:txBody>
      </p:sp>
      <p:sp>
        <p:nvSpPr>
          <p:cNvPr id="29" name="Line 46"/>
          <p:cNvSpPr>
            <a:spLocks noChangeShapeType="1"/>
          </p:cNvSpPr>
          <p:nvPr/>
        </p:nvSpPr>
        <p:spPr bwMode="auto">
          <a:xfrm>
            <a:off x="5068395" y="3861048"/>
            <a:ext cx="525785" cy="0"/>
          </a:xfrm>
          <a:prstGeom prst="line">
            <a:avLst/>
          </a:prstGeom>
          <a:noFill/>
          <a:ln w="19050">
            <a:solidFill>
              <a:srgbClr val="000080"/>
            </a:solidFill>
            <a:prstDash val="lgDash"/>
            <a:round/>
            <a:headEnd/>
            <a:tailEnd/>
          </a:ln>
          <a:effectLst/>
        </p:spPr>
        <p:txBody>
          <a:bodyPr/>
          <a:lstStyle/>
          <a:p>
            <a:endParaRPr lang="pt-BR"/>
          </a:p>
        </p:txBody>
      </p:sp>
      <p:sp>
        <p:nvSpPr>
          <p:cNvPr id="30" name="TextBox 15"/>
          <p:cNvSpPr txBox="1">
            <a:spLocks noChangeArrowheads="1"/>
          </p:cNvSpPr>
          <p:nvPr/>
        </p:nvSpPr>
        <p:spPr bwMode="auto">
          <a:xfrm>
            <a:off x="4499992" y="5805264"/>
            <a:ext cx="1117179" cy="276999"/>
          </a:xfrm>
          <a:prstGeom prst="rect">
            <a:avLst/>
          </a:prstGeom>
          <a:noFill/>
          <a:ln w="9525">
            <a:noFill/>
            <a:miter lim="800000"/>
            <a:headEnd/>
            <a:tailEnd/>
          </a:ln>
        </p:spPr>
        <p:txBody>
          <a:bodyPr wrap="square" anchor="ctr">
            <a:spAutoFit/>
          </a:bodyPr>
          <a:lstStyle/>
          <a:p>
            <a:pPr algn="ctr">
              <a:buFont typeface="Arial" charset="0"/>
              <a:buNone/>
            </a:pPr>
            <a:r>
              <a:rPr lang="pt-BR" sz="1200" b="1" dirty="0">
                <a:solidFill>
                  <a:srgbClr val="0D345A"/>
                </a:solidFill>
                <a:cs typeface="Arial Unicode MS" pitchFamily="34" charset="-128"/>
              </a:rPr>
              <a:t>Nível </a:t>
            </a:r>
            <a:r>
              <a:rPr lang="pt-BR" sz="1200" b="1" dirty="0" smtClean="0">
                <a:solidFill>
                  <a:srgbClr val="0D345A"/>
                </a:solidFill>
                <a:cs typeface="Arial Unicode MS" pitchFamily="34" charset="-128"/>
              </a:rPr>
              <a:t>normal</a:t>
            </a:r>
            <a:endParaRPr lang="pt-BR" sz="1200" b="1" dirty="0">
              <a:solidFill>
                <a:srgbClr val="333333"/>
              </a:solidFill>
              <a:cs typeface="Arial Unicode MS" pitchFamily="34" charset="-128"/>
            </a:endParaRPr>
          </a:p>
        </p:txBody>
      </p:sp>
      <p:sp>
        <p:nvSpPr>
          <p:cNvPr id="31" name="AutoShape 47"/>
          <p:cNvSpPr>
            <a:spLocks noChangeArrowheads="1"/>
          </p:cNvSpPr>
          <p:nvPr/>
        </p:nvSpPr>
        <p:spPr bwMode="auto">
          <a:xfrm flipV="1">
            <a:off x="5257825" y="6082834"/>
            <a:ext cx="287338" cy="7143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32" name="Line 49"/>
          <p:cNvSpPr>
            <a:spLocks noChangeShapeType="1"/>
          </p:cNvSpPr>
          <p:nvPr/>
        </p:nvSpPr>
        <p:spPr bwMode="auto">
          <a:xfrm flipH="1">
            <a:off x="4968900" y="6057434"/>
            <a:ext cx="576263" cy="0"/>
          </a:xfrm>
          <a:prstGeom prst="line">
            <a:avLst/>
          </a:prstGeom>
          <a:noFill/>
          <a:ln w="9525">
            <a:solidFill>
              <a:schemeClr val="tx1"/>
            </a:solidFill>
            <a:round/>
            <a:headEnd/>
            <a:tailEnd/>
          </a:ln>
          <a:effectLst/>
        </p:spPr>
        <p:txBody>
          <a:bodyPr/>
          <a:lstStyle/>
          <a:p>
            <a:endParaRPr lang="pt-BR"/>
          </a:p>
        </p:txBody>
      </p:sp>
      <p:sp>
        <p:nvSpPr>
          <p:cNvPr id="33" name="Line 46"/>
          <p:cNvSpPr>
            <a:spLocks noChangeShapeType="1"/>
          </p:cNvSpPr>
          <p:nvPr/>
        </p:nvSpPr>
        <p:spPr bwMode="auto">
          <a:xfrm>
            <a:off x="5033446" y="6226279"/>
            <a:ext cx="525785" cy="0"/>
          </a:xfrm>
          <a:prstGeom prst="line">
            <a:avLst/>
          </a:prstGeom>
          <a:noFill/>
          <a:ln w="19050">
            <a:solidFill>
              <a:srgbClr val="000080"/>
            </a:solidFill>
            <a:prstDash val="lgDash"/>
            <a:round/>
            <a:headEnd/>
            <a:tailEnd/>
          </a:ln>
          <a:effectLst/>
        </p:spPr>
        <p:txBody>
          <a:bodyPr/>
          <a:lstStyle/>
          <a:p>
            <a:endParaRPr lang="pt-BR"/>
          </a:p>
        </p:txBody>
      </p:sp>
      <p:sp>
        <p:nvSpPr>
          <p:cNvPr id="34" name="TextBox 15"/>
          <p:cNvSpPr txBox="1">
            <a:spLocks noChangeArrowheads="1"/>
          </p:cNvSpPr>
          <p:nvPr/>
        </p:nvSpPr>
        <p:spPr bwMode="auto">
          <a:xfrm>
            <a:off x="2734741" y="5085184"/>
            <a:ext cx="2773363" cy="274638"/>
          </a:xfrm>
          <a:prstGeom prst="rect">
            <a:avLst/>
          </a:prstGeom>
          <a:noFill/>
          <a:ln w="9525">
            <a:noFill/>
            <a:miter lim="800000"/>
            <a:headEnd/>
            <a:tailEnd/>
          </a:ln>
        </p:spPr>
        <p:txBody>
          <a:bodyPr anchor="ctr">
            <a:spAutoFit/>
          </a:bodyPr>
          <a:lstStyle/>
          <a:p>
            <a:pPr algn="ctr">
              <a:buFont typeface="Arial" charset="0"/>
              <a:buNone/>
            </a:pPr>
            <a:r>
              <a:rPr lang="pt-BR" sz="1200" b="1" dirty="0" smtClean="0">
                <a:solidFill>
                  <a:srgbClr val="0D345A"/>
                </a:solidFill>
                <a:cs typeface="Arial Unicode MS" pitchFamily="34" charset="-128"/>
              </a:rPr>
              <a:t>Novo nível </a:t>
            </a:r>
            <a:r>
              <a:rPr lang="pt-BR" sz="1200" b="1" dirty="0">
                <a:solidFill>
                  <a:srgbClr val="0D345A"/>
                </a:solidFill>
                <a:cs typeface="Arial Unicode MS" pitchFamily="34" charset="-128"/>
              </a:rPr>
              <a:t>d’água na cheia</a:t>
            </a:r>
            <a:endParaRPr lang="pt-BR" sz="1200" b="1" dirty="0">
              <a:solidFill>
                <a:srgbClr val="333333"/>
              </a:solidFill>
              <a:cs typeface="Arial Unicode MS" pitchFamily="34" charset="-128"/>
            </a:endParaRPr>
          </a:p>
        </p:txBody>
      </p:sp>
      <p:sp>
        <p:nvSpPr>
          <p:cNvPr id="35" name="AutoShape 47"/>
          <p:cNvSpPr>
            <a:spLocks noChangeArrowheads="1"/>
          </p:cNvSpPr>
          <p:nvPr/>
        </p:nvSpPr>
        <p:spPr bwMode="auto">
          <a:xfrm flipV="1">
            <a:off x="5322777" y="5287711"/>
            <a:ext cx="287338" cy="7143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pt-BR"/>
          </a:p>
        </p:txBody>
      </p:sp>
      <p:sp>
        <p:nvSpPr>
          <p:cNvPr id="36" name="Line 49"/>
          <p:cNvSpPr>
            <a:spLocks noChangeShapeType="1"/>
          </p:cNvSpPr>
          <p:nvPr/>
        </p:nvSpPr>
        <p:spPr bwMode="auto">
          <a:xfrm flipH="1">
            <a:off x="5033852" y="5262311"/>
            <a:ext cx="576263" cy="0"/>
          </a:xfrm>
          <a:prstGeom prst="line">
            <a:avLst/>
          </a:prstGeom>
          <a:noFill/>
          <a:ln w="9525">
            <a:solidFill>
              <a:schemeClr val="tx1"/>
            </a:solidFill>
            <a:round/>
            <a:headEnd/>
            <a:tailEnd/>
          </a:ln>
          <a:effectLst/>
        </p:spPr>
        <p:txBody>
          <a:bodyPr/>
          <a:lstStyle/>
          <a:p>
            <a:endParaRPr lang="pt-B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0" name="Straight Connector 19"/>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2" name="Rectangle 21"/>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
        <p:nvSpPr>
          <p:cNvPr id="25" name="TextBox 24"/>
          <p:cNvSpPr txBox="1"/>
          <p:nvPr/>
        </p:nvSpPr>
        <p:spPr>
          <a:xfrm>
            <a:off x="714277" y="1484784"/>
            <a:ext cx="6740948" cy="369332"/>
          </a:xfrm>
          <a:prstGeom prst="rect">
            <a:avLst/>
          </a:prstGeom>
          <a:noFill/>
        </p:spPr>
        <p:txBody>
          <a:bodyPr wrap="none" rtlCol="0">
            <a:spAutoFit/>
          </a:bodyPr>
          <a:lstStyle/>
          <a:p>
            <a:r>
              <a:rPr lang="pt-BR" b="1" dirty="0" smtClean="0"/>
              <a:t>INUNDAÇÕES RIBEIRINHAS + INUNDAÇÕES DEVIDO À URBANIZAÇÃO</a:t>
            </a:r>
            <a:endParaRPr lang="pt-BR" b="1" dirty="0"/>
          </a:p>
        </p:txBody>
      </p:sp>
      <p:pic>
        <p:nvPicPr>
          <p:cNvPr id="177154" name="Picture 2"/>
          <p:cNvPicPr>
            <a:picLocks noChangeAspect="1" noChangeArrowheads="1"/>
          </p:cNvPicPr>
          <p:nvPr/>
        </p:nvPicPr>
        <p:blipFill>
          <a:blip r:embed="rId2" cstate="print"/>
          <a:srcRect l="21857" t="14391" r="14499" b="14735"/>
          <a:stretch>
            <a:fillRect/>
          </a:stretch>
        </p:blipFill>
        <p:spPr bwMode="auto">
          <a:xfrm>
            <a:off x="755576" y="1988840"/>
            <a:ext cx="3528392" cy="2209080"/>
          </a:xfrm>
          <a:prstGeom prst="rect">
            <a:avLst/>
          </a:prstGeom>
          <a:noFill/>
          <a:ln w="9525">
            <a:noFill/>
            <a:miter lim="800000"/>
            <a:headEnd/>
            <a:tailEnd/>
          </a:ln>
        </p:spPr>
      </p:pic>
      <p:pic>
        <p:nvPicPr>
          <p:cNvPr id="177158" name="Picture 6"/>
          <p:cNvPicPr>
            <a:picLocks noChangeAspect="1" noChangeArrowheads="1"/>
          </p:cNvPicPr>
          <p:nvPr/>
        </p:nvPicPr>
        <p:blipFill>
          <a:blip r:embed="rId3" cstate="print"/>
          <a:srcRect/>
          <a:stretch>
            <a:fillRect/>
          </a:stretch>
        </p:blipFill>
        <p:spPr bwMode="auto">
          <a:xfrm>
            <a:off x="4721267" y="4350523"/>
            <a:ext cx="3811173" cy="2291453"/>
          </a:xfrm>
          <a:prstGeom prst="rect">
            <a:avLst/>
          </a:prstGeom>
          <a:noFill/>
          <a:ln w="9525">
            <a:noFill/>
            <a:miter lim="800000"/>
            <a:headEnd/>
            <a:tailEnd/>
          </a:ln>
          <a:effectLst/>
        </p:spPr>
      </p:pic>
      <p:pic>
        <p:nvPicPr>
          <p:cNvPr id="177159" name="Picture 7" descr="D:\Acqua\CMAT\Canal Abel - Queimados\Fotos obra\2013-04-17 16.19.11.jpg"/>
          <p:cNvPicPr>
            <a:picLocks noChangeAspect="1" noChangeArrowheads="1"/>
          </p:cNvPicPr>
          <p:nvPr/>
        </p:nvPicPr>
        <p:blipFill>
          <a:blip r:embed="rId4" cstate="print"/>
          <a:srcRect l="8265" r="18616"/>
          <a:stretch>
            <a:fillRect/>
          </a:stretch>
        </p:blipFill>
        <p:spPr bwMode="auto">
          <a:xfrm rot="5400000">
            <a:off x="2503891" y="4557121"/>
            <a:ext cx="2269260" cy="1866957"/>
          </a:xfrm>
          <a:prstGeom prst="rect">
            <a:avLst/>
          </a:prstGeom>
          <a:noFill/>
        </p:spPr>
      </p:pic>
      <p:pic>
        <p:nvPicPr>
          <p:cNvPr id="177162" name="Picture 10" descr="D:\Acqua\CMAT\Canal Abel - Queimados\Fotos obra\2013-04-17 16.33.41.jpg"/>
          <p:cNvPicPr>
            <a:picLocks noChangeAspect="1" noChangeArrowheads="1"/>
          </p:cNvPicPr>
          <p:nvPr/>
        </p:nvPicPr>
        <p:blipFill>
          <a:blip r:embed="rId5" cstate="print"/>
          <a:srcRect/>
          <a:stretch>
            <a:fillRect/>
          </a:stretch>
        </p:blipFill>
        <p:spPr bwMode="auto">
          <a:xfrm>
            <a:off x="4716016" y="1988840"/>
            <a:ext cx="3710750" cy="2232248"/>
          </a:xfrm>
          <a:prstGeom prst="rect">
            <a:avLst/>
          </a:prstGeom>
          <a:noFill/>
        </p:spPr>
      </p:pic>
      <p:sp>
        <p:nvSpPr>
          <p:cNvPr id="44" name="Rectangle 43"/>
          <p:cNvSpPr/>
          <p:nvPr/>
        </p:nvSpPr>
        <p:spPr>
          <a:xfrm>
            <a:off x="755576" y="4221088"/>
            <a:ext cx="2016224" cy="246221"/>
          </a:xfrm>
          <a:prstGeom prst="rect">
            <a:avLst/>
          </a:prstGeom>
        </p:spPr>
        <p:txBody>
          <a:bodyPr wrap="square">
            <a:spAutoFit/>
          </a:bodyPr>
          <a:lstStyle/>
          <a:p>
            <a:r>
              <a:rPr lang="pt-BR" sz="1000" b="1" dirty="0" smtClean="0"/>
              <a:t>RIO ABEL– QUEIMADOS – RJ</a:t>
            </a:r>
            <a:endParaRPr lang="pt-BR"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36096" y="2852936"/>
            <a:ext cx="2952328" cy="2952328"/>
          </a:xfrm>
          <a:prstGeom prst="rect">
            <a:avLst/>
          </a:prstGeom>
          <a:gradFill flip="none" rotWithShape="1">
            <a:gsLst>
              <a:gs pos="0">
                <a:schemeClr val="accent1">
                  <a:alpha val="80000"/>
                </a:schemeClr>
              </a:gs>
              <a:gs pos="30000">
                <a:srgbClr val="66008F"/>
              </a:gs>
              <a:gs pos="64999">
                <a:srgbClr val="BA0066"/>
              </a:gs>
              <a:gs pos="89999">
                <a:srgbClr val="FF0000"/>
              </a:gs>
              <a:gs pos="100000">
                <a:srgbClr val="FF82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extBox 3"/>
          <p:cNvSpPr txBox="1"/>
          <p:nvPr/>
        </p:nvSpPr>
        <p:spPr>
          <a:xfrm>
            <a:off x="755576" y="1628179"/>
            <a:ext cx="1608069" cy="369332"/>
          </a:xfrm>
          <a:prstGeom prst="rect">
            <a:avLst/>
          </a:prstGeom>
          <a:solidFill>
            <a:srgbClr val="92D050"/>
          </a:solidFill>
        </p:spPr>
        <p:txBody>
          <a:bodyPr wrap="none" rtlCol="0">
            <a:spAutoFit/>
          </a:bodyPr>
          <a:lstStyle/>
          <a:p>
            <a:r>
              <a:rPr lang="pt-BR" b="1" dirty="0" smtClean="0"/>
              <a:t>O QUE É RISCO</a:t>
            </a:r>
            <a:endParaRPr lang="pt-BR" b="1" dirty="0"/>
          </a:p>
        </p:txBody>
      </p:sp>
      <p:sp>
        <p:nvSpPr>
          <p:cNvPr id="7" name="TextBox 6"/>
          <p:cNvSpPr txBox="1"/>
          <p:nvPr/>
        </p:nvSpPr>
        <p:spPr>
          <a:xfrm>
            <a:off x="123477" y="2852936"/>
            <a:ext cx="5168603" cy="2308324"/>
          </a:xfrm>
          <a:prstGeom prst="rect">
            <a:avLst/>
          </a:prstGeom>
          <a:noFill/>
        </p:spPr>
        <p:txBody>
          <a:bodyPr wrap="square" rtlCol="0">
            <a:spAutoFit/>
          </a:bodyPr>
          <a:lstStyle/>
          <a:p>
            <a:pPr algn="ctr"/>
            <a:r>
              <a:rPr lang="pt-BR" dirty="0" smtClean="0"/>
              <a:t>PROBABILIDADE DE OCORRÊNCIA (P)</a:t>
            </a:r>
          </a:p>
          <a:p>
            <a:pPr algn="ctr"/>
            <a:r>
              <a:rPr lang="pt-BR" dirty="0" smtClean="0"/>
              <a:t>(evento de chuva/cheia)</a:t>
            </a:r>
          </a:p>
          <a:p>
            <a:pPr algn="ctr"/>
            <a:endParaRPr lang="pt-BR" dirty="0" smtClean="0"/>
          </a:p>
          <a:p>
            <a:pPr algn="ctr"/>
            <a:r>
              <a:rPr lang="pt-BR" dirty="0" smtClean="0"/>
              <a:t>X</a:t>
            </a:r>
          </a:p>
          <a:p>
            <a:pPr algn="ctr"/>
            <a:endParaRPr lang="pt-BR" dirty="0" smtClean="0"/>
          </a:p>
          <a:p>
            <a:pPr algn="ctr"/>
            <a:r>
              <a:rPr lang="pt-BR" dirty="0" smtClean="0"/>
              <a:t>VULNERABILIDADE (V)</a:t>
            </a:r>
          </a:p>
          <a:p>
            <a:pPr algn="ctr"/>
            <a:r>
              <a:rPr lang="pt-BR" dirty="0" smtClean="0"/>
              <a:t>(é o dano potencial, dado por condições topológicas e de ocupação territorial)</a:t>
            </a:r>
          </a:p>
        </p:txBody>
      </p:sp>
      <p:cxnSp>
        <p:nvCxnSpPr>
          <p:cNvPr id="11" name="Straight Connector 10"/>
          <p:cNvCxnSpPr/>
          <p:nvPr/>
        </p:nvCxnSpPr>
        <p:spPr>
          <a:xfrm flipV="1">
            <a:off x="6876256" y="2852936"/>
            <a:ext cx="0" cy="2952328"/>
          </a:xfrm>
          <a:prstGeom prst="line">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a:off x="6912260" y="2744925"/>
            <a:ext cx="0" cy="2952328"/>
          </a:xfrm>
          <a:prstGeom prst="line">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70029" y="2276872"/>
            <a:ext cx="1862561" cy="369332"/>
          </a:xfrm>
          <a:prstGeom prst="rect">
            <a:avLst/>
          </a:prstGeom>
          <a:noFill/>
        </p:spPr>
        <p:txBody>
          <a:bodyPr wrap="none" rtlCol="0">
            <a:spAutoFit/>
          </a:bodyPr>
          <a:lstStyle/>
          <a:p>
            <a:pPr algn="ctr"/>
            <a:r>
              <a:rPr lang="pt-BR" b="1" dirty="0" smtClean="0"/>
              <a:t>MATRIZ DE RISCO</a:t>
            </a:r>
            <a:endParaRPr lang="pt-BR" b="1" dirty="0"/>
          </a:p>
        </p:txBody>
      </p:sp>
      <p:sp>
        <p:nvSpPr>
          <p:cNvPr id="17" name="TextBox 16"/>
          <p:cNvSpPr txBox="1"/>
          <p:nvPr/>
        </p:nvSpPr>
        <p:spPr>
          <a:xfrm>
            <a:off x="6516216" y="2843644"/>
            <a:ext cx="316112" cy="369332"/>
          </a:xfrm>
          <a:prstGeom prst="rect">
            <a:avLst/>
          </a:prstGeom>
          <a:noFill/>
        </p:spPr>
        <p:txBody>
          <a:bodyPr wrap="none" rtlCol="0">
            <a:spAutoFit/>
          </a:bodyPr>
          <a:lstStyle/>
          <a:p>
            <a:pPr algn="ctr"/>
            <a:r>
              <a:rPr lang="pt-BR" dirty="0" smtClean="0"/>
              <a:t>V</a:t>
            </a:r>
            <a:endParaRPr lang="pt-BR" dirty="0"/>
          </a:p>
        </p:txBody>
      </p:sp>
      <p:sp>
        <p:nvSpPr>
          <p:cNvPr id="18" name="TextBox 17"/>
          <p:cNvSpPr txBox="1"/>
          <p:nvPr/>
        </p:nvSpPr>
        <p:spPr>
          <a:xfrm>
            <a:off x="8078724" y="4293096"/>
            <a:ext cx="303288" cy="369332"/>
          </a:xfrm>
          <a:prstGeom prst="rect">
            <a:avLst/>
          </a:prstGeom>
          <a:noFill/>
        </p:spPr>
        <p:txBody>
          <a:bodyPr wrap="none" rtlCol="0">
            <a:spAutoFit/>
          </a:bodyPr>
          <a:lstStyle/>
          <a:p>
            <a:pPr algn="ctr"/>
            <a:r>
              <a:rPr lang="pt-BR" dirty="0" smtClean="0"/>
              <a:t>P</a:t>
            </a:r>
            <a:endParaRPr lang="pt-BR" dirty="0"/>
          </a:p>
        </p:txBody>
      </p:sp>
      <p:sp>
        <p:nvSpPr>
          <p:cNvPr id="19" name="TextBox 18"/>
          <p:cNvSpPr txBox="1"/>
          <p:nvPr/>
        </p:nvSpPr>
        <p:spPr>
          <a:xfrm>
            <a:off x="7798292" y="2852936"/>
            <a:ext cx="622286" cy="523220"/>
          </a:xfrm>
          <a:prstGeom prst="rect">
            <a:avLst/>
          </a:prstGeom>
          <a:noFill/>
        </p:spPr>
        <p:txBody>
          <a:bodyPr wrap="none" rtlCol="0">
            <a:spAutoFit/>
          </a:bodyPr>
          <a:lstStyle/>
          <a:p>
            <a:pPr algn="ctr"/>
            <a:r>
              <a:rPr lang="pt-BR" sz="1400" dirty="0" smtClean="0"/>
              <a:t>ALTO</a:t>
            </a:r>
          </a:p>
          <a:p>
            <a:pPr algn="ctr"/>
            <a:r>
              <a:rPr lang="pt-BR" sz="1400" dirty="0" smtClean="0"/>
              <a:t>RISCO</a:t>
            </a:r>
            <a:endParaRPr lang="pt-BR" sz="1400" dirty="0"/>
          </a:p>
        </p:txBody>
      </p:sp>
      <p:sp>
        <p:nvSpPr>
          <p:cNvPr id="20" name="TextBox 19"/>
          <p:cNvSpPr txBox="1"/>
          <p:nvPr/>
        </p:nvSpPr>
        <p:spPr>
          <a:xfrm>
            <a:off x="5400907" y="5267976"/>
            <a:ext cx="636393" cy="523220"/>
          </a:xfrm>
          <a:prstGeom prst="rect">
            <a:avLst/>
          </a:prstGeom>
          <a:noFill/>
        </p:spPr>
        <p:txBody>
          <a:bodyPr wrap="none" rtlCol="0">
            <a:spAutoFit/>
          </a:bodyPr>
          <a:lstStyle/>
          <a:p>
            <a:pPr algn="ctr"/>
            <a:r>
              <a:rPr lang="pt-BR" sz="1400" dirty="0" smtClean="0"/>
              <a:t>BAIXO</a:t>
            </a:r>
          </a:p>
          <a:p>
            <a:pPr algn="ctr"/>
            <a:r>
              <a:rPr lang="pt-BR" sz="1400" dirty="0" smtClean="0"/>
              <a:t>RISCO</a:t>
            </a:r>
            <a:endParaRPr lang="pt-BR" sz="1400" dirty="0"/>
          </a:p>
        </p:txBody>
      </p:sp>
      <p:sp>
        <p:nvSpPr>
          <p:cNvPr id="13" name="Rectangle 12"/>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21" name="Straight Connector 20"/>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23" name="Rectangle 22"/>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556792"/>
            <a:ext cx="5633145" cy="369332"/>
          </a:xfrm>
          <a:prstGeom prst="rect">
            <a:avLst/>
          </a:prstGeom>
          <a:solidFill>
            <a:srgbClr val="92D050"/>
          </a:solidFill>
        </p:spPr>
        <p:txBody>
          <a:bodyPr wrap="none" rtlCol="0">
            <a:spAutoFit/>
          </a:bodyPr>
          <a:lstStyle/>
          <a:p>
            <a:r>
              <a:rPr lang="pt-BR" b="1" dirty="0" smtClean="0"/>
              <a:t>TEMPO DE RETORNO X PROBABILIDADE DE OCORRÊNCIA</a:t>
            </a:r>
            <a:endParaRPr lang="pt-BR" b="1" dirty="0"/>
          </a:p>
        </p:txBody>
      </p:sp>
      <p:sp>
        <p:nvSpPr>
          <p:cNvPr id="5" name="TextBox 4"/>
          <p:cNvSpPr txBox="1"/>
          <p:nvPr/>
        </p:nvSpPr>
        <p:spPr>
          <a:xfrm>
            <a:off x="1115617" y="2577056"/>
            <a:ext cx="7200800" cy="1754326"/>
          </a:xfrm>
          <a:prstGeom prst="rect">
            <a:avLst/>
          </a:prstGeom>
          <a:noFill/>
        </p:spPr>
        <p:txBody>
          <a:bodyPr wrap="square" rtlCol="0">
            <a:spAutoFit/>
          </a:bodyPr>
          <a:lstStyle/>
          <a:p>
            <a:pPr algn="ctr"/>
            <a:r>
              <a:rPr lang="pt-BR" b="1" dirty="0" smtClean="0"/>
              <a:t>TEMPO DE RETORNO (RECORRÊNCIA)</a:t>
            </a:r>
          </a:p>
          <a:p>
            <a:pPr algn="ctr"/>
            <a:endParaRPr lang="pt-BR" dirty="0" smtClean="0"/>
          </a:p>
          <a:p>
            <a:pPr algn="ctr"/>
            <a:r>
              <a:rPr lang="pt-BR" dirty="0" smtClean="0"/>
              <a:t>Tempo (em anos) médio em que um evento de determinada magnitude é igualado ou superado (frequência de ocorrência)</a:t>
            </a:r>
          </a:p>
          <a:p>
            <a:pPr algn="ctr"/>
            <a:endParaRPr lang="pt-BR" dirty="0" smtClean="0"/>
          </a:p>
          <a:p>
            <a:pPr algn="ctr"/>
            <a:r>
              <a:rPr lang="pt-BR" dirty="0" smtClean="0"/>
              <a:t>Ex.: TR = 25 anos</a:t>
            </a:r>
            <a:endParaRPr lang="pt-BR" dirty="0"/>
          </a:p>
        </p:txBody>
      </p:sp>
      <p:sp>
        <p:nvSpPr>
          <p:cNvPr id="10" name="TextBox 9"/>
          <p:cNvSpPr txBox="1"/>
          <p:nvPr/>
        </p:nvSpPr>
        <p:spPr>
          <a:xfrm>
            <a:off x="2987824" y="4904000"/>
            <a:ext cx="3387146" cy="1477328"/>
          </a:xfrm>
          <a:prstGeom prst="rect">
            <a:avLst/>
          </a:prstGeom>
          <a:noFill/>
        </p:spPr>
        <p:txBody>
          <a:bodyPr wrap="none" rtlCol="0">
            <a:spAutoFit/>
          </a:bodyPr>
          <a:lstStyle/>
          <a:p>
            <a:pPr algn="ctr"/>
            <a:r>
              <a:rPr lang="pt-BR" b="1" dirty="0" smtClean="0"/>
              <a:t>PROBABILIDADE DE OCORRÊNCIA</a:t>
            </a:r>
          </a:p>
          <a:p>
            <a:pPr algn="ctr"/>
            <a:r>
              <a:rPr lang="pt-BR" dirty="0" smtClean="0"/>
              <a:t>(em um ano qualquer)</a:t>
            </a:r>
          </a:p>
          <a:p>
            <a:pPr algn="ctr"/>
            <a:r>
              <a:rPr lang="pt-BR" dirty="0" smtClean="0"/>
              <a:t>P = 1 / TR</a:t>
            </a:r>
          </a:p>
          <a:p>
            <a:pPr algn="ctr"/>
            <a:endParaRPr lang="pt-BR" dirty="0" smtClean="0"/>
          </a:p>
          <a:p>
            <a:pPr algn="ctr"/>
            <a:r>
              <a:rPr lang="pt-BR" dirty="0" smtClean="0"/>
              <a:t>Ex.:  P (TR=25) = 4%</a:t>
            </a:r>
            <a:endParaRPr lang="pt-BR" dirty="0"/>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9" name="Rectangle 8"/>
          <p:cNvSpPr/>
          <p:nvPr/>
        </p:nvSpPr>
        <p:spPr>
          <a:xfrm>
            <a:off x="97160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556792"/>
            <a:ext cx="1974515" cy="369332"/>
          </a:xfrm>
          <a:prstGeom prst="rect">
            <a:avLst/>
          </a:prstGeom>
          <a:solidFill>
            <a:srgbClr val="92D050"/>
          </a:solidFill>
        </p:spPr>
        <p:txBody>
          <a:bodyPr wrap="none" rtlCol="0">
            <a:spAutoFit/>
          </a:bodyPr>
          <a:lstStyle/>
          <a:p>
            <a:r>
              <a:rPr lang="pt-BR" b="1" dirty="0" smtClean="0"/>
              <a:t>CHUVAS INTENSAS</a:t>
            </a:r>
            <a:endParaRPr lang="pt-BR" b="1" dirty="0"/>
          </a:p>
        </p:txBody>
      </p:sp>
      <p:sp>
        <p:nvSpPr>
          <p:cNvPr id="5" name="TextBox 4"/>
          <p:cNvSpPr txBox="1"/>
          <p:nvPr/>
        </p:nvSpPr>
        <p:spPr>
          <a:xfrm>
            <a:off x="1115617" y="2145630"/>
            <a:ext cx="7200800" cy="369332"/>
          </a:xfrm>
          <a:prstGeom prst="rect">
            <a:avLst/>
          </a:prstGeom>
          <a:noFill/>
        </p:spPr>
        <p:txBody>
          <a:bodyPr wrap="square" rtlCol="0">
            <a:spAutoFit/>
          </a:bodyPr>
          <a:lstStyle/>
          <a:p>
            <a:r>
              <a:rPr lang="pt-BR" b="1" dirty="0" smtClean="0"/>
              <a:t>RELAÇÃO INTENSIDADE-DURAÇÃO-FREQUÊNCIA (CURVA IDF)</a:t>
            </a:r>
            <a:endParaRPr lang="pt-BR" dirty="0"/>
          </a:p>
        </p:txBody>
      </p:sp>
      <p:sp>
        <p:nvSpPr>
          <p:cNvPr id="6" name="Rectangle 5"/>
          <p:cNvSpPr/>
          <p:nvPr/>
        </p:nvSpPr>
        <p:spPr>
          <a:xfrm>
            <a:off x="4298036" y="88497"/>
            <a:ext cx="47525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b="1" i="1" dirty="0" smtClean="0">
                <a:solidFill>
                  <a:schemeClr val="tx1">
                    <a:lumMod val="65000"/>
                    <a:lumOff val="35000"/>
                  </a:schemeClr>
                </a:solidFill>
              </a:rPr>
              <a:t>GESTÃO </a:t>
            </a:r>
            <a:r>
              <a:rPr lang="pt-BR" sz="2400" b="1" i="1" dirty="0">
                <a:solidFill>
                  <a:schemeClr val="tx1">
                    <a:lumMod val="65000"/>
                    <a:lumOff val="35000"/>
                  </a:schemeClr>
                </a:solidFill>
              </a:rPr>
              <a:t>DE RISCO DE </a:t>
            </a:r>
            <a:r>
              <a:rPr lang="pt-BR" sz="2400" b="1" i="1" dirty="0" smtClean="0">
                <a:solidFill>
                  <a:schemeClr val="tx1">
                    <a:lumMod val="65000"/>
                    <a:lumOff val="35000"/>
                  </a:schemeClr>
                </a:solidFill>
              </a:rPr>
              <a:t>INUNDAÇÕES</a:t>
            </a:r>
            <a:endParaRPr lang="pt-BR" sz="2400" b="1" i="1" dirty="0">
              <a:solidFill>
                <a:schemeClr val="tx1">
                  <a:lumMod val="65000"/>
                  <a:lumOff val="35000"/>
                </a:schemeClr>
              </a:solidFill>
            </a:endParaRPr>
          </a:p>
        </p:txBody>
      </p:sp>
      <p:cxnSp>
        <p:nvCxnSpPr>
          <p:cNvPr id="7" name="Straight Connector 6"/>
          <p:cNvCxnSpPr/>
          <p:nvPr/>
        </p:nvCxnSpPr>
        <p:spPr>
          <a:xfrm flipH="1">
            <a:off x="3851920" y="548680"/>
            <a:ext cx="51125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94524" y="53461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b="1" i="1" dirty="0" smtClean="0">
                <a:solidFill>
                  <a:schemeClr val="tx1">
                    <a:lumMod val="65000"/>
                    <a:lumOff val="35000"/>
                  </a:schemeClr>
                </a:solidFill>
              </a:rPr>
              <a:t>DANTE G. LARENTIS</a:t>
            </a:r>
            <a:endParaRPr lang="pt-BR" sz="1200" b="1" i="1" dirty="0">
              <a:solidFill>
                <a:schemeClr val="tx1">
                  <a:lumMod val="65000"/>
                  <a:lumOff val="35000"/>
                </a:schemeClr>
              </a:solidFill>
            </a:endParaRPr>
          </a:p>
        </p:txBody>
      </p:sp>
      <p:sp>
        <p:nvSpPr>
          <p:cNvPr id="9" name="Rectangle 8"/>
          <p:cNvSpPr/>
          <p:nvPr/>
        </p:nvSpPr>
        <p:spPr>
          <a:xfrm>
            <a:off x="611560" y="836712"/>
            <a:ext cx="1863552" cy="86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smtClean="0">
                <a:solidFill>
                  <a:schemeClr val="tx1">
                    <a:lumMod val="65000"/>
                    <a:lumOff val="35000"/>
                  </a:schemeClr>
                </a:solidFill>
              </a:rPr>
              <a:t>CONCEITOS</a:t>
            </a:r>
            <a:endParaRPr lang="pt-BR" sz="2800" dirty="0">
              <a:solidFill>
                <a:schemeClr val="tx1">
                  <a:lumMod val="65000"/>
                  <a:lumOff val="35000"/>
                </a:schemeClr>
              </a:solidFill>
            </a:endParaRPr>
          </a:p>
          <a:p>
            <a:pPr algn="ctr">
              <a:defRPr/>
            </a:pPr>
            <a:endParaRPr lang="pt-BR" sz="2800" dirty="0" smtClean="0">
              <a:solidFill>
                <a:schemeClr val="tx1">
                  <a:lumMod val="65000"/>
                  <a:lumOff val="35000"/>
                </a:schemeClr>
              </a:solidFill>
            </a:endParaRPr>
          </a:p>
        </p:txBody>
      </p:sp>
      <p:pic>
        <p:nvPicPr>
          <p:cNvPr id="75778" name="Picture 2"/>
          <p:cNvPicPr>
            <a:picLocks noChangeAspect="1" noChangeArrowheads="1"/>
          </p:cNvPicPr>
          <p:nvPr/>
        </p:nvPicPr>
        <p:blipFill>
          <a:blip r:embed="rId2" cstate="print"/>
          <a:srcRect/>
          <a:stretch>
            <a:fillRect/>
          </a:stretch>
        </p:blipFill>
        <p:spPr bwMode="auto">
          <a:xfrm>
            <a:off x="1147205" y="2636912"/>
            <a:ext cx="5657043" cy="3649324"/>
          </a:xfrm>
          <a:prstGeom prst="rect">
            <a:avLst/>
          </a:prstGeom>
          <a:noFill/>
          <a:ln w="9525">
            <a:noFill/>
            <a:miter lim="800000"/>
            <a:headEnd/>
            <a:tailEnd/>
          </a:ln>
        </p:spPr>
      </p:pic>
      <p:sp>
        <p:nvSpPr>
          <p:cNvPr id="12" name="Rectangle 11"/>
          <p:cNvSpPr/>
          <p:nvPr/>
        </p:nvSpPr>
        <p:spPr>
          <a:xfrm>
            <a:off x="6724880" y="2622844"/>
            <a:ext cx="1159488" cy="1723549"/>
          </a:xfrm>
          <a:prstGeom prst="rect">
            <a:avLst/>
          </a:prstGeom>
        </p:spPr>
        <p:txBody>
          <a:bodyPr wrap="square">
            <a:spAutoFit/>
          </a:bodyPr>
          <a:lstStyle/>
          <a:p>
            <a:r>
              <a:rPr lang="pt-BR" sz="1400" b="1" dirty="0" smtClean="0"/>
              <a:t>CURVA IDF</a:t>
            </a:r>
          </a:p>
          <a:p>
            <a:r>
              <a:rPr lang="pt-BR" sz="1400" dirty="0" smtClean="0"/>
              <a:t>AEROPORTO DE PORTO ALEGRE</a:t>
            </a:r>
          </a:p>
          <a:p>
            <a:endParaRPr lang="pt-BR" sz="1000" dirty="0" smtClean="0"/>
          </a:p>
          <a:p>
            <a:endParaRPr lang="pt-BR" sz="1000" dirty="0" smtClean="0"/>
          </a:p>
          <a:p>
            <a:r>
              <a:rPr lang="pt-BR" sz="1000" dirty="0" smtClean="0"/>
              <a:t>Fonte: DNIT (Magna/ Ecoplan, 2010)</a:t>
            </a:r>
            <a:endParaRPr lang="pt-BR"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4431</TotalTime>
  <Words>2479</Words>
  <Application>Microsoft Office PowerPoint</Application>
  <PresentationFormat>On-screen Show (4:3)</PresentationFormat>
  <Paragraphs>453</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dante</dc:creator>
  <cp:lastModifiedBy>dante</cp:lastModifiedBy>
  <cp:revision>344</cp:revision>
  <dcterms:created xsi:type="dcterms:W3CDTF">2014-05-27T17:42:04Z</dcterms:created>
  <dcterms:modified xsi:type="dcterms:W3CDTF">2016-05-17T13:12:34Z</dcterms:modified>
</cp:coreProperties>
</file>