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5" r:id="rId9"/>
    <p:sldId id="269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21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9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75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63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37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99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50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0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38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816A5-4626-4F88-AE56-ED9E66A4179C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1317C-16E1-4209-BD78-B33F49ED72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8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AG4R3wJc6fI/UILNYkOoU2I/AAAAAAAAACE/ZU5QPnUj7gY/s1600/Imagem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1.bp.blogspot.com/-ZBE9VeDOWhQ/UILNZtafVAI/AAAAAAAAACI/QEU2J0E0sV0/s1600/premio+1.jpg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W-7g9XM95eQ/UILJl7EQuoI/AAAAAAAAABc/7b_vVTTvDwA/s1600/ucap+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3.bp.blogspot.com/-4-RS1VGl1ks/UILJn_o8fsI/AAAAAAAAABk/n2Igj5AEZiY/s1600/ucap+3.jpg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ZHZ-En659rw/UILJki3088I/AAAAAAAAABU/ELnS8QN1q1Y/s1600/ucap+1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2.bp.blogspot.com/-xQPPhEZOn_A/UILMVOaEJHI/AAAAAAAAAB8/dqLXNu0Sq8c/s1600/Imagem1.jpg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5829"/>
            <a:ext cx="9144000" cy="27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8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864095"/>
          </a:xfrm>
        </p:spPr>
        <p:txBody>
          <a:bodyPr>
            <a:normAutofit/>
          </a:bodyPr>
          <a:lstStyle/>
          <a:p>
            <a:r>
              <a:rPr lang="pt-BR" sz="4000" dirty="0" smtClean="0"/>
              <a:t>Reconhecimento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488832" cy="216024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</a:rPr>
              <a:t>Prêmio </a:t>
            </a:r>
            <a:r>
              <a:rPr lang="pt-BR" sz="2200" dirty="0" smtClean="0">
                <a:solidFill>
                  <a:schemeClr val="tx1"/>
                </a:solidFill>
              </a:rPr>
              <a:t>Ouro Azul - Eletrobrás </a:t>
            </a:r>
            <a:r>
              <a:rPr lang="pt-BR" sz="2200" dirty="0">
                <a:solidFill>
                  <a:schemeClr val="tx1"/>
                </a:solidFill>
              </a:rPr>
              <a:t>Furnas, </a:t>
            </a:r>
            <a:r>
              <a:rPr lang="pt-BR" sz="2200" dirty="0" smtClean="0">
                <a:solidFill>
                  <a:schemeClr val="tx1"/>
                </a:solidFill>
              </a:rPr>
              <a:t>2011;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</a:rPr>
              <a:t>Prêmio </a:t>
            </a:r>
            <a:r>
              <a:rPr lang="pt-BR" sz="2200" dirty="0" smtClean="0">
                <a:solidFill>
                  <a:schemeClr val="tx1"/>
                </a:solidFill>
              </a:rPr>
              <a:t>Caixa </a:t>
            </a:r>
            <a:r>
              <a:rPr lang="pt-BR" sz="2200" dirty="0">
                <a:solidFill>
                  <a:schemeClr val="tx1"/>
                </a:solidFill>
              </a:rPr>
              <a:t>Econômica Federal </a:t>
            </a:r>
            <a:r>
              <a:rPr lang="pt-BR" sz="2200" dirty="0" smtClean="0">
                <a:solidFill>
                  <a:schemeClr val="tx1"/>
                </a:solidFill>
              </a:rPr>
              <a:t>2011/2012;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200" dirty="0" smtClean="0">
                <a:solidFill>
                  <a:schemeClr val="tx1"/>
                </a:solidFill>
              </a:rPr>
              <a:t>Prêmio da Associação </a:t>
            </a:r>
            <a:r>
              <a:rPr lang="pt-BR" sz="2200" dirty="0">
                <a:solidFill>
                  <a:schemeClr val="tx1"/>
                </a:solidFill>
              </a:rPr>
              <a:t>Mineira dos Municípios – </a:t>
            </a:r>
            <a:r>
              <a:rPr lang="pt-BR" sz="2200" dirty="0" smtClean="0">
                <a:solidFill>
                  <a:schemeClr val="tx1"/>
                </a:solidFill>
              </a:rPr>
              <a:t>AMM, 2012;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200" dirty="0" smtClean="0">
                <a:solidFill>
                  <a:schemeClr val="tx1"/>
                </a:solidFill>
              </a:rPr>
              <a:t>Certificação da Fundação Banco do Brasil;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200" dirty="0" smtClean="0">
                <a:solidFill>
                  <a:schemeClr val="tx1"/>
                </a:solidFill>
              </a:rPr>
              <a:t>Prêmio Agência Nacional das Águas.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8" name="Imagem 7" descr="http://1.bp.blogspot.com/-AG4R3wJc6fI/UILNYkOoU2I/AAAAAAAAACE/ZU5QPnUj7gY/s1600/Imagem2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47541"/>
            <a:ext cx="3353748" cy="263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http://1.bp.blogspot.com/-ZBE9VeDOWhQ/UILNZtafVAI/AAAAAAAAACI/QEU2J0E0sV0/s1600/premio+1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528392" cy="2387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2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http://</a:t>
            </a:r>
            <a:r>
              <a:rPr lang="pt-BR" sz="4000" dirty="0" smtClean="0"/>
              <a:t>hypescience.com/mapa-mundo-ciencia-producao-cientifica/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488832" cy="2160240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6" y="1988840"/>
            <a:ext cx="79629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7992888" cy="648071"/>
          </a:xfrm>
        </p:spPr>
        <p:txBody>
          <a:bodyPr>
            <a:normAutofit/>
          </a:bodyPr>
          <a:lstStyle/>
          <a:p>
            <a:r>
              <a:rPr lang="pt-BR" sz="1800" dirty="0"/>
              <a:t>http://cienciabrasil.blogspot.com.br/2011/01/relacao-entre-riqueza-das-nacoes-e-o.html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488832" cy="2160240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3074" name="Picture 2" descr="http://2.bp.blogspot.com/_E8A1LD-hroc/TSCFBTC-TfI/AAAAAAAAKzg/mHCvjMItnso/s1600/gdp%2Bx%2Bc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56388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8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41398"/>
            <a:ext cx="23050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486275"/>
            <a:ext cx="23050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008112"/>
          </a:xfrm>
        </p:spPr>
        <p:txBody>
          <a:bodyPr/>
          <a:lstStyle/>
          <a:p>
            <a:r>
              <a:rPr lang="pt-BR" dirty="0" smtClean="0"/>
              <a:t>O IPEL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920880" cy="324036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Criado em 15 de julho de 2010 no município de </a:t>
            </a:r>
            <a:r>
              <a:rPr lang="pt-BR" sz="2800" dirty="0" err="1" smtClean="0">
                <a:solidFill>
                  <a:schemeClr val="tx1"/>
                </a:solidFill>
              </a:rPr>
              <a:t>Lassance</a:t>
            </a:r>
            <a:r>
              <a:rPr lang="pt-BR" sz="2800" dirty="0" smtClean="0">
                <a:solidFill>
                  <a:schemeClr val="tx1"/>
                </a:solidFill>
              </a:rPr>
              <a:t>, Norte de Minas Gerais;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Idealizado em 2009, ano do centenário da descoberta da doença de Chagas; 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Formado por profissionais formados em diversas áreas do conhecimento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08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080119"/>
          </a:xfrm>
        </p:spPr>
        <p:txBody>
          <a:bodyPr/>
          <a:lstStyle/>
          <a:p>
            <a:r>
              <a:rPr lang="pt-BR" dirty="0" smtClean="0"/>
              <a:t>Missão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776864" cy="2232248"/>
          </a:xfrm>
        </p:spPr>
        <p:txBody>
          <a:bodyPr>
            <a:normAutofit/>
          </a:bodyPr>
          <a:lstStyle/>
          <a:p>
            <a:pPr algn="just"/>
            <a:r>
              <a:rPr lang="pt-BR" sz="2800" i="1" dirty="0" smtClean="0">
                <a:solidFill>
                  <a:schemeClr val="tx1"/>
                </a:solidFill>
              </a:rPr>
              <a:t>Promover e incentivar pesquisas científicas em diversas áreas, além de ações voltadas ao campo da educação, incentivo à cultura e promoção da saúde e meio ambiente sustentável.</a:t>
            </a:r>
          </a:p>
          <a:p>
            <a:pPr algn="just"/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0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152127"/>
          </a:xfrm>
        </p:spPr>
        <p:txBody>
          <a:bodyPr/>
          <a:lstStyle/>
          <a:p>
            <a:r>
              <a:rPr lang="pt-BR" dirty="0" smtClean="0"/>
              <a:t>Linhas de atuação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920880" cy="3960440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Medicina: diabetes, dengue, cafeína  x doença do </a:t>
            </a:r>
            <a:r>
              <a:rPr lang="pt-BR" sz="2800" dirty="0" smtClean="0">
                <a:solidFill>
                  <a:schemeClr val="tx1"/>
                </a:solidFill>
              </a:rPr>
              <a:t>Crack;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Energia: unidade geradora doméstica, eletricidade de baixa qualidade; novas fontes de energia;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Ciências humanas;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Saneamento: água pluvial e esgotamento sanitário;</a:t>
            </a:r>
          </a:p>
          <a:p>
            <a:pPr marL="457200" lvl="0" indent="-457200" algn="just">
              <a:buFont typeface="Wingdings" pitchFamily="2" charset="2"/>
              <a:buChar char="ü"/>
            </a:pPr>
            <a:endParaRPr lang="pt-BR" sz="2800" dirty="0" smtClean="0">
              <a:solidFill>
                <a:schemeClr val="tx1"/>
              </a:solidFill>
            </a:endParaRPr>
          </a:p>
          <a:p>
            <a:pPr lvl="0" algn="just"/>
            <a:endParaRPr lang="pt-BR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03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864096"/>
          </a:xfrm>
        </p:spPr>
        <p:txBody>
          <a:bodyPr>
            <a:normAutofit/>
          </a:bodyPr>
          <a:lstStyle/>
          <a:p>
            <a:r>
              <a:rPr lang="pt-BR" dirty="0" smtClean="0"/>
              <a:t>O projeto: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416824" cy="2736304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pt-BR" sz="3500" dirty="0" smtClean="0">
                <a:solidFill>
                  <a:schemeClr val="tx1"/>
                </a:solidFill>
              </a:rPr>
              <a:t>As unidades de captação de água pluvial (</a:t>
            </a:r>
            <a:r>
              <a:rPr lang="pt-BR" sz="3500" dirty="0" err="1" smtClean="0">
                <a:solidFill>
                  <a:schemeClr val="tx1"/>
                </a:solidFill>
              </a:rPr>
              <a:t>Ucaps</a:t>
            </a:r>
            <a:r>
              <a:rPr lang="pt-BR" sz="3500" dirty="0" smtClean="0">
                <a:solidFill>
                  <a:schemeClr val="tx1"/>
                </a:solidFill>
              </a:rPr>
              <a:t>):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Sistema de drenagem que proporciona o melhor destino à água;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Apresenta excelente custo benefício;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Eficaz;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1"/>
                </a:solidFill>
              </a:rPr>
              <a:t>De fácil execução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  <a:p>
            <a:pPr lvl="0"/>
            <a:endParaRPr lang="pt-BR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6" name="Imagem 5" descr="http://2.bp.blogspot.com/-W-7g9XM95eQ/UILJl7EQuoI/AAAAAAAAABc/7b_vVTTvDwA/s1600/ucap+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3045460" cy="228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http://3.bp.blogspot.com/-4-RS1VGl1ks/UILJn_o8fsI/AAAAAAAAABk/n2Igj5AEZiY/s1600/ucap+3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4321"/>
            <a:ext cx="3045460" cy="2258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79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27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/>
          <a:lstStyle/>
          <a:p>
            <a:r>
              <a:rPr lang="pt-BR" dirty="0" smtClean="0"/>
              <a:t>A ideia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548" y="1700808"/>
            <a:ext cx="8244916" cy="4392488"/>
          </a:xfrm>
        </p:spPr>
        <p:txBody>
          <a:bodyPr>
            <a:normAutofit/>
          </a:bodyPr>
          <a:lstStyle/>
          <a:p>
            <a:pPr algn="l"/>
            <a:r>
              <a:rPr lang="pt-BR" sz="3000" dirty="0" smtClean="0">
                <a:solidFill>
                  <a:schemeClr val="tx1"/>
                </a:solidFill>
              </a:rPr>
              <a:t>Do mirabolante ao </a:t>
            </a:r>
            <a:r>
              <a:rPr lang="pt-BR" sz="3000" dirty="0" smtClean="0">
                <a:solidFill>
                  <a:schemeClr val="tx1"/>
                </a:solidFill>
              </a:rPr>
              <a:t>simples</a:t>
            </a:r>
            <a:r>
              <a:rPr lang="pt-BR" sz="3000" dirty="0" smtClean="0">
                <a:solidFill>
                  <a:schemeClr val="tx1"/>
                </a:solidFill>
              </a:rPr>
              <a:t>, do simples ao complexo</a:t>
            </a:r>
            <a:endParaRPr lang="pt-BR" sz="3000" dirty="0" smtClean="0">
              <a:solidFill>
                <a:schemeClr val="tx1"/>
              </a:solidFill>
            </a:endParaRPr>
          </a:p>
          <a:p>
            <a:pPr lvl="0"/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200" dirty="0" smtClean="0">
                <a:solidFill>
                  <a:schemeClr val="tx1"/>
                </a:solidFill>
              </a:rPr>
              <a:t>Promover a infiltração da água no solo, favorecendo o reabastecimento do lençol freático no local; 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200" dirty="0" smtClean="0">
                <a:solidFill>
                  <a:schemeClr val="tx1"/>
                </a:solidFill>
              </a:rPr>
              <a:t>Eliminar ou reduzir as enchentes e inundações.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5" name="Imagem 4" descr="http://2.bp.blogspot.com/-ZHZ-En659rw/UILJki3088I/AAAAAAAAABU/ELnS8QN1q1Y/s1600/ucap+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33276"/>
            <a:ext cx="2520280" cy="177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://2.bp.blogspot.com/-xQPPhEZOn_A/UILMVOaEJHI/AAAAAAAAAB8/dqLXNu0Sq8c/s1600/Imagem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0503"/>
            <a:ext cx="266429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21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936103"/>
          </a:xfrm>
        </p:spPr>
        <p:txBody>
          <a:bodyPr/>
          <a:lstStyle/>
          <a:p>
            <a:r>
              <a:rPr lang="pt-BR" dirty="0" smtClean="0"/>
              <a:t>Modelo convencional</a:t>
            </a:r>
            <a:endParaRPr lang="pt-B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6" y="2348880"/>
            <a:ext cx="7332607" cy="318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39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936103"/>
          </a:xfrm>
        </p:spPr>
        <p:txBody>
          <a:bodyPr/>
          <a:lstStyle/>
          <a:p>
            <a:r>
              <a:rPr lang="pt-BR" dirty="0" err="1" smtClean="0"/>
              <a:t>UCAPs</a:t>
            </a:r>
            <a:r>
              <a:rPr lang="pt-BR" dirty="0" smtClean="0"/>
              <a:t>     x     convencional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36654"/>
              </p:ext>
            </p:extLst>
          </p:nvPr>
        </p:nvGraphicFramePr>
        <p:xfrm>
          <a:off x="1524000" y="2420888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86864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UCAPs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Modelo Convencional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Custo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5 %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100%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funcionamento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unitário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tecnologia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primária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especializada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apelo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ambiental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comercial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manutenção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Não existe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complexa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detritos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confinados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carreados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dimensionamento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progressivo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estático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64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936103"/>
          </a:xfrm>
        </p:spPr>
        <p:txBody>
          <a:bodyPr/>
          <a:lstStyle/>
          <a:p>
            <a:r>
              <a:rPr lang="pt-BR" dirty="0" smtClean="0"/>
              <a:t> Da </a:t>
            </a:r>
            <a:r>
              <a:rPr lang="pt-BR" dirty="0" smtClean="0"/>
              <a:t>PATENTE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249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081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259</Words>
  <Application>Microsoft Office PowerPoint</Application>
  <PresentationFormat>Apresentação na tela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O IPEL</vt:lpstr>
      <vt:lpstr>Missão</vt:lpstr>
      <vt:lpstr>Linhas de atuação</vt:lpstr>
      <vt:lpstr>O projeto:</vt:lpstr>
      <vt:lpstr>A ideia</vt:lpstr>
      <vt:lpstr>Modelo convencional</vt:lpstr>
      <vt:lpstr>UCAPs     x     convencional</vt:lpstr>
      <vt:lpstr> Da PATENTE</vt:lpstr>
      <vt:lpstr>Reconhecimento</vt:lpstr>
      <vt:lpstr>http://hypescience.com/mapa-mundo-ciencia-producao-cientifica/</vt:lpstr>
      <vt:lpstr>http://cienciabrasil.blogspot.com.br/2011/01/relacao-entre-riqueza-das-nacoes-e-o.html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suporte</cp:lastModifiedBy>
  <cp:revision>28</cp:revision>
  <dcterms:created xsi:type="dcterms:W3CDTF">2016-05-15T12:24:06Z</dcterms:created>
  <dcterms:modified xsi:type="dcterms:W3CDTF">2016-05-17T17:30:56Z</dcterms:modified>
</cp:coreProperties>
</file>