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7" r:id="rId1"/>
  </p:sldMasterIdLst>
  <p:notesMasterIdLst>
    <p:notesMasterId r:id="rId22"/>
  </p:notesMasterIdLst>
  <p:handoutMasterIdLst>
    <p:handoutMasterId r:id="rId23"/>
  </p:handoutMasterIdLst>
  <p:sldIdLst>
    <p:sldId id="547" r:id="rId2"/>
    <p:sldId id="716" r:id="rId3"/>
    <p:sldId id="720" r:id="rId4"/>
    <p:sldId id="711" r:id="rId5"/>
    <p:sldId id="713" r:id="rId6"/>
    <p:sldId id="725" r:id="rId7"/>
    <p:sldId id="721" r:id="rId8"/>
    <p:sldId id="722" r:id="rId9"/>
    <p:sldId id="726" r:id="rId10"/>
    <p:sldId id="727" r:id="rId11"/>
    <p:sldId id="729" r:id="rId12"/>
    <p:sldId id="730" r:id="rId13"/>
    <p:sldId id="734" r:id="rId14"/>
    <p:sldId id="735" r:id="rId15"/>
    <p:sldId id="728" r:id="rId16"/>
    <p:sldId id="731" r:id="rId17"/>
    <p:sldId id="696" r:id="rId18"/>
    <p:sldId id="704" r:id="rId19"/>
    <p:sldId id="733" r:id="rId20"/>
    <p:sldId id="736" r:id="rId21"/>
  </p:sldIdLst>
  <p:sldSz cx="9144000" cy="6858000" type="screen4x3"/>
  <p:notesSz cx="7010400" cy="9296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metrius.viana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10D2B"/>
    <a:srgbClr val="10D6E0"/>
    <a:srgbClr val="99CCFF"/>
    <a:srgbClr val="99FFCC"/>
    <a:srgbClr val="00FF99"/>
    <a:srgbClr val="FFCC66"/>
    <a:srgbClr val="F2F274"/>
    <a:srgbClr val="FFFF66"/>
    <a:srgbClr val="BF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52" autoAdjust="0"/>
    <p:restoredTop sz="89408" autoAdjust="0"/>
  </p:normalViewPr>
  <p:slideViewPr>
    <p:cSldViewPr>
      <p:cViewPr varScale="1">
        <p:scale>
          <a:sx n="63" d="100"/>
          <a:sy n="63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70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2009\IBGE\PNAD%202012\PNAD%202012%20TABELA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09\IBGE\PNAD%202012\PNAD%202012%20TABELA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 AGUA'!$D$8</c:f>
              <c:strCache>
                <c:ptCount val="1"/>
                <c:pt idx="0">
                  <c:v>nº de Domicilios Lig. Rede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'GRÁFICO AGUA'!$C$9:$C$11</c:f>
              <c:strCache>
                <c:ptCount val="3"/>
                <c:pt idx="0">
                  <c:v>Brasil</c:v>
                </c:pt>
                <c:pt idx="1">
                  <c:v>Urbana</c:v>
                </c:pt>
                <c:pt idx="2">
                  <c:v>Rural</c:v>
                </c:pt>
              </c:strCache>
            </c:strRef>
          </c:cat>
          <c:val>
            <c:numRef>
              <c:f>'GRÁFICO AGUA'!$D$9:$D$11</c:f>
              <c:numCache>
                <c:formatCode>General</c:formatCode>
                <c:ptCount val="3"/>
                <c:pt idx="0">
                  <c:v>85.4</c:v>
                </c:pt>
                <c:pt idx="1">
                  <c:v>93.9</c:v>
                </c:pt>
                <c:pt idx="2">
                  <c:v>33.200000000000003</c:v>
                </c:pt>
              </c:numCache>
            </c:numRef>
          </c:val>
        </c:ser>
        <c:ser>
          <c:idx val="1"/>
          <c:order val="1"/>
          <c:tx>
            <c:strRef>
              <c:f>'GRÁFICO AGUA'!$E$8</c:f>
              <c:strCache>
                <c:ptCount val="1"/>
                <c:pt idx="0">
                  <c:v>Outras formas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'GRÁFICO AGUA'!$C$9:$C$11</c:f>
              <c:strCache>
                <c:ptCount val="3"/>
                <c:pt idx="0">
                  <c:v>Brasil</c:v>
                </c:pt>
                <c:pt idx="1">
                  <c:v>Urbana</c:v>
                </c:pt>
                <c:pt idx="2">
                  <c:v>Rural</c:v>
                </c:pt>
              </c:strCache>
            </c:strRef>
          </c:cat>
          <c:val>
            <c:numRef>
              <c:f>'GRÁFICO AGUA'!$E$9:$E$11</c:f>
              <c:numCache>
                <c:formatCode>General</c:formatCode>
                <c:ptCount val="3"/>
                <c:pt idx="0">
                  <c:v>14.6</c:v>
                </c:pt>
                <c:pt idx="1">
                  <c:v>6.1</c:v>
                </c:pt>
                <c:pt idx="2">
                  <c:v>66.8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34724496"/>
        <c:axId val="-634719600"/>
      </c:barChart>
      <c:catAx>
        <c:axId val="-63472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-634719600"/>
        <c:crosses val="autoZero"/>
        <c:auto val="1"/>
        <c:lblAlgn val="ctr"/>
        <c:lblOffset val="100"/>
        <c:noMultiLvlLbl val="0"/>
      </c:catAx>
      <c:valAx>
        <c:axId val="-634719600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pt-BR"/>
          </a:p>
        </c:txPr>
        <c:crossAx val="-634724496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17056216579411521"/>
          <c:y val="0.91566136155554234"/>
          <c:w val="0.70865309779109165"/>
          <c:h val="6.5245650582285875E-2"/>
        </c:manualLayout>
      </c:layout>
      <c:overlay val="0"/>
      <c:txPr>
        <a:bodyPr/>
        <a:lstStyle/>
        <a:p>
          <a:pPr>
            <a:defRPr sz="1600" b="0"/>
          </a:pPr>
          <a:endParaRPr lang="pt-BR"/>
        </a:p>
      </c:txPr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1200" b="1"/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'GRÁFICO ESGOTO'!$E$9</c:f>
              <c:strCache>
                <c:ptCount val="1"/>
                <c:pt idx="0">
                  <c:v>Brasil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'GRÁFICO ESGOTO'!$F$8:$I$8</c:f>
              <c:strCache>
                <c:ptCount val="4"/>
                <c:pt idx="0">
                  <c:v>Lig. à rede</c:v>
                </c:pt>
                <c:pt idx="1">
                  <c:v>Fossa Séptica</c:v>
                </c:pt>
                <c:pt idx="2">
                  <c:v>Fossa Rudimentar</c:v>
                </c:pt>
                <c:pt idx="3">
                  <c:v>Outras soluções</c:v>
                </c:pt>
              </c:strCache>
            </c:strRef>
          </c:cat>
          <c:val>
            <c:numRef>
              <c:f>'GRÁFICO ESGOTO'!$F$9:$I$9</c:f>
              <c:numCache>
                <c:formatCode>General</c:formatCode>
                <c:ptCount val="4"/>
                <c:pt idx="0">
                  <c:v>57.1</c:v>
                </c:pt>
                <c:pt idx="1">
                  <c:v>20.7</c:v>
                </c:pt>
                <c:pt idx="2">
                  <c:v>16.600000000000001</c:v>
                </c:pt>
                <c:pt idx="3">
                  <c:v>5.6</c:v>
                </c:pt>
              </c:numCache>
            </c:numRef>
          </c:val>
        </c:ser>
        <c:ser>
          <c:idx val="1"/>
          <c:order val="1"/>
          <c:tx>
            <c:strRef>
              <c:f>'GRÁFICO ESGOTO'!$E$10</c:f>
              <c:strCache>
                <c:ptCount val="1"/>
                <c:pt idx="0">
                  <c:v>Urbana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'GRÁFICO ESGOTO'!$F$8:$I$8</c:f>
              <c:strCache>
                <c:ptCount val="4"/>
                <c:pt idx="0">
                  <c:v>Lig. à rede</c:v>
                </c:pt>
                <c:pt idx="1">
                  <c:v>Fossa Séptica</c:v>
                </c:pt>
                <c:pt idx="2">
                  <c:v>Fossa Rudimentar</c:v>
                </c:pt>
                <c:pt idx="3">
                  <c:v>Outras soluções</c:v>
                </c:pt>
              </c:strCache>
            </c:strRef>
          </c:cat>
          <c:val>
            <c:numRef>
              <c:f>'GRÁFICO ESGOTO'!$F$10:$I$10</c:f>
              <c:numCache>
                <c:formatCode>0.0</c:formatCode>
                <c:ptCount val="4"/>
                <c:pt idx="0">
                  <c:v>65.5</c:v>
                </c:pt>
                <c:pt idx="1">
                  <c:v>19.5</c:v>
                </c:pt>
                <c:pt idx="2">
                  <c:v>11.9</c:v>
                </c:pt>
                <c:pt idx="3">
                  <c:v>3.1</c:v>
                </c:pt>
              </c:numCache>
            </c:numRef>
          </c:val>
        </c:ser>
        <c:ser>
          <c:idx val="2"/>
          <c:order val="2"/>
          <c:tx>
            <c:strRef>
              <c:f>'GRÁFICO ESGOTO'!$E$11</c:f>
              <c:strCache>
                <c:ptCount val="1"/>
                <c:pt idx="0">
                  <c:v>Rural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'GRÁFICO ESGOTO'!$F$8:$I$8</c:f>
              <c:strCache>
                <c:ptCount val="4"/>
                <c:pt idx="0">
                  <c:v>Lig. à rede</c:v>
                </c:pt>
                <c:pt idx="1">
                  <c:v>Fossa Séptica</c:v>
                </c:pt>
                <c:pt idx="2">
                  <c:v>Fossa Rudimentar</c:v>
                </c:pt>
                <c:pt idx="3">
                  <c:v>Outras soluções</c:v>
                </c:pt>
              </c:strCache>
            </c:strRef>
          </c:cat>
          <c:val>
            <c:numRef>
              <c:f>'GRÁFICO ESGOTO'!$F$11:$I$11</c:f>
              <c:numCache>
                <c:formatCode>0.0</c:formatCode>
                <c:ptCount val="4"/>
                <c:pt idx="0" formatCode="General">
                  <c:v>5.2</c:v>
                </c:pt>
                <c:pt idx="1">
                  <c:v>28.3</c:v>
                </c:pt>
                <c:pt idx="2">
                  <c:v>45.3</c:v>
                </c:pt>
                <c:pt idx="3">
                  <c:v>21.2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34734832"/>
        <c:axId val="-634732112"/>
      </c:barChart>
      <c:catAx>
        <c:axId val="-63473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-634732112"/>
        <c:crosses val="autoZero"/>
        <c:auto val="1"/>
        <c:lblAlgn val="ctr"/>
        <c:lblOffset val="100"/>
        <c:noMultiLvlLbl val="0"/>
      </c:catAx>
      <c:valAx>
        <c:axId val="-634732112"/>
        <c:scaling>
          <c:orientation val="minMax"/>
          <c:max val="100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pt-BR"/>
          </a:p>
        </c:txPr>
        <c:crossAx val="-634734832"/>
        <c:crosses val="autoZero"/>
        <c:crossBetween val="between"/>
        <c:majorUnit val="20"/>
      </c:valAx>
    </c:plotArea>
    <c:legend>
      <c:legendPos val="b"/>
      <c:layout>
        <c:manualLayout>
          <c:xMode val="edge"/>
          <c:yMode val="edge"/>
          <c:x val="0.14465364709789341"/>
          <c:y val="0.93717722593950969"/>
          <c:w val="0.75207172653210252"/>
          <c:h val="4.8600651380684416E-2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noFill/>
    <a:ln w="12700">
      <a:noFill/>
    </a:ln>
  </c:spPr>
  <c:txPr>
    <a:bodyPr/>
    <a:lstStyle/>
    <a:p>
      <a:pPr>
        <a:defRPr sz="1200" b="1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C6C65-3DC3-409A-B9B8-E61368BBFE78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FCACAFE-1508-4ACB-A03A-CC4A43CCA1B6}">
      <dgm:prSet phldrT="[Texto]" custT="1"/>
      <dgm:spPr/>
      <dgm:t>
        <a:bodyPr/>
        <a:lstStyle/>
        <a:p>
          <a:r>
            <a:rPr lang="pt-BR" sz="2100" dirty="0" smtClean="0"/>
            <a:t>Saneamento</a:t>
          </a:r>
          <a:endParaRPr lang="pt-BR" sz="2100" dirty="0"/>
        </a:p>
      </dgm:t>
    </dgm:pt>
    <dgm:pt modelId="{7D287F90-4839-4998-834B-1347FF1E33BA}" type="parTrans" cxnId="{E748A750-664B-4E73-B360-B1E7A1F7CA52}">
      <dgm:prSet/>
      <dgm:spPr/>
      <dgm:t>
        <a:bodyPr/>
        <a:lstStyle/>
        <a:p>
          <a:endParaRPr lang="pt-BR"/>
        </a:p>
      </dgm:t>
    </dgm:pt>
    <dgm:pt modelId="{E1B3664D-5068-4820-B491-596797C052E3}" type="sibTrans" cxnId="{E748A750-664B-4E73-B360-B1E7A1F7CA52}">
      <dgm:prSet/>
      <dgm:spPr/>
      <dgm:t>
        <a:bodyPr/>
        <a:lstStyle/>
        <a:p>
          <a:endParaRPr lang="pt-BR"/>
        </a:p>
      </dgm:t>
    </dgm:pt>
    <dgm:pt modelId="{684E5DF3-FFDE-4F30-AA60-0B02F3742577}">
      <dgm:prSet phldrT="[Texto]"/>
      <dgm:spPr/>
      <dgm:t>
        <a:bodyPr/>
        <a:lstStyle/>
        <a:p>
          <a:r>
            <a:rPr lang="pt-BR" dirty="0" smtClean="0"/>
            <a:t>Medida de promoção à saúde pública</a:t>
          </a:r>
          <a:endParaRPr lang="pt-BR" dirty="0"/>
        </a:p>
      </dgm:t>
    </dgm:pt>
    <dgm:pt modelId="{419ED14E-9A05-42DF-B60C-73E1C503F54A}" type="parTrans" cxnId="{27D6356D-D50B-4ACC-8E83-3CF58DD25D3E}">
      <dgm:prSet/>
      <dgm:spPr/>
      <dgm:t>
        <a:bodyPr/>
        <a:lstStyle/>
        <a:p>
          <a:endParaRPr lang="pt-BR"/>
        </a:p>
      </dgm:t>
    </dgm:pt>
    <dgm:pt modelId="{72C429F7-D18D-4A9D-8DB6-3684CAD6F725}" type="sibTrans" cxnId="{27D6356D-D50B-4ACC-8E83-3CF58DD25D3E}">
      <dgm:prSet/>
      <dgm:spPr/>
      <dgm:t>
        <a:bodyPr/>
        <a:lstStyle/>
        <a:p>
          <a:endParaRPr lang="pt-BR"/>
        </a:p>
      </dgm:t>
    </dgm:pt>
    <dgm:pt modelId="{E61AFCB6-C7EB-4736-BE0C-5050237B7364}">
      <dgm:prSet phldrT="[Texto]"/>
      <dgm:spPr/>
      <dgm:t>
        <a:bodyPr/>
        <a:lstStyle/>
        <a:p>
          <a:r>
            <a:rPr lang="pt-BR" dirty="0" smtClean="0"/>
            <a:t>Medida de proteção ambiental</a:t>
          </a:r>
          <a:endParaRPr lang="pt-BR" dirty="0"/>
        </a:p>
      </dgm:t>
    </dgm:pt>
    <dgm:pt modelId="{E0689BD4-4F81-4B38-9DF2-351220F25A61}" type="parTrans" cxnId="{B92196C6-9352-4B27-9355-41EFAFBDB89D}">
      <dgm:prSet/>
      <dgm:spPr/>
      <dgm:t>
        <a:bodyPr/>
        <a:lstStyle/>
        <a:p>
          <a:endParaRPr lang="pt-BR"/>
        </a:p>
      </dgm:t>
    </dgm:pt>
    <dgm:pt modelId="{0F9D582C-2A3B-4891-A3DE-21C1B4B67990}" type="sibTrans" cxnId="{B92196C6-9352-4B27-9355-41EFAFBDB89D}">
      <dgm:prSet/>
      <dgm:spPr/>
      <dgm:t>
        <a:bodyPr/>
        <a:lstStyle/>
        <a:p>
          <a:endParaRPr lang="pt-BR"/>
        </a:p>
      </dgm:t>
    </dgm:pt>
    <dgm:pt modelId="{3BFBEC70-C6BF-4AF6-B0E6-5C807A4CB50C}">
      <dgm:prSet phldrT="[Texto]"/>
      <dgm:spPr/>
      <dgm:t>
        <a:bodyPr/>
        <a:lstStyle/>
        <a:p>
          <a:r>
            <a:rPr lang="pt-BR" dirty="0" smtClean="0"/>
            <a:t>Medida de infraestrutura urbana/rural</a:t>
          </a:r>
          <a:endParaRPr lang="pt-BR" dirty="0"/>
        </a:p>
      </dgm:t>
    </dgm:pt>
    <dgm:pt modelId="{3C553649-D78C-4169-ACC6-547F66368EE1}" type="parTrans" cxnId="{61776136-4E89-4865-8765-410E8897699A}">
      <dgm:prSet/>
      <dgm:spPr/>
      <dgm:t>
        <a:bodyPr/>
        <a:lstStyle/>
        <a:p>
          <a:endParaRPr lang="pt-BR"/>
        </a:p>
      </dgm:t>
    </dgm:pt>
    <dgm:pt modelId="{3050E694-017D-4CF4-952B-9FA2D02679F0}" type="sibTrans" cxnId="{61776136-4E89-4865-8765-410E8897699A}">
      <dgm:prSet/>
      <dgm:spPr/>
      <dgm:t>
        <a:bodyPr/>
        <a:lstStyle/>
        <a:p>
          <a:endParaRPr lang="pt-BR"/>
        </a:p>
      </dgm:t>
    </dgm:pt>
    <dgm:pt modelId="{97EE3CD8-7893-449B-80AB-78BB9C620BDD}">
      <dgm:prSet phldrT="[Texto]"/>
      <dgm:spPr/>
      <dgm:t>
        <a:bodyPr/>
        <a:lstStyle/>
        <a:p>
          <a:r>
            <a:rPr lang="pt-BR" dirty="0" smtClean="0"/>
            <a:t>Medida de cidadania</a:t>
          </a:r>
          <a:endParaRPr lang="pt-BR" dirty="0"/>
        </a:p>
      </dgm:t>
    </dgm:pt>
    <dgm:pt modelId="{B7E22BD9-23A5-479F-9E60-B0FC493C7A4B}" type="parTrans" cxnId="{3889067E-CB1C-4D43-A4AA-F18EA9AF8F18}">
      <dgm:prSet/>
      <dgm:spPr/>
      <dgm:t>
        <a:bodyPr/>
        <a:lstStyle/>
        <a:p>
          <a:endParaRPr lang="pt-BR"/>
        </a:p>
      </dgm:t>
    </dgm:pt>
    <dgm:pt modelId="{BF54C24B-2E8F-4193-A595-F7A93ED8E0D7}" type="sibTrans" cxnId="{3889067E-CB1C-4D43-A4AA-F18EA9AF8F18}">
      <dgm:prSet/>
      <dgm:spPr/>
      <dgm:t>
        <a:bodyPr/>
        <a:lstStyle/>
        <a:p>
          <a:endParaRPr lang="pt-BR"/>
        </a:p>
      </dgm:t>
    </dgm:pt>
    <dgm:pt modelId="{7A90896C-D54F-4C34-AE12-A4E821D52C2A}" type="pres">
      <dgm:prSet presAssocID="{E7EC6C65-3DC3-409A-B9B8-E61368BBFE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FB1F67FE-CBD6-4AA0-9F55-5164ED232B7B}" type="pres">
      <dgm:prSet presAssocID="{2FCACAFE-1508-4ACB-A03A-CC4A43CCA1B6}" presName="hierRoot1" presStyleCnt="0">
        <dgm:presLayoutVars>
          <dgm:hierBranch val="init"/>
        </dgm:presLayoutVars>
      </dgm:prSet>
      <dgm:spPr/>
    </dgm:pt>
    <dgm:pt modelId="{93232A71-AB9D-4472-A47D-B48031887261}" type="pres">
      <dgm:prSet presAssocID="{2FCACAFE-1508-4ACB-A03A-CC4A43CCA1B6}" presName="rootComposite1" presStyleCnt="0"/>
      <dgm:spPr/>
    </dgm:pt>
    <dgm:pt modelId="{4A5C27C8-F2BC-4BD1-93D0-F9D1DF5DC26F}" type="pres">
      <dgm:prSet presAssocID="{2FCACAFE-1508-4ACB-A03A-CC4A43CCA1B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2FE622D-CC3E-4092-A832-90E88DCDE7DB}" type="pres">
      <dgm:prSet presAssocID="{2FCACAFE-1508-4ACB-A03A-CC4A43CCA1B6}" presName="rootConnector1" presStyleLbl="node1" presStyleIdx="0" presStyleCnt="0"/>
      <dgm:spPr/>
      <dgm:t>
        <a:bodyPr/>
        <a:lstStyle/>
        <a:p>
          <a:endParaRPr lang="pt-BR"/>
        </a:p>
      </dgm:t>
    </dgm:pt>
    <dgm:pt modelId="{D13231A2-C0B4-48CB-AB7E-2B9955BCCDB1}" type="pres">
      <dgm:prSet presAssocID="{2FCACAFE-1508-4ACB-A03A-CC4A43CCA1B6}" presName="hierChild2" presStyleCnt="0"/>
      <dgm:spPr/>
    </dgm:pt>
    <dgm:pt modelId="{990609B7-4568-4861-B447-A90A0917C397}" type="pres">
      <dgm:prSet presAssocID="{419ED14E-9A05-42DF-B60C-73E1C503F54A}" presName="Name37" presStyleLbl="parChTrans1D2" presStyleIdx="0" presStyleCnt="4"/>
      <dgm:spPr/>
      <dgm:t>
        <a:bodyPr/>
        <a:lstStyle/>
        <a:p>
          <a:endParaRPr lang="pt-BR"/>
        </a:p>
      </dgm:t>
    </dgm:pt>
    <dgm:pt modelId="{D2CF2FFE-DC27-4E49-AEF1-93189A1912B6}" type="pres">
      <dgm:prSet presAssocID="{684E5DF3-FFDE-4F30-AA60-0B02F3742577}" presName="hierRoot2" presStyleCnt="0">
        <dgm:presLayoutVars>
          <dgm:hierBranch val="init"/>
        </dgm:presLayoutVars>
      </dgm:prSet>
      <dgm:spPr/>
    </dgm:pt>
    <dgm:pt modelId="{6D1EE5CB-C135-4867-9547-B7CBDE9749B7}" type="pres">
      <dgm:prSet presAssocID="{684E5DF3-FFDE-4F30-AA60-0B02F3742577}" presName="rootComposite" presStyleCnt="0"/>
      <dgm:spPr/>
    </dgm:pt>
    <dgm:pt modelId="{6F67B20B-30F8-4320-A261-E40F472DF72E}" type="pres">
      <dgm:prSet presAssocID="{684E5DF3-FFDE-4F30-AA60-0B02F374257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787D023-E421-4ACA-9FEA-06EF8C5C9F59}" type="pres">
      <dgm:prSet presAssocID="{684E5DF3-FFDE-4F30-AA60-0B02F3742577}" presName="rootConnector" presStyleLbl="node2" presStyleIdx="0" presStyleCnt="4"/>
      <dgm:spPr/>
      <dgm:t>
        <a:bodyPr/>
        <a:lstStyle/>
        <a:p>
          <a:endParaRPr lang="pt-BR"/>
        </a:p>
      </dgm:t>
    </dgm:pt>
    <dgm:pt modelId="{DA267E5A-E6EB-410C-82D7-F922A5BD617A}" type="pres">
      <dgm:prSet presAssocID="{684E5DF3-FFDE-4F30-AA60-0B02F3742577}" presName="hierChild4" presStyleCnt="0"/>
      <dgm:spPr/>
    </dgm:pt>
    <dgm:pt modelId="{C65C4B14-5046-4172-BB31-ED889719752A}" type="pres">
      <dgm:prSet presAssocID="{684E5DF3-FFDE-4F30-AA60-0B02F3742577}" presName="hierChild5" presStyleCnt="0"/>
      <dgm:spPr/>
    </dgm:pt>
    <dgm:pt modelId="{CA51F8E4-21C9-479F-B5D9-E7D3D6C4614A}" type="pres">
      <dgm:prSet presAssocID="{E0689BD4-4F81-4B38-9DF2-351220F25A61}" presName="Name37" presStyleLbl="parChTrans1D2" presStyleIdx="1" presStyleCnt="4"/>
      <dgm:spPr/>
      <dgm:t>
        <a:bodyPr/>
        <a:lstStyle/>
        <a:p>
          <a:endParaRPr lang="pt-BR"/>
        </a:p>
      </dgm:t>
    </dgm:pt>
    <dgm:pt modelId="{B77D691D-07FD-4873-B946-B3C7A3A8DFE7}" type="pres">
      <dgm:prSet presAssocID="{E61AFCB6-C7EB-4736-BE0C-5050237B7364}" presName="hierRoot2" presStyleCnt="0">
        <dgm:presLayoutVars>
          <dgm:hierBranch val="init"/>
        </dgm:presLayoutVars>
      </dgm:prSet>
      <dgm:spPr/>
    </dgm:pt>
    <dgm:pt modelId="{3EF2B8BE-39FA-4283-8D34-57E41C7D49E7}" type="pres">
      <dgm:prSet presAssocID="{E61AFCB6-C7EB-4736-BE0C-5050237B7364}" presName="rootComposite" presStyleCnt="0"/>
      <dgm:spPr/>
    </dgm:pt>
    <dgm:pt modelId="{68EE5D20-0EE7-443C-9020-0489AE7211C4}" type="pres">
      <dgm:prSet presAssocID="{E61AFCB6-C7EB-4736-BE0C-5050237B736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F51275B-39BE-4D24-98DA-62E63238057C}" type="pres">
      <dgm:prSet presAssocID="{E61AFCB6-C7EB-4736-BE0C-5050237B7364}" presName="rootConnector" presStyleLbl="node2" presStyleIdx="1" presStyleCnt="4"/>
      <dgm:spPr/>
      <dgm:t>
        <a:bodyPr/>
        <a:lstStyle/>
        <a:p>
          <a:endParaRPr lang="pt-BR"/>
        </a:p>
      </dgm:t>
    </dgm:pt>
    <dgm:pt modelId="{CFECB39F-D6AA-48DF-A452-2CEBA2B30134}" type="pres">
      <dgm:prSet presAssocID="{E61AFCB6-C7EB-4736-BE0C-5050237B7364}" presName="hierChild4" presStyleCnt="0"/>
      <dgm:spPr/>
    </dgm:pt>
    <dgm:pt modelId="{7302FE45-21D3-49A1-8CC4-57E408F28EE1}" type="pres">
      <dgm:prSet presAssocID="{E61AFCB6-C7EB-4736-BE0C-5050237B7364}" presName="hierChild5" presStyleCnt="0"/>
      <dgm:spPr/>
    </dgm:pt>
    <dgm:pt modelId="{292F0FDA-9131-451E-A609-30C540307F12}" type="pres">
      <dgm:prSet presAssocID="{3C553649-D78C-4169-ACC6-547F66368EE1}" presName="Name37" presStyleLbl="parChTrans1D2" presStyleIdx="2" presStyleCnt="4"/>
      <dgm:spPr/>
      <dgm:t>
        <a:bodyPr/>
        <a:lstStyle/>
        <a:p>
          <a:endParaRPr lang="pt-BR"/>
        </a:p>
      </dgm:t>
    </dgm:pt>
    <dgm:pt modelId="{7D424946-207C-4DA6-B1C9-39FDEB2743E7}" type="pres">
      <dgm:prSet presAssocID="{3BFBEC70-C6BF-4AF6-B0E6-5C807A4CB50C}" presName="hierRoot2" presStyleCnt="0">
        <dgm:presLayoutVars>
          <dgm:hierBranch val="init"/>
        </dgm:presLayoutVars>
      </dgm:prSet>
      <dgm:spPr/>
    </dgm:pt>
    <dgm:pt modelId="{4AD4BE8C-31B0-4A02-AF4F-FC5323F23727}" type="pres">
      <dgm:prSet presAssocID="{3BFBEC70-C6BF-4AF6-B0E6-5C807A4CB50C}" presName="rootComposite" presStyleCnt="0"/>
      <dgm:spPr/>
    </dgm:pt>
    <dgm:pt modelId="{1F029677-689C-4D77-94EC-3B48AA0E82C7}" type="pres">
      <dgm:prSet presAssocID="{3BFBEC70-C6BF-4AF6-B0E6-5C807A4CB50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BBBF3E7-7359-4413-8E72-F740CA952312}" type="pres">
      <dgm:prSet presAssocID="{3BFBEC70-C6BF-4AF6-B0E6-5C807A4CB50C}" presName="rootConnector" presStyleLbl="node2" presStyleIdx="2" presStyleCnt="4"/>
      <dgm:spPr/>
      <dgm:t>
        <a:bodyPr/>
        <a:lstStyle/>
        <a:p>
          <a:endParaRPr lang="pt-BR"/>
        </a:p>
      </dgm:t>
    </dgm:pt>
    <dgm:pt modelId="{C7B82958-A3D0-4870-9136-356AEC5DCF34}" type="pres">
      <dgm:prSet presAssocID="{3BFBEC70-C6BF-4AF6-B0E6-5C807A4CB50C}" presName="hierChild4" presStyleCnt="0"/>
      <dgm:spPr/>
    </dgm:pt>
    <dgm:pt modelId="{67F4A22B-C739-4E75-9A09-4978E7D8F28F}" type="pres">
      <dgm:prSet presAssocID="{3BFBEC70-C6BF-4AF6-B0E6-5C807A4CB50C}" presName="hierChild5" presStyleCnt="0"/>
      <dgm:spPr/>
    </dgm:pt>
    <dgm:pt modelId="{9A680886-7A6A-471C-9B6A-43EC69E4A5BF}" type="pres">
      <dgm:prSet presAssocID="{B7E22BD9-23A5-479F-9E60-B0FC493C7A4B}" presName="Name37" presStyleLbl="parChTrans1D2" presStyleIdx="3" presStyleCnt="4"/>
      <dgm:spPr/>
      <dgm:t>
        <a:bodyPr/>
        <a:lstStyle/>
        <a:p>
          <a:endParaRPr lang="pt-BR"/>
        </a:p>
      </dgm:t>
    </dgm:pt>
    <dgm:pt modelId="{E14F782C-02D3-481D-8C5F-57ED17761F3D}" type="pres">
      <dgm:prSet presAssocID="{97EE3CD8-7893-449B-80AB-78BB9C620BDD}" presName="hierRoot2" presStyleCnt="0">
        <dgm:presLayoutVars>
          <dgm:hierBranch val="init"/>
        </dgm:presLayoutVars>
      </dgm:prSet>
      <dgm:spPr/>
    </dgm:pt>
    <dgm:pt modelId="{5386B744-D13B-42F0-81E5-A04EBDA8DFDC}" type="pres">
      <dgm:prSet presAssocID="{97EE3CD8-7893-449B-80AB-78BB9C620BDD}" presName="rootComposite" presStyleCnt="0"/>
      <dgm:spPr/>
    </dgm:pt>
    <dgm:pt modelId="{B2A22387-5F36-4577-A4E2-7B97B805602F}" type="pres">
      <dgm:prSet presAssocID="{97EE3CD8-7893-449B-80AB-78BB9C620BDD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2E6703B-97FA-4E8D-8F6A-3ECF1BA4DAF1}" type="pres">
      <dgm:prSet presAssocID="{97EE3CD8-7893-449B-80AB-78BB9C620BDD}" presName="rootConnector" presStyleLbl="node2" presStyleIdx="3" presStyleCnt="4"/>
      <dgm:spPr/>
      <dgm:t>
        <a:bodyPr/>
        <a:lstStyle/>
        <a:p>
          <a:endParaRPr lang="pt-BR"/>
        </a:p>
      </dgm:t>
    </dgm:pt>
    <dgm:pt modelId="{4976780B-BC32-4A75-8B19-527889E2CC87}" type="pres">
      <dgm:prSet presAssocID="{97EE3CD8-7893-449B-80AB-78BB9C620BDD}" presName="hierChild4" presStyleCnt="0"/>
      <dgm:spPr/>
    </dgm:pt>
    <dgm:pt modelId="{BA434837-4F5A-4F68-9082-BB3A4F4E6BC6}" type="pres">
      <dgm:prSet presAssocID="{97EE3CD8-7893-449B-80AB-78BB9C620BDD}" presName="hierChild5" presStyleCnt="0"/>
      <dgm:spPr/>
    </dgm:pt>
    <dgm:pt modelId="{88BBD1B5-1CC9-49B2-9E48-63FFD70B80BF}" type="pres">
      <dgm:prSet presAssocID="{2FCACAFE-1508-4ACB-A03A-CC4A43CCA1B6}" presName="hierChild3" presStyleCnt="0"/>
      <dgm:spPr/>
    </dgm:pt>
  </dgm:ptLst>
  <dgm:cxnLst>
    <dgm:cxn modelId="{A7E02D16-46F6-4CBE-9266-963734FDE65E}" type="presOf" srcId="{E61AFCB6-C7EB-4736-BE0C-5050237B7364}" destId="{68EE5D20-0EE7-443C-9020-0489AE7211C4}" srcOrd="0" destOrd="0" presId="urn:microsoft.com/office/officeart/2005/8/layout/orgChart1"/>
    <dgm:cxn modelId="{27D6356D-D50B-4ACC-8E83-3CF58DD25D3E}" srcId="{2FCACAFE-1508-4ACB-A03A-CC4A43CCA1B6}" destId="{684E5DF3-FFDE-4F30-AA60-0B02F3742577}" srcOrd="0" destOrd="0" parTransId="{419ED14E-9A05-42DF-B60C-73E1C503F54A}" sibTransId="{72C429F7-D18D-4A9D-8DB6-3684CAD6F725}"/>
    <dgm:cxn modelId="{3889067E-CB1C-4D43-A4AA-F18EA9AF8F18}" srcId="{2FCACAFE-1508-4ACB-A03A-CC4A43CCA1B6}" destId="{97EE3CD8-7893-449B-80AB-78BB9C620BDD}" srcOrd="3" destOrd="0" parTransId="{B7E22BD9-23A5-479F-9E60-B0FC493C7A4B}" sibTransId="{BF54C24B-2E8F-4193-A595-F7A93ED8E0D7}"/>
    <dgm:cxn modelId="{77A2CFAE-DAEA-4957-B32D-D07B379D1D25}" type="presOf" srcId="{684E5DF3-FFDE-4F30-AA60-0B02F3742577}" destId="{D787D023-E421-4ACA-9FEA-06EF8C5C9F59}" srcOrd="1" destOrd="0" presId="urn:microsoft.com/office/officeart/2005/8/layout/orgChart1"/>
    <dgm:cxn modelId="{E748A750-664B-4E73-B360-B1E7A1F7CA52}" srcId="{E7EC6C65-3DC3-409A-B9B8-E61368BBFE78}" destId="{2FCACAFE-1508-4ACB-A03A-CC4A43CCA1B6}" srcOrd="0" destOrd="0" parTransId="{7D287F90-4839-4998-834B-1347FF1E33BA}" sibTransId="{E1B3664D-5068-4820-B491-596797C052E3}"/>
    <dgm:cxn modelId="{AE86DD81-0BB8-4DA3-A49D-3EE51735D61F}" type="presOf" srcId="{684E5DF3-FFDE-4F30-AA60-0B02F3742577}" destId="{6F67B20B-30F8-4320-A261-E40F472DF72E}" srcOrd="0" destOrd="0" presId="urn:microsoft.com/office/officeart/2005/8/layout/orgChart1"/>
    <dgm:cxn modelId="{32D2ED2C-60EB-4A42-A078-1EAE21CC522F}" type="presOf" srcId="{E7EC6C65-3DC3-409A-B9B8-E61368BBFE78}" destId="{7A90896C-D54F-4C34-AE12-A4E821D52C2A}" srcOrd="0" destOrd="0" presId="urn:microsoft.com/office/officeart/2005/8/layout/orgChart1"/>
    <dgm:cxn modelId="{308D98EB-BDFC-4564-B688-01B8EE67B8BA}" type="presOf" srcId="{419ED14E-9A05-42DF-B60C-73E1C503F54A}" destId="{990609B7-4568-4861-B447-A90A0917C397}" srcOrd="0" destOrd="0" presId="urn:microsoft.com/office/officeart/2005/8/layout/orgChart1"/>
    <dgm:cxn modelId="{96168DC5-6511-44EF-A542-0B8A36DAB635}" type="presOf" srcId="{97EE3CD8-7893-449B-80AB-78BB9C620BDD}" destId="{B2A22387-5F36-4577-A4E2-7B97B805602F}" srcOrd="0" destOrd="0" presId="urn:microsoft.com/office/officeart/2005/8/layout/orgChart1"/>
    <dgm:cxn modelId="{7EC2F515-8ACC-41B7-908A-96D4D9703C74}" type="presOf" srcId="{B7E22BD9-23A5-479F-9E60-B0FC493C7A4B}" destId="{9A680886-7A6A-471C-9B6A-43EC69E4A5BF}" srcOrd="0" destOrd="0" presId="urn:microsoft.com/office/officeart/2005/8/layout/orgChart1"/>
    <dgm:cxn modelId="{1B6466DA-195E-4ED6-A278-51805842B504}" type="presOf" srcId="{3BFBEC70-C6BF-4AF6-B0E6-5C807A4CB50C}" destId="{FBBBF3E7-7359-4413-8E72-F740CA952312}" srcOrd="1" destOrd="0" presId="urn:microsoft.com/office/officeart/2005/8/layout/orgChart1"/>
    <dgm:cxn modelId="{236158B3-EF5D-4739-9531-76C538F35F74}" type="presOf" srcId="{E61AFCB6-C7EB-4736-BE0C-5050237B7364}" destId="{FF51275B-39BE-4D24-98DA-62E63238057C}" srcOrd="1" destOrd="0" presId="urn:microsoft.com/office/officeart/2005/8/layout/orgChart1"/>
    <dgm:cxn modelId="{B0EC5404-D581-4BEA-810E-E57351403C92}" type="presOf" srcId="{2FCACAFE-1508-4ACB-A03A-CC4A43CCA1B6}" destId="{C2FE622D-CC3E-4092-A832-90E88DCDE7DB}" srcOrd="1" destOrd="0" presId="urn:microsoft.com/office/officeart/2005/8/layout/orgChart1"/>
    <dgm:cxn modelId="{B92196C6-9352-4B27-9355-41EFAFBDB89D}" srcId="{2FCACAFE-1508-4ACB-A03A-CC4A43CCA1B6}" destId="{E61AFCB6-C7EB-4736-BE0C-5050237B7364}" srcOrd="1" destOrd="0" parTransId="{E0689BD4-4F81-4B38-9DF2-351220F25A61}" sibTransId="{0F9D582C-2A3B-4891-A3DE-21C1B4B67990}"/>
    <dgm:cxn modelId="{61776136-4E89-4865-8765-410E8897699A}" srcId="{2FCACAFE-1508-4ACB-A03A-CC4A43CCA1B6}" destId="{3BFBEC70-C6BF-4AF6-B0E6-5C807A4CB50C}" srcOrd="2" destOrd="0" parTransId="{3C553649-D78C-4169-ACC6-547F66368EE1}" sibTransId="{3050E694-017D-4CF4-952B-9FA2D02679F0}"/>
    <dgm:cxn modelId="{89D0E205-05C9-43FC-B1B6-72B7DF267F94}" type="presOf" srcId="{E0689BD4-4F81-4B38-9DF2-351220F25A61}" destId="{CA51F8E4-21C9-479F-B5D9-E7D3D6C4614A}" srcOrd="0" destOrd="0" presId="urn:microsoft.com/office/officeart/2005/8/layout/orgChart1"/>
    <dgm:cxn modelId="{C872C0ED-AD55-4FFE-A06E-475A5E95A4E1}" type="presOf" srcId="{2FCACAFE-1508-4ACB-A03A-CC4A43CCA1B6}" destId="{4A5C27C8-F2BC-4BD1-93D0-F9D1DF5DC26F}" srcOrd="0" destOrd="0" presId="urn:microsoft.com/office/officeart/2005/8/layout/orgChart1"/>
    <dgm:cxn modelId="{A2A30EFD-BFEA-4B02-8092-29CAACEAD9CB}" type="presOf" srcId="{3C553649-D78C-4169-ACC6-547F66368EE1}" destId="{292F0FDA-9131-451E-A609-30C540307F12}" srcOrd="0" destOrd="0" presId="urn:microsoft.com/office/officeart/2005/8/layout/orgChart1"/>
    <dgm:cxn modelId="{6A2FF80B-CE23-4C78-A6DE-567FF4A7CE4D}" type="presOf" srcId="{97EE3CD8-7893-449B-80AB-78BB9C620BDD}" destId="{42E6703B-97FA-4E8D-8F6A-3ECF1BA4DAF1}" srcOrd="1" destOrd="0" presId="urn:microsoft.com/office/officeart/2005/8/layout/orgChart1"/>
    <dgm:cxn modelId="{D15060AA-4258-4C19-8CF4-E3AFFCF19FD5}" type="presOf" srcId="{3BFBEC70-C6BF-4AF6-B0E6-5C807A4CB50C}" destId="{1F029677-689C-4D77-94EC-3B48AA0E82C7}" srcOrd="0" destOrd="0" presId="urn:microsoft.com/office/officeart/2005/8/layout/orgChart1"/>
    <dgm:cxn modelId="{AE92ED29-5651-4BC9-B59E-60264E128C55}" type="presParOf" srcId="{7A90896C-D54F-4C34-AE12-A4E821D52C2A}" destId="{FB1F67FE-CBD6-4AA0-9F55-5164ED232B7B}" srcOrd="0" destOrd="0" presId="urn:microsoft.com/office/officeart/2005/8/layout/orgChart1"/>
    <dgm:cxn modelId="{75DC1F89-B3F0-4557-A16A-1B5756D8DED1}" type="presParOf" srcId="{FB1F67FE-CBD6-4AA0-9F55-5164ED232B7B}" destId="{93232A71-AB9D-4472-A47D-B48031887261}" srcOrd="0" destOrd="0" presId="urn:microsoft.com/office/officeart/2005/8/layout/orgChart1"/>
    <dgm:cxn modelId="{CC422A70-359D-48E4-81BE-6FE33FB57B0D}" type="presParOf" srcId="{93232A71-AB9D-4472-A47D-B48031887261}" destId="{4A5C27C8-F2BC-4BD1-93D0-F9D1DF5DC26F}" srcOrd="0" destOrd="0" presId="urn:microsoft.com/office/officeart/2005/8/layout/orgChart1"/>
    <dgm:cxn modelId="{776B103C-114F-4BD4-B188-8054403F9212}" type="presParOf" srcId="{93232A71-AB9D-4472-A47D-B48031887261}" destId="{C2FE622D-CC3E-4092-A832-90E88DCDE7DB}" srcOrd="1" destOrd="0" presId="urn:microsoft.com/office/officeart/2005/8/layout/orgChart1"/>
    <dgm:cxn modelId="{34B602B5-C21E-48DF-8F4E-834D4D52B300}" type="presParOf" srcId="{FB1F67FE-CBD6-4AA0-9F55-5164ED232B7B}" destId="{D13231A2-C0B4-48CB-AB7E-2B9955BCCDB1}" srcOrd="1" destOrd="0" presId="urn:microsoft.com/office/officeart/2005/8/layout/orgChart1"/>
    <dgm:cxn modelId="{90B17731-1E04-4D99-A99C-512620CBDCB6}" type="presParOf" srcId="{D13231A2-C0B4-48CB-AB7E-2B9955BCCDB1}" destId="{990609B7-4568-4861-B447-A90A0917C397}" srcOrd="0" destOrd="0" presId="urn:microsoft.com/office/officeart/2005/8/layout/orgChart1"/>
    <dgm:cxn modelId="{D5DE1D84-ED60-4F4E-8A6C-2DCE078D7E54}" type="presParOf" srcId="{D13231A2-C0B4-48CB-AB7E-2B9955BCCDB1}" destId="{D2CF2FFE-DC27-4E49-AEF1-93189A1912B6}" srcOrd="1" destOrd="0" presId="urn:microsoft.com/office/officeart/2005/8/layout/orgChart1"/>
    <dgm:cxn modelId="{5D5B3589-925F-456F-AD19-A8B867B613F2}" type="presParOf" srcId="{D2CF2FFE-DC27-4E49-AEF1-93189A1912B6}" destId="{6D1EE5CB-C135-4867-9547-B7CBDE9749B7}" srcOrd="0" destOrd="0" presId="urn:microsoft.com/office/officeart/2005/8/layout/orgChart1"/>
    <dgm:cxn modelId="{C2637E9B-1EAF-4B9C-A6F6-AA35B46F1175}" type="presParOf" srcId="{6D1EE5CB-C135-4867-9547-B7CBDE9749B7}" destId="{6F67B20B-30F8-4320-A261-E40F472DF72E}" srcOrd="0" destOrd="0" presId="urn:microsoft.com/office/officeart/2005/8/layout/orgChart1"/>
    <dgm:cxn modelId="{D8412A1F-DABE-42DC-9919-49B1860ABF83}" type="presParOf" srcId="{6D1EE5CB-C135-4867-9547-B7CBDE9749B7}" destId="{D787D023-E421-4ACA-9FEA-06EF8C5C9F59}" srcOrd="1" destOrd="0" presId="urn:microsoft.com/office/officeart/2005/8/layout/orgChart1"/>
    <dgm:cxn modelId="{42C70C23-77F5-4EB3-819B-86B794E09273}" type="presParOf" srcId="{D2CF2FFE-DC27-4E49-AEF1-93189A1912B6}" destId="{DA267E5A-E6EB-410C-82D7-F922A5BD617A}" srcOrd="1" destOrd="0" presId="urn:microsoft.com/office/officeart/2005/8/layout/orgChart1"/>
    <dgm:cxn modelId="{2D5225CB-8FE4-4127-B100-09684E5B1A58}" type="presParOf" srcId="{D2CF2FFE-DC27-4E49-AEF1-93189A1912B6}" destId="{C65C4B14-5046-4172-BB31-ED889719752A}" srcOrd="2" destOrd="0" presId="urn:microsoft.com/office/officeart/2005/8/layout/orgChart1"/>
    <dgm:cxn modelId="{3CD09804-7E36-41E9-8F88-BC1EC5E12CD0}" type="presParOf" srcId="{D13231A2-C0B4-48CB-AB7E-2B9955BCCDB1}" destId="{CA51F8E4-21C9-479F-B5D9-E7D3D6C4614A}" srcOrd="2" destOrd="0" presId="urn:microsoft.com/office/officeart/2005/8/layout/orgChart1"/>
    <dgm:cxn modelId="{020F590C-49F3-4E08-99FC-279C022CC966}" type="presParOf" srcId="{D13231A2-C0B4-48CB-AB7E-2B9955BCCDB1}" destId="{B77D691D-07FD-4873-B946-B3C7A3A8DFE7}" srcOrd="3" destOrd="0" presId="urn:microsoft.com/office/officeart/2005/8/layout/orgChart1"/>
    <dgm:cxn modelId="{999B24E2-8115-4D0F-B61E-8A3270A2FC25}" type="presParOf" srcId="{B77D691D-07FD-4873-B946-B3C7A3A8DFE7}" destId="{3EF2B8BE-39FA-4283-8D34-57E41C7D49E7}" srcOrd="0" destOrd="0" presId="urn:microsoft.com/office/officeart/2005/8/layout/orgChart1"/>
    <dgm:cxn modelId="{100F6AF5-2777-4BE8-B24B-43A202C80090}" type="presParOf" srcId="{3EF2B8BE-39FA-4283-8D34-57E41C7D49E7}" destId="{68EE5D20-0EE7-443C-9020-0489AE7211C4}" srcOrd="0" destOrd="0" presId="urn:microsoft.com/office/officeart/2005/8/layout/orgChart1"/>
    <dgm:cxn modelId="{D77F0044-F44A-472B-9551-2AA301682B80}" type="presParOf" srcId="{3EF2B8BE-39FA-4283-8D34-57E41C7D49E7}" destId="{FF51275B-39BE-4D24-98DA-62E63238057C}" srcOrd="1" destOrd="0" presId="urn:microsoft.com/office/officeart/2005/8/layout/orgChart1"/>
    <dgm:cxn modelId="{D21BA562-C34C-46A1-9326-1872EC68E603}" type="presParOf" srcId="{B77D691D-07FD-4873-B946-B3C7A3A8DFE7}" destId="{CFECB39F-D6AA-48DF-A452-2CEBA2B30134}" srcOrd="1" destOrd="0" presId="urn:microsoft.com/office/officeart/2005/8/layout/orgChart1"/>
    <dgm:cxn modelId="{6E54A18E-A398-4049-BF62-43264BCCD8BA}" type="presParOf" srcId="{B77D691D-07FD-4873-B946-B3C7A3A8DFE7}" destId="{7302FE45-21D3-49A1-8CC4-57E408F28EE1}" srcOrd="2" destOrd="0" presId="urn:microsoft.com/office/officeart/2005/8/layout/orgChart1"/>
    <dgm:cxn modelId="{A483BD0E-A94A-4ABE-8C58-2CCCC8893673}" type="presParOf" srcId="{D13231A2-C0B4-48CB-AB7E-2B9955BCCDB1}" destId="{292F0FDA-9131-451E-A609-30C540307F12}" srcOrd="4" destOrd="0" presId="urn:microsoft.com/office/officeart/2005/8/layout/orgChart1"/>
    <dgm:cxn modelId="{CA43C97D-8F42-4C1D-9377-9D69DE693C64}" type="presParOf" srcId="{D13231A2-C0B4-48CB-AB7E-2B9955BCCDB1}" destId="{7D424946-207C-4DA6-B1C9-39FDEB2743E7}" srcOrd="5" destOrd="0" presId="urn:microsoft.com/office/officeart/2005/8/layout/orgChart1"/>
    <dgm:cxn modelId="{53F9DDD1-FC19-4AD1-9DBC-84CEBE963ABE}" type="presParOf" srcId="{7D424946-207C-4DA6-B1C9-39FDEB2743E7}" destId="{4AD4BE8C-31B0-4A02-AF4F-FC5323F23727}" srcOrd="0" destOrd="0" presId="urn:microsoft.com/office/officeart/2005/8/layout/orgChart1"/>
    <dgm:cxn modelId="{1C0C4DA9-431C-4B29-9AFC-AB4476393E38}" type="presParOf" srcId="{4AD4BE8C-31B0-4A02-AF4F-FC5323F23727}" destId="{1F029677-689C-4D77-94EC-3B48AA0E82C7}" srcOrd="0" destOrd="0" presId="urn:microsoft.com/office/officeart/2005/8/layout/orgChart1"/>
    <dgm:cxn modelId="{FEE90BBE-5223-4675-B1D1-3899C95CCDC9}" type="presParOf" srcId="{4AD4BE8C-31B0-4A02-AF4F-FC5323F23727}" destId="{FBBBF3E7-7359-4413-8E72-F740CA952312}" srcOrd="1" destOrd="0" presId="urn:microsoft.com/office/officeart/2005/8/layout/orgChart1"/>
    <dgm:cxn modelId="{93EB66F6-0B6C-4A73-858D-A64469ADFADB}" type="presParOf" srcId="{7D424946-207C-4DA6-B1C9-39FDEB2743E7}" destId="{C7B82958-A3D0-4870-9136-356AEC5DCF34}" srcOrd="1" destOrd="0" presId="urn:microsoft.com/office/officeart/2005/8/layout/orgChart1"/>
    <dgm:cxn modelId="{30EA071E-1C86-4141-84DC-3EDC056F9A4A}" type="presParOf" srcId="{7D424946-207C-4DA6-B1C9-39FDEB2743E7}" destId="{67F4A22B-C739-4E75-9A09-4978E7D8F28F}" srcOrd="2" destOrd="0" presId="urn:microsoft.com/office/officeart/2005/8/layout/orgChart1"/>
    <dgm:cxn modelId="{FE63A398-F13A-4365-B9AA-55B77AF1D501}" type="presParOf" srcId="{D13231A2-C0B4-48CB-AB7E-2B9955BCCDB1}" destId="{9A680886-7A6A-471C-9B6A-43EC69E4A5BF}" srcOrd="6" destOrd="0" presId="urn:microsoft.com/office/officeart/2005/8/layout/orgChart1"/>
    <dgm:cxn modelId="{87078EA1-2A7B-4E1A-B47E-7C464E0D6E49}" type="presParOf" srcId="{D13231A2-C0B4-48CB-AB7E-2B9955BCCDB1}" destId="{E14F782C-02D3-481D-8C5F-57ED17761F3D}" srcOrd="7" destOrd="0" presId="urn:microsoft.com/office/officeart/2005/8/layout/orgChart1"/>
    <dgm:cxn modelId="{EA17ACBB-64F1-4B19-A696-C85F47484D60}" type="presParOf" srcId="{E14F782C-02D3-481D-8C5F-57ED17761F3D}" destId="{5386B744-D13B-42F0-81E5-A04EBDA8DFDC}" srcOrd="0" destOrd="0" presId="urn:microsoft.com/office/officeart/2005/8/layout/orgChart1"/>
    <dgm:cxn modelId="{3BEBBB00-FC9F-4E63-B69F-BB5874A54160}" type="presParOf" srcId="{5386B744-D13B-42F0-81E5-A04EBDA8DFDC}" destId="{B2A22387-5F36-4577-A4E2-7B97B805602F}" srcOrd="0" destOrd="0" presId="urn:microsoft.com/office/officeart/2005/8/layout/orgChart1"/>
    <dgm:cxn modelId="{F70C4D2F-E441-4EA0-B108-86245C2C6616}" type="presParOf" srcId="{5386B744-D13B-42F0-81E5-A04EBDA8DFDC}" destId="{42E6703B-97FA-4E8D-8F6A-3ECF1BA4DAF1}" srcOrd="1" destOrd="0" presId="urn:microsoft.com/office/officeart/2005/8/layout/orgChart1"/>
    <dgm:cxn modelId="{CA01BC11-DF9D-46EF-A187-6022A964A6C3}" type="presParOf" srcId="{E14F782C-02D3-481D-8C5F-57ED17761F3D}" destId="{4976780B-BC32-4A75-8B19-527889E2CC87}" srcOrd="1" destOrd="0" presId="urn:microsoft.com/office/officeart/2005/8/layout/orgChart1"/>
    <dgm:cxn modelId="{D6E841D4-9EEE-461D-A38F-27329E44393B}" type="presParOf" srcId="{E14F782C-02D3-481D-8C5F-57ED17761F3D}" destId="{BA434837-4F5A-4F68-9082-BB3A4F4E6BC6}" srcOrd="2" destOrd="0" presId="urn:microsoft.com/office/officeart/2005/8/layout/orgChart1"/>
    <dgm:cxn modelId="{034F00F8-4847-4E3D-B654-DEF790E14519}" type="presParOf" srcId="{FB1F67FE-CBD6-4AA0-9F55-5164ED232B7B}" destId="{88BBD1B5-1CC9-49B2-9E48-63FFD70B80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80886-7A6A-471C-9B6A-43EC69E4A5BF}">
      <dsp:nvSpPr>
        <dsp:cNvPr id="0" name=""/>
        <dsp:cNvSpPr/>
      </dsp:nvSpPr>
      <dsp:spPr>
        <a:xfrm>
          <a:off x="3816424" y="1995207"/>
          <a:ext cx="2989046" cy="345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20"/>
              </a:lnTo>
              <a:lnTo>
                <a:pt x="2989046" y="172920"/>
              </a:lnTo>
              <a:lnTo>
                <a:pt x="2989046" y="345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F0FDA-9131-451E-A609-30C540307F12}">
      <dsp:nvSpPr>
        <dsp:cNvPr id="0" name=""/>
        <dsp:cNvSpPr/>
      </dsp:nvSpPr>
      <dsp:spPr>
        <a:xfrm>
          <a:off x="3816424" y="1995207"/>
          <a:ext cx="996348" cy="345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20"/>
              </a:lnTo>
              <a:lnTo>
                <a:pt x="996348" y="172920"/>
              </a:lnTo>
              <a:lnTo>
                <a:pt x="996348" y="345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1F8E4-21C9-479F-B5D9-E7D3D6C4614A}">
      <dsp:nvSpPr>
        <dsp:cNvPr id="0" name=""/>
        <dsp:cNvSpPr/>
      </dsp:nvSpPr>
      <dsp:spPr>
        <a:xfrm>
          <a:off x="2820075" y="1995207"/>
          <a:ext cx="996348" cy="345840"/>
        </a:xfrm>
        <a:custGeom>
          <a:avLst/>
          <a:gdLst/>
          <a:ahLst/>
          <a:cxnLst/>
          <a:rect l="0" t="0" r="0" b="0"/>
          <a:pathLst>
            <a:path>
              <a:moveTo>
                <a:pt x="996348" y="0"/>
              </a:moveTo>
              <a:lnTo>
                <a:pt x="996348" y="172920"/>
              </a:lnTo>
              <a:lnTo>
                <a:pt x="0" y="172920"/>
              </a:lnTo>
              <a:lnTo>
                <a:pt x="0" y="345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609B7-4568-4861-B447-A90A0917C397}">
      <dsp:nvSpPr>
        <dsp:cNvPr id="0" name=""/>
        <dsp:cNvSpPr/>
      </dsp:nvSpPr>
      <dsp:spPr>
        <a:xfrm>
          <a:off x="827377" y="1995207"/>
          <a:ext cx="2989046" cy="345840"/>
        </a:xfrm>
        <a:custGeom>
          <a:avLst/>
          <a:gdLst/>
          <a:ahLst/>
          <a:cxnLst/>
          <a:rect l="0" t="0" r="0" b="0"/>
          <a:pathLst>
            <a:path>
              <a:moveTo>
                <a:pt x="2989046" y="0"/>
              </a:moveTo>
              <a:lnTo>
                <a:pt x="2989046" y="172920"/>
              </a:lnTo>
              <a:lnTo>
                <a:pt x="0" y="172920"/>
              </a:lnTo>
              <a:lnTo>
                <a:pt x="0" y="3458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C27C8-F2BC-4BD1-93D0-F9D1DF5DC26F}">
      <dsp:nvSpPr>
        <dsp:cNvPr id="0" name=""/>
        <dsp:cNvSpPr/>
      </dsp:nvSpPr>
      <dsp:spPr>
        <a:xfrm>
          <a:off x="2992995" y="1171779"/>
          <a:ext cx="1646857" cy="8234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Saneamento</a:t>
          </a:r>
          <a:endParaRPr lang="pt-BR" sz="2100" kern="1200" dirty="0"/>
        </a:p>
      </dsp:txBody>
      <dsp:txXfrm>
        <a:off x="2992995" y="1171779"/>
        <a:ext cx="1646857" cy="823428"/>
      </dsp:txXfrm>
    </dsp:sp>
    <dsp:sp modelId="{6F67B20B-30F8-4320-A261-E40F472DF72E}">
      <dsp:nvSpPr>
        <dsp:cNvPr id="0" name=""/>
        <dsp:cNvSpPr/>
      </dsp:nvSpPr>
      <dsp:spPr>
        <a:xfrm>
          <a:off x="3948" y="2341048"/>
          <a:ext cx="1646857" cy="8234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Medida de promoção à saúde pública</a:t>
          </a:r>
          <a:endParaRPr lang="pt-BR" sz="1900" kern="1200" dirty="0"/>
        </a:p>
      </dsp:txBody>
      <dsp:txXfrm>
        <a:off x="3948" y="2341048"/>
        <a:ext cx="1646857" cy="823428"/>
      </dsp:txXfrm>
    </dsp:sp>
    <dsp:sp modelId="{68EE5D20-0EE7-443C-9020-0489AE7211C4}">
      <dsp:nvSpPr>
        <dsp:cNvPr id="0" name=""/>
        <dsp:cNvSpPr/>
      </dsp:nvSpPr>
      <dsp:spPr>
        <a:xfrm>
          <a:off x="1996646" y="2341048"/>
          <a:ext cx="1646857" cy="8234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Medida de proteção ambiental</a:t>
          </a:r>
          <a:endParaRPr lang="pt-BR" sz="1900" kern="1200" dirty="0"/>
        </a:p>
      </dsp:txBody>
      <dsp:txXfrm>
        <a:off x="1996646" y="2341048"/>
        <a:ext cx="1646857" cy="823428"/>
      </dsp:txXfrm>
    </dsp:sp>
    <dsp:sp modelId="{1F029677-689C-4D77-94EC-3B48AA0E82C7}">
      <dsp:nvSpPr>
        <dsp:cNvPr id="0" name=""/>
        <dsp:cNvSpPr/>
      </dsp:nvSpPr>
      <dsp:spPr>
        <a:xfrm>
          <a:off x="3989344" y="2341048"/>
          <a:ext cx="1646857" cy="8234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Medida de infraestrutura urbana/rural</a:t>
          </a:r>
          <a:endParaRPr lang="pt-BR" sz="1900" kern="1200" dirty="0"/>
        </a:p>
      </dsp:txBody>
      <dsp:txXfrm>
        <a:off x="3989344" y="2341048"/>
        <a:ext cx="1646857" cy="823428"/>
      </dsp:txXfrm>
    </dsp:sp>
    <dsp:sp modelId="{B2A22387-5F36-4577-A4E2-7B97B805602F}">
      <dsp:nvSpPr>
        <dsp:cNvPr id="0" name=""/>
        <dsp:cNvSpPr/>
      </dsp:nvSpPr>
      <dsp:spPr>
        <a:xfrm>
          <a:off x="5982041" y="2341048"/>
          <a:ext cx="1646857" cy="8234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Medida de cidadania</a:t>
          </a:r>
          <a:endParaRPr lang="pt-BR" sz="1900" kern="1200" dirty="0"/>
        </a:p>
      </dsp:txBody>
      <dsp:txXfrm>
        <a:off x="5982041" y="2341048"/>
        <a:ext cx="1646857" cy="823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0.36846</cdr:y>
    </cdr:from>
    <cdr:to>
      <cdr:x>0.00177</cdr:x>
      <cdr:y>0.37992</cdr:y>
    </cdr:to>
    <cdr:sp macro="" textlink="">
      <cdr:nvSpPr>
        <cdr:cNvPr id="2" name="CaixaDeTexto 1"/>
        <cdr:cNvSpPr txBox="1"/>
      </cdr:nvSpPr>
      <cdr:spPr>
        <a:xfrm xmlns:a="http://schemas.openxmlformats.org/drawingml/2006/main" flipH="1">
          <a:off x="0" y="1470522"/>
          <a:ext cx="12645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pt-BR" sz="1400" b="1" dirty="0"/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11F8BD3-BAB3-48A4-932F-BF637AF9F8E5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8CFE56-82D4-4F7E-B232-D1128FCCE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52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88601F9-8861-4819-89A7-137BDBE467D9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136257-1B25-4707-8129-A3CFC81D5D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370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26C5F-1E4F-4565-A9A7-076CEDC1E5DE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772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73166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9640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26C5F-1E4F-4565-A9A7-076CEDC1E5DE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559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26C5F-1E4F-4565-A9A7-076CEDC1E5DE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2417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26C5F-1E4F-4565-A9A7-076CEDC1E5DE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651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26C5F-1E4F-4565-A9A7-076CEDC1E5DE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672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26C5F-1E4F-4565-A9A7-076CEDC1E5DE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592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26C5F-1E4F-4565-A9A7-076CEDC1E5DE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69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26C5F-1E4F-4565-A9A7-076CEDC1E5DE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501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26C5F-1E4F-4565-A9A7-076CEDC1E5DE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6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diretrizes nacionais para o saneamento básico </a:t>
            </a:r>
            <a:r>
              <a:rPr lang="pt-BR" sz="1200" dirty="0" smtClean="0">
                <a:sym typeface="Wingdings" pitchFamily="2" charset="2"/>
              </a:rPr>
              <a:t> </a:t>
            </a:r>
            <a:r>
              <a:rPr lang="pt-BR" sz="1200" dirty="0" smtClean="0"/>
              <a:t>objetivos e metas nacionais e macrorregionais, com vistas à universalização e ao aperfeiçoamento na gestão dos serviços </a:t>
            </a:r>
            <a:r>
              <a:rPr lang="pt-BR" sz="1200" dirty="0" smtClean="0">
                <a:sym typeface="Wingdings" pitchFamily="2" charset="2"/>
              </a:rPr>
              <a:t> Planejamento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26C5F-1E4F-4565-A9A7-076CEDC1E5DE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0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172D67-591A-4641-AF92-BDF208D10764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60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39EA2F-7F91-47FB-B77F-842A57D925BB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838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39EA2F-7F91-47FB-B77F-842A57D925BB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117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26C5F-1E4F-4565-A9A7-076CEDC1E5DE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3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26C5F-1E4F-4565-A9A7-076CEDC1E5DE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208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26C5F-1E4F-4565-A9A7-076CEDC1E5DE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668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26C5F-1E4F-4565-A9A7-076CEDC1E5DE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66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C80ED9-07F9-4B28-BDC1-ADF5D2C63257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3C0E0F-4B93-497C-B500-6000D0BA86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63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25/05/2015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ondas.wmf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5000636"/>
            <a:ext cx="9144000" cy="1857364"/>
          </a:xfrm>
          <a:prstGeom prst="rect">
            <a:avLst/>
          </a:prstGeom>
        </p:spPr>
      </p:pic>
      <p:pic>
        <p:nvPicPr>
          <p:cNvPr id="8" name="Imagem 4" descr="ASS_FUNASA_HOR_COL_CURVA.wmf"/>
          <p:cNvPicPr>
            <a:picLocks noChangeAspect="1"/>
          </p:cNvPicPr>
          <p:nvPr userDrawn="1"/>
        </p:nvPicPr>
        <p:blipFill>
          <a:blip r:embed="rId15" cstate="email"/>
          <a:stretch>
            <a:fillRect/>
          </a:stretch>
        </p:blipFill>
        <p:spPr>
          <a:xfrm>
            <a:off x="1066800" y="6248400"/>
            <a:ext cx="3858905" cy="385200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6988155" y="6172200"/>
            <a:ext cx="177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 smtClean="0">
                <a:solidFill>
                  <a:schemeClr val="accent1"/>
                </a:solidFill>
                <a:latin typeface="Futura Md BT" pitchFamily="34" charset="0"/>
              </a:rPr>
              <a:t>www.funasa.gov.br</a:t>
            </a:r>
          </a:p>
          <a:p>
            <a:pPr algn="r"/>
            <a:r>
              <a:rPr lang="pt-BR" sz="800" dirty="0" smtClean="0">
                <a:solidFill>
                  <a:schemeClr val="accent1"/>
                </a:solidFill>
                <a:latin typeface="Futura Md BT" pitchFamily="34" charset="0"/>
              </a:rPr>
              <a:t>www.facebook.com/funasa.oficial</a:t>
            </a:r>
          </a:p>
          <a:p>
            <a:pPr algn="r"/>
            <a:r>
              <a:rPr lang="pt-BR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twitter.com/</a:t>
            </a:r>
            <a:r>
              <a:rPr lang="pt-BR" sz="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funasa</a:t>
            </a:r>
            <a:endParaRPr lang="pt-BR" sz="800" dirty="0">
              <a:solidFill>
                <a:schemeClr val="tx2">
                  <a:lumMod val="60000"/>
                  <a:lumOff val="40000"/>
                </a:schemeClr>
              </a:solidFill>
              <a:latin typeface="Futura Md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5" r:id="rId7"/>
    <p:sldLayoutId id="2147484026" r:id="rId8"/>
    <p:sldLayoutId id="2147484027" r:id="rId9"/>
    <p:sldLayoutId id="2147484028" r:id="rId10"/>
    <p:sldLayoutId id="2147484037" r:id="rId11"/>
    <p:sldLayoutId id="21474840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w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5000" t="85000" r="46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00100" y="1857364"/>
            <a:ext cx="7500990" cy="319894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spcBef>
                <a:spcPts val="600"/>
              </a:spcBef>
              <a:defRPr/>
            </a:pPr>
            <a:endParaRPr lang="pt-BR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05820" y="5621553"/>
            <a:ext cx="4095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smtClean="0">
                <a:solidFill>
                  <a:srgbClr val="002060"/>
                </a:solidFill>
                <a:ea typeface="Verdana" pitchFamily="34" charset="0"/>
              </a:rPr>
              <a:t>Poços de Caldas, 25 de maio  de 2015.</a:t>
            </a:r>
            <a:endParaRPr lang="pt-BR" sz="1400" b="1" dirty="0">
              <a:solidFill>
                <a:srgbClr val="002060"/>
              </a:solidFill>
            </a:endParaRPr>
          </a:p>
        </p:txBody>
      </p:sp>
      <p:pic>
        <p:nvPicPr>
          <p:cNvPr id="9" name="Imagem 4" descr="ASS_FUNASA_HOR_COL_CURVA.wmf"/>
          <p:cNvPicPr>
            <a:picLocks noChangeAspect="1"/>
          </p:cNvPicPr>
          <p:nvPr/>
        </p:nvPicPr>
        <p:blipFill>
          <a:blip r:embed="rId3" cstate="email"/>
          <a:srcRect r="79474" b="6532"/>
          <a:stretch>
            <a:fillRect/>
          </a:stretch>
        </p:blipFill>
        <p:spPr>
          <a:xfrm>
            <a:off x="3643306" y="571480"/>
            <a:ext cx="1785949" cy="85725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0" y="270274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59"/>
          <p:cNvSpPr>
            <a:spLocks noChangeArrowheads="1"/>
          </p:cNvSpPr>
          <p:nvPr/>
        </p:nvSpPr>
        <p:spPr bwMode="auto">
          <a:xfrm>
            <a:off x="33" y="171448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414338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divo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ctr"/>
            <a:r>
              <a:rPr lang="pt-BR" sz="2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SEMINÁRIO 2 – PLANEJAMENTO E GESTÃO</a:t>
            </a:r>
            <a:endParaRPr lang="pt-BR" sz="2000" dirty="0" smtClean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Imagem 2" descr="LogoGoverno2015 (2)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6215082"/>
            <a:ext cx="135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m 17" descr="projeto-de-aluno-estudioso-da-engenhar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214290"/>
            <a:ext cx="1809731" cy="135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m 18" descr="ETA-Filtros-tratamento-de-agua.jpg"/>
          <p:cNvPicPr>
            <a:picLocks noChangeAspect="1"/>
          </p:cNvPicPr>
          <p:nvPr/>
        </p:nvPicPr>
        <p:blipFill>
          <a:blip r:embed="rId6"/>
          <a:srcRect l="13281" t="8785" r="16406" b="4369"/>
          <a:stretch>
            <a:fillRect/>
          </a:stretch>
        </p:blipFill>
        <p:spPr>
          <a:xfrm>
            <a:off x="6286512" y="214290"/>
            <a:ext cx="2031864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tângulo 11"/>
          <p:cNvSpPr/>
          <p:nvPr/>
        </p:nvSpPr>
        <p:spPr>
          <a:xfrm>
            <a:off x="642910" y="2428868"/>
            <a:ext cx="7715304" cy="17081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500" b="1" cap="all" dirty="0" smtClean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COMO MONTAR BANCO DE PROJETOS E CONTEÚDO PARA CAPTAÇÃO DE RECURSOS DE ÁGUA E ESGOTO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786058"/>
            <a:ext cx="9144000" cy="4071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-32" y="632994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pic>
        <p:nvPicPr>
          <p:cNvPr id="9" name="Imagem 4" descr="ASS_FUNASA_HOR_COL_CURVA.wmf"/>
          <p:cNvPicPr>
            <a:picLocks noChangeAspect="1"/>
          </p:cNvPicPr>
          <p:nvPr/>
        </p:nvPicPr>
        <p:blipFill>
          <a:blip r:embed="rId3" cstate="email"/>
          <a:srcRect r="36180" b="4402"/>
          <a:stretch>
            <a:fillRect/>
          </a:stretch>
        </p:blipFill>
        <p:spPr>
          <a:xfrm>
            <a:off x="5666888" y="6472824"/>
            <a:ext cx="2462755" cy="368243"/>
          </a:xfrm>
          <a:prstGeom prst="rect">
            <a:avLst/>
          </a:prstGeom>
        </p:spPr>
      </p:pic>
      <p:pic>
        <p:nvPicPr>
          <p:cNvPr id="10" name="Imagem 2" descr="LogoGoverno2015 (2)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4094" y="6496055"/>
            <a:ext cx="9585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06375" y="66675"/>
            <a:ext cx="8723343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Projetos de Engenharia Contratados pela Funasa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39553" y="1014978"/>
            <a:ext cx="7920880" cy="43088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Objetivo geral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dirty="0" smtClean="0"/>
              <a:t>Prover </a:t>
            </a:r>
            <a:r>
              <a:rPr lang="pt-BR" sz="2000" dirty="0"/>
              <a:t>os municípios de projetos de engenharia na área de saneamento consonantes com as diretrizes da Fundação Nacional de Saúde (Funasa</a:t>
            </a:r>
            <a:r>
              <a:rPr lang="pt-BR" sz="2000" dirty="0" smtClean="0"/>
              <a:t>).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pt-BR" sz="2000" dirty="0"/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000" b="1" dirty="0">
                <a:solidFill>
                  <a:srgbClr val="C00000"/>
                </a:solidFill>
              </a:rPr>
              <a:t>Objetivo Específico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dirty="0"/>
              <a:t>Contratação para a elaboração de diagnósticos, estudos de concepção e viabilidade (Relatório Técnico Preliminar - RTP), projetos básicos e executivos de engenharia e estudos ambientais para </a:t>
            </a:r>
            <a:r>
              <a:rPr lang="pt-BR" sz="2000" b="1" dirty="0"/>
              <a:t>sistemas de abastecimento de água e de esgotamento sanitário</a:t>
            </a:r>
            <a:r>
              <a:rPr lang="pt-BR" sz="2000" dirty="0" smtClean="0"/>
              <a:t>.</a:t>
            </a:r>
            <a:endParaRPr lang="pt-BR" sz="2000" dirty="0"/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endParaRPr lang="pt-BR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99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6375" y="66675"/>
            <a:ext cx="8723343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Quantidade de Municípios Selecionados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5884" t="12730" r="8715" b="6666"/>
          <a:stretch>
            <a:fillRect/>
          </a:stretch>
        </p:blipFill>
        <p:spPr bwMode="auto">
          <a:xfrm>
            <a:off x="140712" y="687105"/>
            <a:ext cx="8931882" cy="617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00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6375" y="66675"/>
            <a:ext cx="8723343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Estágio de Execução da Ação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5883" t="12499" r="8968" b="7500"/>
          <a:stretch>
            <a:fillRect/>
          </a:stretch>
        </p:blipFill>
        <p:spPr bwMode="auto">
          <a:xfrm>
            <a:off x="73638" y="642918"/>
            <a:ext cx="89989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1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786058"/>
            <a:ext cx="9144000" cy="4071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-32" y="632994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pic>
        <p:nvPicPr>
          <p:cNvPr id="9" name="Imagem 4" descr="ASS_FUNASA_HOR_COL_CURVA.wmf"/>
          <p:cNvPicPr>
            <a:picLocks noChangeAspect="1"/>
          </p:cNvPicPr>
          <p:nvPr/>
        </p:nvPicPr>
        <p:blipFill>
          <a:blip r:embed="rId3" cstate="email"/>
          <a:srcRect r="36180" b="4402"/>
          <a:stretch>
            <a:fillRect/>
          </a:stretch>
        </p:blipFill>
        <p:spPr>
          <a:xfrm>
            <a:off x="5666888" y="6472824"/>
            <a:ext cx="2462755" cy="368243"/>
          </a:xfrm>
          <a:prstGeom prst="rect">
            <a:avLst/>
          </a:prstGeom>
        </p:spPr>
      </p:pic>
      <p:pic>
        <p:nvPicPr>
          <p:cNvPr id="10" name="Imagem 2" descr="LogoGoverno2015 (2)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4094" y="6496055"/>
            <a:ext cx="9585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06375" y="66675"/>
            <a:ext cx="8723343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Projetos de Engenharia Contratados pela Funasa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39553" y="1014978"/>
            <a:ext cx="7920880" cy="48628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Etapa </a:t>
            </a:r>
            <a:r>
              <a:rPr lang="pt-BR" sz="2000" b="1" dirty="0">
                <a:solidFill>
                  <a:srgbClr val="C00000"/>
                </a:solidFill>
              </a:rPr>
              <a:t>1 (Diagnóstico e Estudos de Concepção e Viabilidade – Relatório Técnico Preliminar - RTP</a:t>
            </a:r>
            <a:r>
              <a:rPr lang="pt-BR" sz="2000" b="1" dirty="0" smtClean="0">
                <a:solidFill>
                  <a:srgbClr val="C00000"/>
                </a:solidFill>
              </a:rPr>
              <a:t>)</a:t>
            </a:r>
            <a:endParaRPr lang="pt-BR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b="1" dirty="0"/>
              <a:t>Atividade 01</a:t>
            </a:r>
            <a:r>
              <a:rPr lang="pt-BR" sz="2000" dirty="0"/>
              <a:t> – Diagnóstico da situação atual: consiste no levantamento da situação atual da localidade, compreendendo coleta de dados como localização, clima, acessos, população, topografia, hidrologia, hidrogeologia, características urbanas, condições sanitárias, perfil </a:t>
            </a:r>
            <a:r>
              <a:rPr lang="pt-BR" sz="2000" dirty="0" err="1"/>
              <a:t>sócio-econômico</a:t>
            </a:r>
            <a:r>
              <a:rPr lang="pt-BR" sz="2000" dirty="0"/>
              <a:t>, perfil industrial, infraestrutura de saneamento existente (água, esgoto, drenagem e resíduos sólidos).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b="1" dirty="0"/>
              <a:t>Atividade 02 – </a:t>
            </a:r>
            <a:r>
              <a:rPr lang="pt-BR" sz="2000" dirty="0"/>
              <a:t>Estudos de Concepção e Viabilidade: apresentação dos estudos de concepção e viabilidade das alternativas com indicação da melhor solução sob o ponto de vista técnico, econômico, financeiro, ambiental e social</a:t>
            </a:r>
            <a:r>
              <a:rPr lang="pt-BR" sz="2000" dirty="0" smtClean="0"/>
              <a:t>.</a:t>
            </a:r>
            <a:endParaRPr lang="pt-BR" sz="2000" dirty="0"/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b="1" dirty="0"/>
              <a:t>Atividade 03 – </a:t>
            </a:r>
            <a:r>
              <a:rPr lang="pt-BR" sz="2000" dirty="0"/>
              <a:t>Relatório Técnico Preliminar : montagem e entrega do RTP, que consiste do diagnóstico, estudo de concepção e viabilidade.</a:t>
            </a:r>
          </a:p>
        </p:txBody>
      </p:sp>
    </p:spTree>
    <p:extLst>
      <p:ext uri="{BB962C8B-B14F-4D97-AF65-F5344CB8AC3E}">
        <p14:creationId xmlns:p14="http://schemas.microsoft.com/office/powerpoint/2010/main" val="1913334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786058"/>
            <a:ext cx="9144000" cy="4071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-32" y="632994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pic>
        <p:nvPicPr>
          <p:cNvPr id="9" name="Imagem 4" descr="ASS_FUNASA_HOR_COL_CURVA.wmf"/>
          <p:cNvPicPr>
            <a:picLocks noChangeAspect="1"/>
          </p:cNvPicPr>
          <p:nvPr/>
        </p:nvPicPr>
        <p:blipFill>
          <a:blip r:embed="rId3" cstate="email"/>
          <a:srcRect r="36180" b="4402"/>
          <a:stretch>
            <a:fillRect/>
          </a:stretch>
        </p:blipFill>
        <p:spPr>
          <a:xfrm>
            <a:off x="5666888" y="6472824"/>
            <a:ext cx="2462755" cy="368243"/>
          </a:xfrm>
          <a:prstGeom prst="rect">
            <a:avLst/>
          </a:prstGeom>
        </p:spPr>
      </p:pic>
      <p:pic>
        <p:nvPicPr>
          <p:cNvPr id="10" name="Imagem 2" descr="LogoGoverno2015 (2)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4094" y="6496055"/>
            <a:ext cx="9585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06375" y="66675"/>
            <a:ext cx="8723343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Projetos de Engenharia Contratados pela Funasa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611560" y="692696"/>
            <a:ext cx="7920880" cy="54784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Etapa </a:t>
            </a:r>
            <a:r>
              <a:rPr lang="pt-BR" sz="2000" b="1" dirty="0">
                <a:solidFill>
                  <a:srgbClr val="C00000"/>
                </a:solidFill>
              </a:rPr>
              <a:t>2 (Serviço de Campo</a:t>
            </a:r>
            <a:r>
              <a:rPr lang="pt-BR" sz="2000" b="1" dirty="0" smtClean="0">
                <a:solidFill>
                  <a:srgbClr val="C00000"/>
                </a:solidFill>
              </a:rPr>
              <a:t>)</a:t>
            </a:r>
            <a:endParaRPr lang="pt-BR" sz="2000" b="1" dirty="0">
              <a:solidFill>
                <a:srgbClr val="C00000"/>
              </a:solidFill>
            </a:endParaRP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dirty="0" smtClean="0"/>
              <a:t>Serviços  </a:t>
            </a:r>
            <a:r>
              <a:rPr lang="pt-BR" sz="2000" dirty="0"/>
              <a:t>topográfico, geotécnico, geofísico, geológico e análise de qualidade da água que visam subsidiar as escolhas das alternativas técnicas de concepção, a elaboração dos projetos básicos, executivos e estudos ambientais</a:t>
            </a:r>
            <a:r>
              <a:rPr lang="pt-BR" sz="2000" dirty="0" smtClean="0"/>
              <a:t>;</a:t>
            </a:r>
            <a:endParaRPr lang="pt-BR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000" b="1" dirty="0">
                <a:solidFill>
                  <a:srgbClr val="C00000"/>
                </a:solidFill>
              </a:rPr>
              <a:t>Etapa 3 (Elaboração do Projeto Básico)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dirty="0"/>
              <a:t>El</a:t>
            </a:r>
            <a:r>
              <a:rPr lang="pt-BR" sz="2000" dirty="0" smtClean="0"/>
              <a:t>aboração </a:t>
            </a:r>
            <a:r>
              <a:rPr lang="pt-BR" sz="2000" dirty="0"/>
              <a:t>do projeto básico de engenharia da concepção básica selecionada;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000" b="1" dirty="0">
                <a:solidFill>
                  <a:srgbClr val="C00000"/>
                </a:solidFill>
              </a:rPr>
              <a:t>Etapa 4 (Estudos Ambientais)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dirty="0"/>
              <a:t>Elaboração dos estudos ambientais necessários para o devido licenciamento junto aos órgãos ambientais; </a:t>
            </a:r>
            <a:endParaRPr lang="pt-BR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000" b="1" dirty="0">
                <a:solidFill>
                  <a:srgbClr val="C00000"/>
                </a:solidFill>
              </a:rPr>
              <a:t>Etapa 5 (Elaboração dos Projetos Executivos)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dirty="0"/>
              <a:t>Elaboração dos projetos executivos das obras com base no projeto básico e na licença prévia. </a:t>
            </a:r>
          </a:p>
        </p:txBody>
      </p:sp>
    </p:spTree>
    <p:extLst>
      <p:ext uri="{BB962C8B-B14F-4D97-AF65-F5344CB8AC3E}">
        <p14:creationId xmlns:p14="http://schemas.microsoft.com/office/powerpoint/2010/main" val="4136665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786058"/>
            <a:ext cx="9144000" cy="4071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-32" y="632994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pic>
        <p:nvPicPr>
          <p:cNvPr id="9" name="Imagem 4" descr="ASS_FUNASA_HOR_COL_CURVA.wmf"/>
          <p:cNvPicPr>
            <a:picLocks noChangeAspect="1"/>
          </p:cNvPicPr>
          <p:nvPr/>
        </p:nvPicPr>
        <p:blipFill>
          <a:blip r:embed="rId3" cstate="email"/>
          <a:srcRect r="36180" b="4402"/>
          <a:stretch>
            <a:fillRect/>
          </a:stretch>
        </p:blipFill>
        <p:spPr>
          <a:xfrm>
            <a:off x="5666888" y="6472824"/>
            <a:ext cx="2462755" cy="368243"/>
          </a:xfrm>
          <a:prstGeom prst="rect">
            <a:avLst/>
          </a:prstGeom>
        </p:spPr>
      </p:pic>
      <p:pic>
        <p:nvPicPr>
          <p:cNvPr id="10" name="Imagem 2" descr="LogoGoverno2015 (2)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4094" y="6496055"/>
            <a:ext cx="9585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06375" y="66675"/>
            <a:ext cx="8723343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Elaboração de Projetos de Engenharia Modulares – SSAA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39553" y="1014978"/>
            <a:ext cx="7920880" cy="47859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Definição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dirty="0"/>
              <a:t>Compreende o conjunto das unidades, equipamentos, instalações e serviços, destinadas a produzir e oferecer água potável, captada a partir de mananciais subterrâneos, às comunidades rurais isoladas, com qualidade e quantidade, compatíveis com as necessidades da população, para fins de consumo humano</a:t>
            </a:r>
            <a:r>
              <a:rPr lang="pt-BR" sz="2000" dirty="0" smtClean="0"/>
              <a:t>.</a:t>
            </a:r>
            <a:endParaRPr lang="pt-BR" sz="2000" dirty="0"/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Componentes do projeto</a:t>
            </a:r>
            <a:endParaRPr lang="pt-BR" sz="2000" b="1" dirty="0">
              <a:solidFill>
                <a:srgbClr val="C00000"/>
              </a:solidFill>
            </a:endParaRP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dirty="0" smtClean="0"/>
              <a:t>Padrão de entrada de energia;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dirty="0" smtClean="0"/>
              <a:t>Sistema de </a:t>
            </a:r>
            <a:r>
              <a:rPr lang="pt-BR" sz="2000" dirty="0" err="1" smtClean="0"/>
              <a:t>edução</a:t>
            </a:r>
            <a:r>
              <a:rPr lang="pt-BR" sz="2000" dirty="0" smtClean="0"/>
              <a:t>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dirty="0" smtClean="0"/>
              <a:t>Sistema de adução;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dirty="0" smtClean="0"/>
              <a:t>Sistema de </a:t>
            </a:r>
            <a:r>
              <a:rPr lang="pt-BR" sz="2000" dirty="0" err="1" smtClean="0"/>
              <a:t>reservação</a:t>
            </a:r>
            <a:r>
              <a:rPr lang="pt-BR" sz="2000" dirty="0" smtClean="0"/>
              <a:t>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dirty="0" smtClean="0"/>
              <a:t>Sistema de tratamento;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dirty="0" smtClean="0"/>
              <a:t>Chafariz;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dirty="0" smtClean="0"/>
              <a:t>Urbanização.</a:t>
            </a:r>
            <a:endParaRPr lang="pt-BR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04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786058"/>
            <a:ext cx="9144000" cy="4071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-32" y="632994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pic>
        <p:nvPicPr>
          <p:cNvPr id="9" name="Imagem 4" descr="ASS_FUNASA_HOR_COL_CURVA.wmf"/>
          <p:cNvPicPr>
            <a:picLocks noChangeAspect="1"/>
          </p:cNvPicPr>
          <p:nvPr/>
        </p:nvPicPr>
        <p:blipFill>
          <a:blip r:embed="rId3" cstate="email"/>
          <a:srcRect r="36180" b="4402"/>
          <a:stretch>
            <a:fillRect/>
          </a:stretch>
        </p:blipFill>
        <p:spPr>
          <a:xfrm>
            <a:off x="5666888" y="6472824"/>
            <a:ext cx="2462755" cy="368243"/>
          </a:xfrm>
          <a:prstGeom prst="rect">
            <a:avLst/>
          </a:prstGeom>
        </p:spPr>
      </p:pic>
      <p:pic>
        <p:nvPicPr>
          <p:cNvPr id="10" name="Imagem 2" descr="LogoGoverno2015 (2)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4094" y="6496055"/>
            <a:ext cx="9585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06375" y="66675"/>
            <a:ext cx="8723343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Elaboração de Projetos de Engenharia Modulares – SSAA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" y="695325"/>
            <a:ext cx="76581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29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786058"/>
            <a:ext cx="9144000" cy="4071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-32" y="632994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6375" y="66675"/>
            <a:ext cx="8723343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Contratação de Projetos de Referência – SAA Rural</a:t>
            </a:r>
          </a:p>
        </p:txBody>
      </p:sp>
      <p:pic>
        <p:nvPicPr>
          <p:cNvPr id="9" name="Imagem 4" descr="ASS_FUNASA_HOR_COL_CURVA.wmf"/>
          <p:cNvPicPr>
            <a:picLocks noChangeAspect="1"/>
          </p:cNvPicPr>
          <p:nvPr/>
        </p:nvPicPr>
        <p:blipFill>
          <a:blip r:embed="rId3" cstate="email"/>
          <a:srcRect r="36180" b="4402"/>
          <a:stretch>
            <a:fillRect/>
          </a:stretch>
        </p:blipFill>
        <p:spPr>
          <a:xfrm>
            <a:off x="5666888" y="6472824"/>
            <a:ext cx="2462755" cy="368243"/>
          </a:xfrm>
          <a:prstGeom prst="rect">
            <a:avLst/>
          </a:prstGeom>
        </p:spPr>
      </p:pic>
      <p:pic>
        <p:nvPicPr>
          <p:cNvPr id="10" name="Imagem 2" descr="LogoGoverno2015 (2)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4094" y="6496055"/>
            <a:ext cx="9585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539553" y="1014978"/>
            <a:ext cx="7920880" cy="46166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Definição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dirty="0" smtClean="0">
                <a:solidFill>
                  <a:schemeClr val="tx1"/>
                </a:solidFill>
              </a:rPr>
              <a:t>Compreende as </a:t>
            </a:r>
            <a:r>
              <a:rPr lang="pt-BR" sz="2000" dirty="0">
                <a:solidFill>
                  <a:schemeClr val="tx1"/>
                </a:solidFill>
              </a:rPr>
              <a:t>orientações técnicas para elaboração de projetos de sistemas de abastecimento de água, bem como de projetos padronizados de diferentes etapas que integram um SAA, suas especificações técnicas (materiais e serviços), descrição e orientações quanto a sua execução. </a:t>
            </a: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pt-BR" sz="2000" dirty="0"/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Objetivo</a:t>
            </a:r>
            <a:endParaRPr lang="pt-BR" sz="2000" b="1" dirty="0">
              <a:solidFill>
                <a:srgbClr val="C00000"/>
              </a:solidFill>
            </a:endParaRPr>
          </a:p>
          <a:p>
            <a:pPr marL="342900" indent="-34290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chemeClr val="tx1"/>
                </a:solidFill>
              </a:rPr>
              <a:t>Reduzir a dificuldade da elaboração de Projetos; redução do tempo para elaboração de projetos específicos; redução dos custos; aumento da demanda qualificada/melhoria da qualidade dos Projetos.</a:t>
            </a: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endParaRPr lang="pt-BR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786058"/>
            <a:ext cx="9144000" cy="4071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-32" y="632994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6375" y="66675"/>
            <a:ext cx="8723343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Itens objeto de estudo de referência – SAA Rural</a:t>
            </a:r>
          </a:p>
        </p:txBody>
      </p:sp>
      <p:pic>
        <p:nvPicPr>
          <p:cNvPr id="9" name="Imagem 4" descr="ASS_FUNASA_HOR_COL_CURVA.wmf"/>
          <p:cNvPicPr>
            <a:picLocks noChangeAspect="1"/>
          </p:cNvPicPr>
          <p:nvPr/>
        </p:nvPicPr>
        <p:blipFill>
          <a:blip r:embed="rId3" cstate="email"/>
          <a:srcRect r="36180" b="4402"/>
          <a:stretch>
            <a:fillRect/>
          </a:stretch>
        </p:blipFill>
        <p:spPr>
          <a:xfrm>
            <a:off x="5666888" y="6472824"/>
            <a:ext cx="2462755" cy="368243"/>
          </a:xfrm>
          <a:prstGeom prst="rect">
            <a:avLst/>
          </a:prstGeom>
        </p:spPr>
      </p:pic>
      <p:pic>
        <p:nvPicPr>
          <p:cNvPr id="10" name="Imagem 2" descr="LogoGoverno2015 (2)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4094" y="6496055"/>
            <a:ext cx="9585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214282" y="764704"/>
            <a:ext cx="8715436" cy="33855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pt-BR" sz="1600" b="1" dirty="0" smtClean="0">
                <a:solidFill>
                  <a:srgbClr val="FF0000"/>
                </a:solidFill>
              </a:rPr>
              <a:t>Unidades/Documentos passíveis de padronização em função da capacidade e do Diâmetro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14282" y="1268760"/>
            <a:ext cx="4143404" cy="46166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Poço profundo </a:t>
            </a:r>
            <a:r>
              <a:rPr lang="pt-BR" sz="1400" dirty="0" err="1" smtClean="0">
                <a:solidFill>
                  <a:schemeClr val="tx1"/>
                </a:solidFill>
              </a:rPr>
              <a:t>Barrilete</a:t>
            </a:r>
            <a:r>
              <a:rPr lang="pt-BR" sz="1400" dirty="0" smtClean="0">
                <a:solidFill>
                  <a:schemeClr val="tx1"/>
                </a:solidFill>
              </a:rPr>
              <a:t>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QCM – </a:t>
            </a:r>
            <a:r>
              <a:rPr lang="pt-BR" sz="1400" dirty="0" err="1" smtClean="0">
                <a:solidFill>
                  <a:schemeClr val="tx1"/>
                </a:solidFill>
              </a:rPr>
              <a:t>Diag</a:t>
            </a:r>
            <a:r>
              <a:rPr lang="pt-BR" sz="1400" dirty="0" smtClean="0">
                <a:solidFill>
                  <a:schemeClr val="tx1"/>
                </a:solidFill>
              </a:rPr>
              <a:t>. Poço;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Comando Poço;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Balsa metálica;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Caixa de válvula de retenção;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Poço de sucção apoiado;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Poço de sucção enterrado;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err="1" smtClean="0">
                <a:solidFill>
                  <a:schemeClr val="tx1"/>
                </a:solidFill>
              </a:rPr>
              <a:t>Booster</a:t>
            </a:r>
            <a:r>
              <a:rPr lang="pt-BR" sz="1400" dirty="0" smtClean="0">
                <a:solidFill>
                  <a:schemeClr val="tx1"/>
                </a:solidFill>
              </a:rPr>
              <a:t>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Caixa de registro de descarga;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Caixa de ventosa;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err="1" smtClean="0">
                <a:solidFill>
                  <a:schemeClr val="tx1"/>
                </a:solidFill>
              </a:rPr>
              <a:t>Clorador</a:t>
            </a:r>
            <a:r>
              <a:rPr lang="pt-BR" sz="1400" dirty="0" smtClean="0">
                <a:solidFill>
                  <a:schemeClr val="tx1"/>
                </a:solidFill>
              </a:rPr>
              <a:t> (bombas dosadoras e dosadores por gravidade);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ETA Pré-fabricada;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Removedor de Ferro/Manganês;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err="1" smtClean="0">
                <a:solidFill>
                  <a:schemeClr val="tx1"/>
                </a:solidFill>
              </a:rPr>
              <a:t>Abrandador</a:t>
            </a:r>
            <a:r>
              <a:rPr lang="pt-BR" sz="1400" dirty="0" smtClean="0">
                <a:solidFill>
                  <a:schemeClr val="tx1"/>
                </a:solidFill>
              </a:rPr>
              <a:t>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Dessalinizador;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500562" y="1268760"/>
            <a:ext cx="4410108" cy="256993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Reservatórios metálicos e concreto, apoiados e elevados;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Reservatórios metálicos apoiados e elevados;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Casa de química;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Caixa de manobra;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Hidrômetros/registros;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Caixa de macromediação;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Escritório;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Urbanização;</a:t>
            </a:r>
            <a:endParaRPr lang="pt-BR" sz="1400" dirty="0" smtClean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500562" y="4148021"/>
            <a:ext cx="4410108" cy="169277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Diretrizes para uso dos projetos de referência;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Diretrizes para execução;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Especificações técnicas (insumos, materiais, equipamentos e procedimentos)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Diretrizes para operação/gestão;</a:t>
            </a:r>
          </a:p>
          <a:p>
            <a:pPr algn="just" eaLnBrk="0" hangingPunct="0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1400" dirty="0" smtClean="0">
                <a:solidFill>
                  <a:schemeClr val="tx1"/>
                </a:solidFill>
              </a:rPr>
              <a:t>Cursos de capacitação.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786058"/>
            <a:ext cx="9144000" cy="4071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-32" y="632994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pic>
        <p:nvPicPr>
          <p:cNvPr id="9" name="Imagem 4" descr="ASS_FUNASA_HOR_COL_CURVA.wmf"/>
          <p:cNvPicPr>
            <a:picLocks noChangeAspect="1"/>
          </p:cNvPicPr>
          <p:nvPr/>
        </p:nvPicPr>
        <p:blipFill>
          <a:blip r:embed="rId3" cstate="email"/>
          <a:srcRect r="36180" b="4402"/>
          <a:stretch>
            <a:fillRect/>
          </a:stretch>
        </p:blipFill>
        <p:spPr>
          <a:xfrm>
            <a:off x="5666888" y="6472824"/>
            <a:ext cx="2462755" cy="368243"/>
          </a:xfrm>
          <a:prstGeom prst="rect">
            <a:avLst/>
          </a:prstGeom>
        </p:spPr>
      </p:pic>
      <p:pic>
        <p:nvPicPr>
          <p:cNvPr id="10" name="Imagem 2" descr="LogoGoverno2015 (2)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4094" y="6496055"/>
            <a:ext cx="9585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428596" y="928670"/>
            <a:ext cx="8286808" cy="46782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dirty="0" smtClean="0">
                <a:solidFill>
                  <a:schemeClr val="tx1"/>
                </a:solidFill>
              </a:rPr>
              <a:t>Projeto </a:t>
            </a:r>
            <a:r>
              <a:rPr lang="pt-BR" sz="2000" dirty="0">
                <a:solidFill>
                  <a:schemeClr val="tx1"/>
                </a:solidFill>
              </a:rPr>
              <a:t>de saneamento não traduz custos ou despesas desnecessárias,  mas sim a forma segura de viabilização de investimentos em ações de amplo alcance social com reflexos na melhoria dos indicadores de saúde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t-BR" sz="2000" dirty="0">
                <a:solidFill>
                  <a:schemeClr val="tx1"/>
                </a:solidFill>
              </a:rPr>
              <a:t>A concepção de um bom projeto, a observância das boas técnicas de engenharia, o emprego de materiais de qualidade e o acompanhamento de profissionais habilitados, são condições essenciais para realização de um boa obra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pt-BR" sz="2000" dirty="0">
              <a:solidFill>
                <a:schemeClr val="tx1"/>
              </a:solidFill>
            </a:endParaRPr>
          </a:p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06375" y="66675"/>
            <a:ext cx="8723343" cy="493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Reflexões</a:t>
            </a:r>
          </a:p>
        </p:txBody>
      </p:sp>
    </p:spTree>
    <p:extLst>
      <p:ext uri="{BB962C8B-B14F-4D97-AF65-F5344CB8AC3E}">
        <p14:creationId xmlns:p14="http://schemas.microsoft.com/office/powerpoint/2010/main" val="1385656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786058"/>
            <a:ext cx="9144000" cy="4071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-32" y="632994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6375" y="66675"/>
            <a:ext cx="8723343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Marcos do Setor Saneamento</a:t>
            </a:r>
          </a:p>
        </p:txBody>
      </p:sp>
      <p:pic>
        <p:nvPicPr>
          <p:cNvPr id="9" name="Imagem 4" descr="ASS_FUNASA_HOR_COL_CURVA.wmf"/>
          <p:cNvPicPr>
            <a:picLocks noChangeAspect="1"/>
          </p:cNvPicPr>
          <p:nvPr/>
        </p:nvPicPr>
        <p:blipFill>
          <a:blip r:embed="rId3" cstate="email"/>
          <a:srcRect r="36180" b="4402"/>
          <a:stretch>
            <a:fillRect/>
          </a:stretch>
        </p:blipFill>
        <p:spPr>
          <a:xfrm>
            <a:off x="5666888" y="6472824"/>
            <a:ext cx="2462755" cy="368243"/>
          </a:xfrm>
          <a:prstGeom prst="rect">
            <a:avLst/>
          </a:prstGeom>
        </p:spPr>
      </p:pic>
      <p:pic>
        <p:nvPicPr>
          <p:cNvPr id="10" name="Imagem 2" descr="LogoGoverno2015 (2)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4094" y="6496055"/>
            <a:ext cx="9585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468000" y="785794"/>
            <a:ext cx="8215370" cy="549381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 </a:t>
            </a:r>
            <a:r>
              <a:rPr lang="pt-BR" sz="2000" b="1" dirty="0">
                <a:solidFill>
                  <a:srgbClr val="C00000"/>
                </a:solidFill>
              </a:rPr>
              <a:t>Lei nº 11.445/2007 e Decreto nº 7.217/2010: </a:t>
            </a:r>
            <a:r>
              <a:rPr lang="pt-BR" sz="2000" dirty="0">
                <a:solidFill>
                  <a:schemeClr val="tx1"/>
                </a:solidFill>
              </a:rPr>
              <a:t>diretrizes da Política Nacional e Federal de Saneamento </a:t>
            </a:r>
            <a:r>
              <a:rPr lang="pt-BR" sz="2000" dirty="0" smtClean="0">
                <a:solidFill>
                  <a:schemeClr val="tx1"/>
                </a:solidFill>
              </a:rPr>
              <a:t>Básico.</a:t>
            </a:r>
            <a:endParaRPr lang="pt-BR" sz="2000" dirty="0" smtClean="0">
              <a:solidFill>
                <a:schemeClr val="tx1"/>
              </a:solidFill>
              <a:sym typeface="Wingdings" pitchFamily="2" charset="2"/>
            </a:endParaRPr>
          </a:p>
          <a:p>
            <a:pPr indent="3600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PRINCÍPIOS FUNDAMENTAIS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dirty="0" smtClean="0"/>
              <a:t>Universalização do acesso;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dirty="0" smtClean="0"/>
              <a:t>Integralidade;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dirty="0" smtClean="0"/>
              <a:t>Serviços adequados à saúde pública e meio ambiente;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dirty="0" smtClean="0"/>
              <a:t>Métodos, técnicas e processos adequados as especificidades locais;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dirty="0" smtClean="0"/>
              <a:t>Articulação com as políticas de desenvolvimento urbano e regional;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dirty="0" smtClean="0"/>
              <a:t>Eficiência e sustentabilidade econômica;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dirty="0" smtClean="0"/>
              <a:t>Matriz tecnológica apropriada;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dirty="0" smtClean="0"/>
              <a:t>Transparência das ações;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dirty="0" smtClean="0"/>
              <a:t>Controle social;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dirty="0" smtClean="0"/>
              <a:t>Segurança, qualidade e regularidade;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dirty="0" smtClean="0"/>
              <a:t>Integração das infraestruturas e serviços com a gestão de recursos hídricos;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dirty="0" smtClean="0"/>
              <a:t>Medidas de fomento à moderação do consumo de água.</a:t>
            </a:r>
            <a:endParaRPr lang="pt-BR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15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786058"/>
            <a:ext cx="9144000" cy="4071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-32" y="632994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pic>
        <p:nvPicPr>
          <p:cNvPr id="9" name="Imagem 4" descr="ASS_FUNASA_HOR_COL_CURVA.wmf"/>
          <p:cNvPicPr>
            <a:picLocks noChangeAspect="1"/>
          </p:cNvPicPr>
          <p:nvPr/>
        </p:nvPicPr>
        <p:blipFill>
          <a:blip r:embed="rId3" cstate="email"/>
          <a:srcRect r="36180" b="4402"/>
          <a:stretch>
            <a:fillRect/>
          </a:stretch>
        </p:blipFill>
        <p:spPr>
          <a:xfrm>
            <a:off x="5666888" y="6472824"/>
            <a:ext cx="2462755" cy="368243"/>
          </a:xfrm>
          <a:prstGeom prst="rect">
            <a:avLst/>
          </a:prstGeom>
        </p:spPr>
      </p:pic>
      <p:pic>
        <p:nvPicPr>
          <p:cNvPr id="10" name="Imagem 2" descr="LogoGoverno2015 (2)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4094" y="6496055"/>
            <a:ext cx="9585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428596" y="928670"/>
            <a:ext cx="8286808" cy="46012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DEPARTAMENTO </a:t>
            </a:r>
            <a:r>
              <a:rPr lang="pt-BR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DE ENGENHARIA DE SAÚDE PÚBLICA – DENSP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+mj-lt"/>
                <a:cs typeface="Arial" pitchFamily="34" charset="0"/>
              </a:rPr>
              <a:t>Ruy Gomide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Barreira – </a:t>
            </a:r>
            <a:r>
              <a:rPr lang="pt-BR" sz="2000" dirty="0">
                <a:solidFill>
                  <a:schemeClr val="tx1"/>
                </a:solidFill>
                <a:latin typeface="+mj-lt"/>
                <a:cs typeface="Arial" pitchFamily="34" charset="0"/>
              </a:rPr>
              <a:t>Diretor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+mj-lt"/>
              </a:rPr>
              <a:t>(ruy.barreira@funasa.gov.br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 algn="ctr"/>
            <a:endParaRPr lang="pt-BR" sz="20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endParaRPr lang="pt-BR" sz="20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pt-BR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COORDENAÇÃO GERAL DE ENGENHARIA E ARQUITETURA – CGEAR 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+mj-lt"/>
                <a:cs typeface="Arial" pitchFamily="34" charset="0"/>
              </a:rPr>
              <a:t>Ricardo Frederico de Melo Arantes – Coordenador Geral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+mj-lt"/>
              </a:rPr>
              <a:t>(ricardo.arantes@funasa.gov.br)</a:t>
            </a:r>
            <a:endParaRPr lang="pt-BR" sz="20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pt-BR" sz="2000" dirty="0">
              <a:solidFill>
                <a:schemeClr val="tx1"/>
              </a:solidFill>
            </a:endParaRPr>
          </a:p>
          <a:p>
            <a:pPr algn="ctr"/>
            <a:endParaRPr lang="pt-BR" sz="20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COORDENAÇÃO </a:t>
            </a:r>
            <a:r>
              <a:rPr lang="pt-BR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DE ENGENHARIA – COENG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+mj-lt"/>
                <a:cs typeface="Arial" pitchFamily="34" charset="0"/>
              </a:rPr>
              <a:t>Cláudia Elisabeth Bezerra Marques – Coordenadora</a:t>
            </a:r>
          </a:p>
          <a:p>
            <a:pPr algn="ctr"/>
            <a:r>
              <a:rPr lang="pt-BR" sz="2000" dirty="0">
                <a:solidFill>
                  <a:schemeClr val="tx1"/>
                </a:solidFill>
                <a:latin typeface="+mj-lt"/>
              </a:rPr>
              <a:t>(claudia.marques@funasa.gov.br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)</a:t>
            </a:r>
            <a:endParaRPr lang="pt-BR" sz="2000" dirty="0">
              <a:solidFill>
                <a:schemeClr val="tx1"/>
              </a:solidFill>
            </a:endParaRPr>
          </a:p>
          <a:p>
            <a:pPr marL="285750" indent="-285750" algn="just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06375" y="66675"/>
            <a:ext cx="8723343" cy="493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882323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786058"/>
            <a:ext cx="9144000" cy="4071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-32" y="632994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6375" y="66675"/>
            <a:ext cx="8723343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Saneamento como Direito Público e Social</a:t>
            </a:r>
          </a:p>
        </p:txBody>
      </p:sp>
      <p:pic>
        <p:nvPicPr>
          <p:cNvPr id="9" name="Imagem 4" descr="ASS_FUNASA_HOR_COL_CURVA.wmf"/>
          <p:cNvPicPr>
            <a:picLocks noChangeAspect="1"/>
          </p:cNvPicPr>
          <p:nvPr/>
        </p:nvPicPr>
        <p:blipFill>
          <a:blip r:embed="rId3" cstate="email"/>
          <a:srcRect r="36180" b="4402"/>
          <a:stretch>
            <a:fillRect/>
          </a:stretch>
        </p:blipFill>
        <p:spPr>
          <a:xfrm>
            <a:off x="5666888" y="6472824"/>
            <a:ext cx="2462755" cy="368243"/>
          </a:xfrm>
          <a:prstGeom prst="rect">
            <a:avLst/>
          </a:prstGeom>
        </p:spPr>
      </p:pic>
      <p:pic>
        <p:nvPicPr>
          <p:cNvPr id="10" name="Imagem 2" descr="LogoGoverno2015 (2)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4094" y="6496055"/>
            <a:ext cx="9585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468000" y="785794"/>
            <a:ext cx="8215370" cy="48628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indent="3600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PRESSUPOSTOS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pt-BR" sz="2000" b="1" dirty="0" smtClean="0">
              <a:solidFill>
                <a:srgbClr val="C00000"/>
              </a:solidFill>
            </a:endParaRPr>
          </a:p>
          <a:p>
            <a:pPr indent="3600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pt-BR" sz="2000" b="1" dirty="0">
              <a:solidFill>
                <a:srgbClr val="C00000"/>
              </a:solidFill>
            </a:endParaRPr>
          </a:p>
          <a:p>
            <a:pPr indent="3600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pt-BR" sz="2000" b="1" dirty="0" smtClean="0">
              <a:solidFill>
                <a:srgbClr val="C00000"/>
              </a:solidFill>
            </a:endParaRPr>
          </a:p>
          <a:p>
            <a:pPr indent="3600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pt-BR" sz="2000" b="1" dirty="0">
              <a:solidFill>
                <a:srgbClr val="C00000"/>
              </a:solidFill>
            </a:endParaRPr>
          </a:p>
          <a:p>
            <a:pPr indent="3600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pt-BR" sz="2000" b="1" dirty="0" smtClean="0">
              <a:solidFill>
                <a:srgbClr val="C00000"/>
              </a:solidFill>
            </a:endParaRPr>
          </a:p>
          <a:p>
            <a:pPr indent="3600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pt-BR" sz="2000" b="1" dirty="0">
              <a:solidFill>
                <a:srgbClr val="C00000"/>
              </a:solidFill>
            </a:endParaRPr>
          </a:p>
          <a:p>
            <a:pPr indent="3600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Definição </a:t>
            </a:r>
            <a:r>
              <a:rPr lang="pt-BR" sz="2000" dirty="0">
                <a:solidFill>
                  <a:schemeClr val="tx1"/>
                </a:solidFill>
              </a:rPr>
              <a:t>da política pública de saneamento pelo titular dos serviços </a:t>
            </a:r>
            <a:r>
              <a:rPr lang="pt-BR" sz="2000" dirty="0" smtClean="0">
                <a:solidFill>
                  <a:schemeClr val="tx1"/>
                </a:solidFill>
              </a:rPr>
              <a:t> (</a:t>
            </a:r>
            <a:r>
              <a:rPr lang="pt-BR" sz="2000" dirty="0">
                <a:solidFill>
                  <a:schemeClr val="tx1"/>
                </a:solidFill>
              </a:rPr>
              <a:t>art. 9º, Lei nº11.445/2007)</a:t>
            </a:r>
            <a:r>
              <a:rPr lang="pt-BR" sz="2000" b="1" dirty="0">
                <a:solidFill>
                  <a:schemeClr val="tx1"/>
                </a:solidFill>
              </a:rPr>
              <a:t>.</a:t>
            </a:r>
            <a:endParaRPr lang="pt-BR" sz="2000" b="1" dirty="0" smtClean="0">
              <a:solidFill>
                <a:srgbClr val="C00000"/>
              </a:solidFill>
            </a:endParaRPr>
          </a:p>
          <a:p>
            <a:pPr indent="3600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P</a:t>
            </a:r>
            <a:r>
              <a:rPr lang="pt-BR" sz="2000" dirty="0" smtClean="0">
                <a:solidFill>
                  <a:schemeClr val="tx1"/>
                </a:solidFill>
              </a:rPr>
              <a:t>lanos de saneamento (nacional, regional e municipal).</a:t>
            </a:r>
            <a:endParaRPr lang="pt-BR" sz="2000" dirty="0">
              <a:solidFill>
                <a:schemeClr val="tx1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sz="20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96193984"/>
              </p:ext>
            </p:extLst>
          </p:nvPr>
        </p:nvGraphicFramePr>
        <p:xfrm>
          <a:off x="755576" y="-27384"/>
          <a:ext cx="7632848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52298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2786058"/>
            <a:ext cx="9144000" cy="4071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323528" y="785794"/>
            <a:ext cx="8215370" cy="51090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 smtClean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 smtClean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 smtClean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 smtClean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 smtClean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 smtClean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 smtClean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2875" y="98425"/>
            <a:ext cx="8786843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defPPr>
              <a:defRPr lang="pt-BR"/>
            </a:defPPr>
            <a:lvl1pPr algn="ctr">
              <a:spcBef>
                <a:spcPct val="50000"/>
              </a:spcBef>
              <a:defRPr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/>
              <a:t>Cobertura de Abastecimento de Água – IBGE/PNAD 2012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357158" y="1357298"/>
          <a:ext cx="821537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59"/>
          <p:cNvSpPr>
            <a:spLocks noChangeArrowheads="1"/>
          </p:cNvSpPr>
          <p:nvPr/>
        </p:nvSpPr>
        <p:spPr bwMode="auto">
          <a:xfrm>
            <a:off x="-32" y="632994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pic>
        <p:nvPicPr>
          <p:cNvPr id="6" name="Imagem 4" descr="ASS_FUNASA_HOR_COL_CURVA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3689" y="6472824"/>
            <a:ext cx="3858905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0258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357562"/>
            <a:ext cx="9144000" cy="3500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ixaDeTexto 7"/>
          <p:cNvSpPr txBox="1"/>
          <p:nvPr/>
        </p:nvSpPr>
        <p:spPr>
          <a:xfrm>
            <a:off x="323528" y="785794"/>
            <a:ext cx="8496944" cy="51090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 smtClean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 smtClean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 smtClean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 smtClean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 smtClean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 smtClean="0">
              <a:solidFill>
                <a:srgbClr val="C00000"/>
              </a:solidFill>
            </a:endParaRPr>
          </a:p>
          <a:p>
            <a:pPr algn="just" eaLnBrk="0" hangingPunct="0">
              <a:spcBef>
                <a:spcPts val="600"/>
              </a:spcBef>
              <a:spcAft>
                <a:spcPts val="600"/>
              </a:spcAft>
            </a:pPr>
            <a:endParaRPr lang="pt-BR" b="1" dirty="0" smtClean="0">
              <a:solidFill>
                <a:srgbClr val="C00000"/>
              </a:solidFill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CaixaDeTexto 9"/>
          <p:cNvSpPr txBox="1"/>
          <p:nvPr/>
        </p:nvSpPr>
        <p:spPr>
          <a:xfrm>
            <a:off x="142875" y="98425"/>
            <a:ext cx="8786843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defPPr>
              <a:defRPr lang="pt-BR"/>
            </a:defPPr>
            <a:lvl1pPr algn="ctr">
              <a:spcBef>
                <a:spcPct val="50000"/>
              </a:spcBef>
              <a:defRPr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Cobertura de Esgotamento Sanitário – IBGE/PNAD 2012</a:t>
            </a:r>
          </a:p>
        </p:txBody>
      </p:sp>
      <p:graphicFrame>
        <p:nvGraphicFramePr>
          <p:cNvPr id="19" name="Gráfico 18"/>
          <p:cNvGraphicFramePr>
            <a:graphicFrameLocks/>
          </p:cNvGraphicFramePr>
          <p:nvPr/>
        </p:nvGraphicFramePr>
        <p:xfrm>
          <a:off x="285720" y="1142984"/>
          <a:ext cx="828680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-32" y="632994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pic>
        <p:nvPicPr>
          <p:cNvPr id="7" name="Imagem 4" descr="ASS_FUNASA_HOR_COL_CURVA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3689" y="6472824"/>
            <a:ext cx="3858905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57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384922"/>
            <a:ext cx="9144000" cy="3500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-32" y="635730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pic>
        <p:nvPicPr>
          <p:cNvPr id="7" name="Imagem 4" descr="ASS_FUNASA_HOR_COL_CURVA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3689" y="6500184"/>
            <a:ext cx="3858905" cy="385200"/>
          </a:xfrm>
          <a:prstGeom prst="rect">
            <a:avLst/>
          </a:prstGeom>
        </p:spPr>
      </p:pic>
      <p:pic>
        <p:nvPicPr>
          <p:cNvPr id="10" name="Picture 28"/>
          <p:cNvPicPr>
            <a:picLocks noChangeAspect="1" noChangeArrowheads="1"/>
          </p:cNvPicPr>
          <p:nvPr/>
        </p:nvPicPr>
        <p:blipFill rotWithShape="1">
          <a:blip r:embed="rId4" cstate="print"/>
          <a:srcRect t="7934"/>
          <a:stretch/>
        </p:blipFill>
        <p:spPr bwMode="auto">
          <a:xfrm>
            <a:off x="378000" y="1196752"/>
            <a:ext cx="8010424" cy="331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188071" y="4878756"/>
            <a:ext cx="1655762" cy="3683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eaLnBrk="0" hangingPunct="0">
              <a:spcBef>
                <a:spcPct val="30000"/>
              </a:spcBef>
              <a:spcAft>
                <a:spcPct val="30000"/>
              </a:spcAft>
              <a:buClr>
                <a:srgbClr val="00CC00"/>
              </a:buClr>
              <a:buFont typeface="Wingdings" pitchFamily="2" charset="2"/>
              <a:buNone/>
            </a:pPr>
            <a:r>
              <a:rPr lang="pt-BR" altLang="pt-BR" b="1" dirty="0" smtClean="0">
                <a:solidFill>
                  <a:srgbClr val="FF0000"/>
                </a:solidFill>
                <a:latin typeface="Calibri" pitchFamily="34" charset="0"/>
              </a:rPr>
              <a:t>Realidade:</a:t>
            </a:r>
            <a:endParaRPr lang="en-US" altLang="pt-BR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CaixaDeTexto 26"/>
          <p:cNvSpPr txBox="1">
            <a:spLocks noChangeArrowheads="1"/>
          </p:cNvSpPr>
          <p:nvPr/>
        </p:nvSpPr>
        <p:spPr bwMode="auto">
          <a:xfrm>
            <a:off x="1043608" y="5219352"/>
            <a:ext cx="1800225" cy="369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b="1" dirty="0" smtClean="0">
                <a:solidFill>
                  <a:schemeClr val="bg1"/>
                </a:solidFill>
                <a:latin typeface="Calibri" pitchFamily="34" charset="0"/>
              </a:rPr>
              <a:t>0,20 </a:t>
            </a:r>
            <a:r>
              <a:rPr lang="pt-BR" altLang="pt-BR" b="1" dirty="0">
                <a:solidFill>
                  <a:schemeClr val="bg1"/>
                </a:solidFill>
                <a:latin typeface="Calibri" pitchFamily="34" charset="0"/>
              </a:rPr>
              <a:t>a </a:t>
            </a:r>
            <a:r>
              <a:rPr lang="pt-BR" altLang="pt-BR" b="1" dirty="0" smtClean="0">
                <a:solidFill>
                  <a:schemeClr val="bg1"/>
                </a:solidFill>
                <a:latin typeface="Calibri" pitchFamily="34" charset="0"/>
              </a:rPr>
              <a:t>0,30</a:t>
            </a:r>
            <a:r>
              <a:rPr lang="pt-BR" altLang="pt-BR" b="1" dirty="0">
                <a:solidFill>
                  <a:schemeClr val="bg1"/>
                </a:solidFill>
                <a:latin typeface="Calibri" pitchFamily="34" charset="0"/>
              </a:rPr>
              <a:t>% PIB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0" y="6147942"/>
            <a:ext cx="1296988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 eaLnBrk="0" hangingPunct="0">
              <a:spcBef>
                <a:spcPct val="30000"/>
              </a:spcBef>
              <a:spcAft>
                <a:spcPct val="30000"/>
              </a:spcAft>
              <a:buClr>
                <a:srgbClr val="00CC00"/>
              </a:buClr>
              <a:buFont typeface="Wingdings" pitchFamily="2" charset="2"/>
              <a:buNone/>
            </a:pPr>
            <a:r>
              <a:rPr lang="pt-BR" altLang="pt-BR" sz="900" dirty="0">
                <a:latin typeface="Calibri" pitchFamily="34" charset="0"/>
              </a:rPr>
              <a:t>Fonte: </a:t>
            </a:r>
            <a:r>
              <a:rPr lang="pt-BR" altLang="pt-BR" sz="900" dirty="0" err="1">
                <a:latin typeface="Calibri" pitchFamily="34" charset="0"/>
              </a:rPr>
              <a:t>Plansab</a:t>
            </a:r>
            <a:r>
              <a:rPr lang="pt-BR" altLang="pt-BR" sz="900" dirty="0">
                <a:latin typeface="Calibri" pitchFamily="34" charset="0"/>
              </a:rPr>
              <a:t> / </a:t>
            </a:r>
            <a:r>
              <a:rPr lang="pt-BR" altLang="pt-BR" sz="900" dirty="0" err="1">
                <a:latin typeface="Calibri" pitchFamily="34" charset="0"/>
              </a:rPr>
              <a:t>Abcon</a:t>
            </a:r>
            <a:endParaRPr lang="en-US" altLang="pt-BR" sz="900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2875" y="98425"/>
            <a:ext cx="8786843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defPPr>
              <a:defRPr lang="pt-BR"/>
            </a:defPPr>
            <a:lvl1pPr algn="ctr">
              <a:spcBef>
                <a:spcPct val="50000"/>
              </a:spcBef>
              <a:defRPr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Necessidade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 smtClean="0"/>
              <a:t>Investimento</a:t>
            </a:r>
            <a:r>
              <a:rPr lang="en-US" dirty="0" smtClean="0"/>
              <a:t>: </a:t>
            </a:r>
            <a:r>
              <a:rPr lang="en-US" dirty="0" err="1" smtClean="0"/>
              <a:t>Água</a:t>
            </a:r>
            <a:r>
              <a:rPr lang="en-US" dirty="0" smtClean="0"/>
              <a:t> e </a:t>
            </a:r>
            <a:r>
              <a:rPr lang="en-US" dirty="0" err="1" smtClean="0"/>
              <a:t>Esgoto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300614" y="4869160"/>
            <a:ext cx="1655762" cy="3683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eaLnBrk="0" hangingPunct="0">
              <a:spcBef>
                <a:spcPct val="30000"/>
              </a:spcBef>
              <a:spcAft>
                <a:spcPct val="30000"/>
              </a:spcAft>
              <a:buClr>
                <a:srgbClr val="00CC00"/>
              </a:buClr>
              <a:buFont typeface="Wingdings" pitchFamily="2" charset="2"/>
              <a:buNone/>
            </a:pPr>
            <a:r>
              <a:rPr lang="pt-BR" altLang="pt-BR" b="1" dirty="0">
                <a:solidFill>
                  <a:srgbClr val="FF0000"/>
                </a:solidFill>
                <a:latin typeface="Calibri" pitchFamily="34" charset="0"/>
              </a:rPr>
              <a:t>Necessidade:</a:t>
            </a:r>
            <a:endParaRPr lang="en-US" altLang="pt-BR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1" name="CaixaDeTexto 26"/>
          <p:cNvSpPr txBox="1">
            <a:spLocks noChangeArrowheads="1"/>
          </p:cNvSpPr>
          <p:nvPr/>
        </p:nvSpPr>
        <p:spPr bwMode="auto">
          <a:xfrm>
            <a:off x="6156151" y="5209756"/>
            <a:ext cx="1800225" cy="3698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b="1" dirty="0">
                <a:solidFill>
                  <a:schemeClr val="bg1"/>
                </a:solidFill>
                <a:latin typeface="Calibri" pitchFamily="34" charset="0"/>
              </a:rPr>
              <a:t>0,60 a 0,70% PIB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509209" y="818569"/>
            <a:ext cx="5525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</a:rPr>
              <a:t>Investimentos                                                         Prazos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98394" y="1292442"/>
            <a:ext cx="2015295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rgbClr val="FF0000"/>
                </a:solidFill>
              </a:rPr>
              <a:t>Brasil: R$304 bilhões</a:t>
            </a:r>
          </a:p>
          <a:p>
            <a:pPr algn="ctr"/>
            <a:r>
              <a:rPr lang="pt-BR" sz="1300" b="1" dirty="0" smtClean="0">
                <a:solidFill>
                  <a:srgbClr val="FF0000"/>
                </a:solidFill>
              </a:rPr>
              <a:t>(Universalização 2033)</a:t>
            </a:r>
            <a:endParaRPr lang="pt-BR" sz="1300" b="1" dirty="0">
              <a:solidFill>
                <a:srgbClr val="FF0000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7024425" y="1285234"/>
            <a:ext cx="1978427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300" b="1" dirty="0" smtClean="0">
                <a:solidFill>
                  <a:srgbClr val="FF0000"/>
                </a:solidFill>
              </a:rPr>
              <a:t>Brasil: Ritmo atual</a:t>
            </a:r>
          </a:p>
          <a:p>
            <a:pPr algn="ctr"/>
            <a:r>
              <a:rPr lang="pt-BR" sz="1300" b="1" dirty="0" smtClean="0">
                <a:solidFill>
                  <a:srgbClr val="FF0000"/>
                </a:solidFill>
              </a:rPr>
              <a:t>(Universalização 2073)</a:t>
            </a:r>
            <a:endParaRPr lang="pt-BR" sz="1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93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741434"/>
            <a:ext cx="9144000" cy="4071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-32" y="632994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6375" y="66675"/>
            <a:ext cx="8723343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Desafios</a:t>
            </a:r>
          </a:p>
        </p:txBody>
      </p:sp>
      <p:pic>
        <p:nvPicPr>
          <p:cNvPr id="9" name="Imagem 4" descr="ASS_FUNASA_HOR_COL_CURVA.wmf"/>
          <p:cNvPicPr>
            <a:picLocks noChangeAspect="1"/>
          </p:cNvPicPr>
          <p:nvPr/>
        </p:nvPicPr>
        <p:blipFill>
          <a:blip r:embed="rId3" cstate="email"/>
          <a:srcRect r="36180" b="4402"/>
          <a:stretch>
            <a:fillRect/>
          </a:stretch>
        </p:blipFill>
        <p:spPr>
          <a:xfrm>
            <a:off x="5666888" y="6472824"/>
            <a:ext cx="2462755" cy="368243"/>
          </a:xfrm>
          <a:prstGeom prst="rect">
            <a:avLst/>
          </a:prstGeom>
        </p:spPr>
      </p:pic>
      <p:pic>
        <p:nvPicPr>
          <p:cNvPr id="10" name="Imagem 2" descr="LogoGoverno2015 (2)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4094" y="6496055"/>
            <a:ext cx="9585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642910" y="928670"/>
            <a:ext cx="8001056" cy="46474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   Desafios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sz="2000" dirty="0" smtClean="0"/>
              <a:t>Planejamento da política pública em nível local;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sz="2000" dirty="0" smtClean="0"/>
              <a:t>Elaboração de planos de saneamento;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sz="2000" dirty="0" smtClean="0"/>
              <a:t>Capacidade técnica (quantidade e qualidade);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sz="2000" dirty="0" smtClean="0"/>
              <a:t>Qualidade dos projetos apresentados;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sz="2000" dirty="0"/>
              <a:t>I</a:t>
            </a:r>
            <a:r>
              <a:rPr lang="pt-BR" sz="2000" dirty="0" smtClean="0"/>
              <a:t>nadequação dos projetos a realidade local;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sz="2000" dirty="0" smtClean="0"/>
              <a:t>Ausência de integração das infraestruturas dos serviços;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sz="2000" dirty="0" smtClean="0"/>
              <a:t>Capacidade de investimentos em projetos por parte de municípios;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sz="2000" dirty="0" smtClean="0"/>
              <a:t>Aporte contínuo de investimentos;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Courier New" pitchFamily="49" charset="0"/>
              <a:buChar char="o"/>
            </a:pPr>
            <a:r>
              <a:rPr lang="pt-BR" sz="2000" dirty="0" smtClean="0"/>
              <a:t>Aprovação e execução de convênios e termos de compromisso.</a:t>
            </a:r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</a:pPr>
            <a:endParaRPr lang="pt-BR" dirty="0" smtClean="0"/>
          </a:p>
          <a:p>
            <a:pPr indent="360000" algn="just" eaLnBrk="0" hangingPunct="0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6882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786058"/>
            <a:ext cx="9144000" cy="4071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-32" y="632994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pic>
        <p:nvPicPr>
          <p:cNvPr id="9" name="Imagem 4" descr="ASS_FUNASA_HOR_COL_CURVA.wmf"/>
          <p:cNvPicPr>
            <a:picLocks noChangeAspect="1"/>
          </p:cNvPicPr>
          <p:nvPr/>
        </p:nvPicPr>
        <p:blipFill>
          <a:blip r:embed="rId3" cstate="email"/>
          <a:srcRect r="36180" b="4402"/>
          <a:stretch>
            <a:fillRect/>
          </a:stretch>
        </p:blipFill>
        <p:spPr>
          <a:xfrm>
            <a:off x="5666888" y="6472824"/>
            <a:ext cx="2462755" cy="368243"/>
          </a:xfrm>
          <a:prstGeom prst="rect">
            <a:avLst/>
          </a:prstGeom>
        </p:spPr>
      </p:pic>
      <p:pic>
        <p:nvPicPr>
          <p:cNvPr id="10" name="Imagem 2" descr="LogoGoverno2015 (2)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4094" y="6496055"/>
            <a:ext cx="9585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06375" y="66675"/>
            <a:ext cx="8723343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FUNDAÇÃO NACIONAL DE SÁUDE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374818" y="1649061"/>
            <a:ext cx="8740533" cy="4119618"/>
            <a:chOff x="-1356858" y="143458"/>
            <a:chExt cx="8740533" cy="4119618"/>
          </a:xfrm>
        </p:grpSpPr>
        <p:sp>
          <p:nvSpPr>
            <p:cNvPr id="12" name="CaixaDeTexto 11"/>
            <p:cNvSpPr txBox="1"/>
            <p:nvPr/>
          </p:nvSpPr>
          <p:spPr>
            <a:xfrm>
              <a:off x="856112" y="3237359"/>
              <a:ext cx="2169656" cy="1015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  <a:sp3d extrusionH="57150">
                <a:bevelT w="50800" h="38100" prst="riblet"/>
              </a:sp3d>
            </a:bodyPr>
            <a:lstStyle/>
            <a:p>
              <a:pPr algn="ctr" eaLnBrk="0" hangingPunct="0"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pt-BR" sz="2000" dirty="0" smtClean="0">
                  <a:solidFill>
                    <a:schemeClr val="tx1"/>
                  </a:solidFill>
                </a:rPr>
                <a:t>Departamento de Saúde Ambiental - </a:t>
              </a:r>
              <a:r>
                <a:rPr lang="pt-BR" sz="2000" dirty="0" err="1" smtClean="0">
                  <a:solidFill>
                    <a:schemeClr val="tx1"/>
                  </a:solidFill>
                </a:rPr>
                <a:t>Desam</a:t>
              </a:r>
              <a:endParaRPr lang="pt-BR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3025768" y="3247413"/>
              <a:ext cx="2084034" cy="1015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  <a:sp3d extrusionH="57150">
                <a:bevelT w="50800" h="38100" prst="riblet"/>
              </a:sp3d>
            </a:bodyPr>
            <a:lstStyle/>
            <a:p>
              <a:pPr algn="ctr" eaLnBrk="0" hangingPunct="0"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pt-BR" sz="2000" dirty="0" smtClean="0">
                  <a:solidFill>
                    <a:schemeClr val="tx1"/>
                  </a:solidFill>
                </a:rPr>
                <a:t>Departamento de Administração - </a:t>
              </a:r>
              <a:r>
                <a:rPr lang="pt-BR" sz="2000" dirty="0" err="1" smtClean="0">
                  <a:solidFill>
                    <a:schemeClr val="tx1"/>
                  </a:solidFill>
                </a:rPr>
                <a:t>Deadm</a:t>
              </a:r>
              <a:endParaRPr lang="pt-BR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5138451" y="3247413"/>
              <a:ext cx="2245224" cy="1015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  <a:sp3d extrusionH="57150">
                <a:bevelT w="50800" h="38100" prst="riblet"/>
              </a:sp3d>
            </a:bodyPr>
            <a:lstStyle/>
            <a:p>
              <a:pPr algn="ctr" eaLnBrk="0" hangingPunct="0"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pt-BR" sz="2000" dirty="0" smtClean="0">
                  <a:solidFill>
                    <a:schemeClr val="tx1"/>
                  </a:solidFill>
                </a:rPr>
                <a:t>Superintendências Estaduais           </a:t>
              </a:r>
              <a:r>
                <a:rPr lang="pt-BR" sz="2000" dirty="0" err="1" smtClean="0">
                  <a:solidFill>
                    <a:schemeClr val="tx1"/>
                  </a:solidFill>
                </a:rPr>
                <a:t>Suest</a:t>
              </a:r>
              <a:endParaRPr lang="pt-BR" sz="2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-1356858" y="143458"/>
              <a:ext cx="2169656" cy="1015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  <a:sp3d extrusionH="57150">
                <a:bevelT w="50800" h="38100" prst="riblet"/>
              </a:sp3d>
            </a:bodyPr>
            <a:lstStyle/>
            <a:p>
              <a:pPr algn="ctr" eaLnBrk="0" hangingPunct="0">
                <a:spcBef>
                  <a:spcPts val="600"/>
                </a:spcBef>
                <a:spcAft>
                  <a:spcPts val="600"/>
                </a:spcAft>
                <a:buClr>
                  <a:srgbClr val="FF0000"/>
                </a:buClr>
              </a:pPr>
              <a:r>
                <a:rPr lang="pt-BR" sz="2000" dirty="0" smtClean="0">
                  <a:solidFill>
                    <a:schemeClr val="tx1"/>
                  </a:solidFill>
                </a:rPr>
                <a:t>Gabinete da Presidência   </a:t>
              </a:r>
              <a:r>
                <a:rPr lang="pt-BR" sz="2000" dirty="0" err="1" smtClean="0">
                  <a:solidFill>
                    <a:schemeClr val="tx1"/>
                  </a:solidFill>
                </a:rPr>
                <a:t>Gabpr</a:t>
              </a:r>
              <a:endParaRPr lang="pt-BR" sz="20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28571" y="4746557"/>
            <a:ext cx="2520000" cy="10156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pt-BR" sz="2000" b="1" dirty="0" smtClean="0">
                <a:solidFill>
                  <a:schemeClr val="tx1"/>
                </a:solidFill>
              </a:rPr>
              <a:t>Departamento de Engenharia de Saúde Pública - </a:t>
            </a:r>
            <a:r>
              <a:rPr lang="pt-BR" sz="2000" b="1" dirty="0" err="1" smtClean="0">
                <a:solidFill>
                  <a:schemeClr val="tx1"/>
                </a:solidFill>
              </a:rPr>
              <a:t>Densp</a:t>
            </a:r>
            <a:endParaRPr lang="pt-BR" sz="2000" b="1" dirty="0" smtClean="0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516216" y="2917393"/>
            <a:ext cx="2169656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p3d extrusionH="57150">
              <a:bevelT w="50800" h="38100" prst="riblet"/>
            </a:sp3d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pt-BR" sz="2000" dirty="0" smtClean="0">
                <a:solidFill>
                  <a:schemeClr val="tx1"/>
                </a:solidFill>
              </a:rPr>
              <a:t>Procuradoria Federal Especializada - PFE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516216" y="1643411"/>
            <a:ext cx="2169656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p3d extrusionH="57150">
              <a:bevelT w="50800" h="38100" prst="riblet"/>
            </a:sp3d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pt-BR" sz="2000" dirty="0" smtClean="0">
                <a:solidFill>
                  <a:schemeClr val="tx1"/>
                </a:solidFill>
              </a:rPr>
              <a:t>Diretoria  Executiva         </a:t>
            </a:r>
            <a:r>
              <a:rPr lang="pt-BR" sz="2000" dirty="0" err="1" smtClean="0">
                <a:solidFill>
                  <a:schemeClr val="tx1"/>
                </a:solidFill>
              </a:rPr>
              <a:t>Direx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01220" y="2903719"/>
            <a:ext cx="2169656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p3d extrusionH="57150">
              <a:bevelT w="50800" h="38100" prst="riblet"/>
            </a:sp3d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pt-BR" sz="2000" dirty="0" smtClean="0">
                <a:solidFill>
                  <a:schemeClr val="tx1"/>
                </a:solidFill>
              </a:rPr>
              <a:t>Auditoria     Interna            </a:t>
            </a:r>
            <a:r>
              <a:rPr lang="pt-BR" sz="2000" dirty="0" err="1" smtClean="0">
                <a:solidFill>
                  <a:schemeClr val="tx1"/>
                </a:solidFill>
              </a:rPr>
              <a:t>Audit</a:t>
            </a:r>
            <a:endParaRPr lang="pt-BR" sz="2000" dirty="0" smtClean="0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364816" y="793406"/>
            <a:ext cx="216965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  <a:sp3d extrusionH="57150">
              <a:bevelT w="50800" h="38100" prst="riblet"/>
            </a:sp3d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pt-BR" sz="2000" dirty="0" smtClean="0">
                <a:solidFill>
                  <a:schemeClr val="tx1"/>
                </a:solidFill>
              </a:rPr>
              <a:t>Presidente</a:t>
            </a:r>
          </a:p>
        </p:txBody>
      </p:sp>
      <p:cxnSp>
        <p:nvCxnSpPr>
          <p:cNvPr id="43" name="Conector angulado 42"/>
          <p:cNvCxnSpPr>
            <a:stCxn id="25" idx="2"/>
            <a:endCxn id="14" idx="0"/>
          </p:cNvCxnSpPr>
          <p:nvPr/>
        </p:nvCxnSpPr>
        <p:spPr>
          <a:xfrm rot="16200000" flipH="1">
            <a:off x="4441441" y="1201718"/>
            <a:ext cx="3559500" cy="3543095"/>
          </a:xfrm>
          <a:prstGeom prst="bentConnector3">
            <a:avLst>
              <a:gd name="adj1" fmla="val 871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angulado 45"/>
          <p:cNvCxnSpPr>
            <a:stCxn id="25" idx="2"/>
            <a:endCxn id="17" idx="3"/>
          </p:cNvCxnSpPr>
          <p:nvPr/>
        </p:nvCxnSpPr>
        <p:spPr>
          <a:xfrm rot="5400000">
            <a:off x="3015371" y="722619"/>
            <a:ext cx="963377" cy="190517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angulado 47"/>
          <p:cNvCxnSpPr>
            <a:endCxn id="24" idx="3"/>
          </p:cNvCxnSpPr>
          <p:nvPr/>
        </p:nvCxnSpPr>
        <p:spPr>
          <a:xfrm rot="5400000">
            <a:off x="2410809" y="1376814"/>
            <a:ext cx="2194804" cy="187467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angulado 52"/>
          <p:cNvCxnSpPr>
            <a:stCxn id="25" idx="2"/>
            <a:endCxn id="19" idx="1"/>
          </p:cNvCxnSpPr>
          <p:nvPr/>
        </p:nvCxnSpPr>
        <p:spPr>
          <a:xfrm rot="16200000" flipH="1">
            <a:off x="4367076" y="1276084"/>
            <a:ext cx="2231709" cy="206657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do 56"/>
          <p:cNvCxnSpPr>
            <a:endCxn id="23" idx="1"/>
          </p:cNvCxnSpPr>
          <p:nvPr/>
        </p:nvCxnSpPr>
        <p:spPr>
          <a:xfrm>
            <a:off x="4445546" y="1216747"/>
            <a:ext cx="2070670" cy="934496"/>
          </a:xfrm>
          <a:prstGeom prst="bentConnector3">
            <a:avLst>
              <a:gd name="adj1" fmla="val -9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angulado 61"/>
          <p:cNvCxnSpPr>
            <a:stCxn id="11" idx="0"/>
            <a:endCxn id="25" idx="2"/>
          </p:cNvCxnSpPr>
          <p:nvPr/>
        </p:nvCxnSpPr>
        <p:spPr>
          <a:xfrm rot="5400000" flipH="1" flipV="1">
            <a:off x="1092587" y="1389501"/>
            <a:ext cx="3553041" cy="3161073"/>
          </a:xfrm>
          <a:prstGeom prst="bentConnector3">
            <a:avLst>
              <a:gd name="adj1" fmla="val 127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angulado 63"/>
          <p:cNvCxnSpPr>
            <a:stCxn id="12" idx="0"/>
            <a:endCxn id="25" idx="2"/>
          </p:cNvCxnSpPr>
          <p:nvPr/>
        </p:nvCxnSpPr>
        <p:spPr>
          <a:xfrm rot="5400000" flipH="1" flipV="1">
            <a:off x="2286407" y="2579725"/>
            <a:ext cx="3549446" cy="777028"/>
          </a:xfrm>
          <a:prstGeom prst="bentConnector3">
            <a:avLst>
              <a:gd name="adj1" fmla="val 1270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angulado 68"/>
          <p:cNvCxnSpPr>
            <a:stCxn id="13" idx="0"/>
          </p:cNvCxnSpPr>
          <p:nvPr/>
        </p:nvCxnSpPr>
        <p:spPr>
          <a:xfrm rot="16200000" flipV="1">
            <a:off x="3339525" y="2293079"/>
            <a:ext cx="3565959" cy="1353915"/>
          </a:xfrm>
          <a:prstGeom prst="bentConnector3">
            <a:avLst>
              <a:gd name="adj1" fmla="val 128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716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2786058"/>
            <a:ext cx="9144000" cy="4071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auto">
          <a:xfrm>
            <a:off x="-32" y="6329948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pic>
        <p:nvPicPr>
          <p:cNvPr id="9" name="Imagem 4" descr="ASS_FUNASA_HOR_COL_CURVA.wmf"/>
          <p:cNvPicPr>
            <a:picLocks noChangeAspect="1"/>
          </p:cNvPicPr>
          <p:nvPr/>
        </p:nvPicPr>
        <p:blipFill>
          <a:blip r:embed="rId3" cstate="email"/>
          <a:srcRect r="36180" b="4402"/>
          <a:stretch>
            <a:fillRect/>
          </a:stretch>
        </p:blipFill>
        <p:spPr>
          <a:xfrm>
            <a:off x="5666888" y="6472824"/>
            <a:ext cx="2462755" cy="368243"/>
          </a:xfrm>
          <a:prstGeom prst="rect">
            <a:avLst/>
          </a:prstGeom>
        </p:spPr>
      </p:pic>
      <p:pic>
        <p:nvPicPr>
          <p:cNvPr id="10" name="Imagem 2" descr="LogoGoverno2015 (2)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4094" y="6496055"/>
            <a:ext cx="9585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206375" y="66675"/>
            <a:ext cx="8723343" cy="5107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Linhas de Ação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36470" y="1802301"/>
            <a:ext cx="2417569" cy="255454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pt-BR" sz="2000" dirty="0" smtClean="0">
                <a:solidFill>
                  <a:schemeClr val="tx1"/>
                </a:solidFill>
              </a:rPr>
              <a:t>Elaboração de diagnósticos, estudos de concepção e viabilidade, projetos básico e executivo de engenharia e estudos ambientais para SAA e SES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899591" y="1014978"/>
            <a:ext cx="7230051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pt-BR" sz="2400" b="1" dirty="0" smtClean="0">
                <a:solidFill>
                  <a:srgbClr val="FF0000"/>
                </a:solidFill>
              </a:rPr>
              <a:t>Modelos para a Elaboração de Projetos de Engenharia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397670" y="1801199"/>
            <a:ext cx="2399313" cy="255454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pt-BR" sz="2000" dirty="0" smtClean="0">
                <a:solidFill>
                  <a:schemeClr val="tx1"/>
                </a:solidFill>
              </a:rPr>
              <a:t>Elaboração de projetos modulares que compõe o sistema </a:t>
            </a:r>
            <a:r>
              <a:rPr lang="pt-BR" sz="2000" dirty="0">
                <a:solidFill>
                  <a:schemeClr val="tx1"/>
                </a:solidFill>
              </a:rPr>
              <a:t>s</a:t>
            </a:r>
            <a:r>
              <a:rPr lang="pt-BR" sz="2000" dirty="0" smtClean="0">
                <a:solidFill>
                  <a:schemeClr val="tx1"/>
                </a:solidFill>
              </a:rPr>
              <a:t>implificado de </a:t>
            </a:r>
            <a:r>
              <a:rPr lang="pt-BR" sz="2000" dirty="0">
                <a:solidFill>
                  <a:schemeClr val="tx1"/>
                </a:solidFill>
              </a:rPr>
              <a:t>a</a:t>
            </a:r>
            <a:r>
              <a:rPr lang="pt-BR" sz="2000" dirty="0" smtClean="0">
                <a:solidFill>
                  <a:schemeClr val="tx1"/>
                </a:solidFill>
              </a:rPr>
              <a:t>bastecimento de água (SSAA) com captação subterrânea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338047" y="1772816"/>
            <a:ext cx="2410417" cy="255454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pt-BR" sz="2000" dirty="0" smtClean="0">
                <a:solidFill>
                  <a:schemeClr val="tx1"/>
                </a:solidFill>
              </a:rPr>
              <a:t>Elaboração de projetos de referência para sistemas simplificados de abastecimento de água para áreas rurais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6470" y="4606096"/>
            <a:ext cx="8411994" cy="16312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50800" h="38100" prst="riblet"/>
            </a:sp3d>
          </a:bodyPr>
          <a:lstStyle/>
          <a:p>
            <a:pPr algn="ctr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pt-BR" sz="2000" dirty="0">
                <a:latin typeface="+mn-lt"/>
                <a:cs typeface="+mn-cs"/>
              </a:rPr>
              <a:t>Objetivo: </a:t>
            </a:r>
            <a:r>
              <a:rPr lang="pt-BR" sz="2000" dirty="0" smtClean="0">
                <a:latin typeface="+mn-lt"/>
                <a:cs typeface="+mn-cs"/>
              </a:rPr>
              <a:t>ofertar </a:t>
            </a:r>
            <a:r>
              <a:rPr lang="pt-BR" sz="2000" dirty="0">
                <a:latin typeface="+mn-lt"/>
                <a:cs typeface="+mn-cs"/>
              </a:rPr>
              <a:t>projetos básico e executivo que possibilitem a captação de recursos, a execução de obras e a implantação de serviços de abastecimento de água em conformidade com as normas técnicas e legislações vigentes e capazes de fornecer à população água com qualidade compatível com os padrões estabelecidos pelo Ministério da Saúde. </a:t>
            </a:r>
          </a:p>
        </p:txBody>
      </p:sp>
    </p:spTree>
    <p:extLst>
      <p:ext uri="{BB962C8B-B14F-4D97-AF65-F5344CB8AC3E}">
        <p14:creationId xmlns:p14="http://schemas.microsoft.com/office/powerpoint/2010/main" val="15769988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12154</TotalTime>
  <Words>1321</Words>
  <Application>Microsoft Office PowerPoint</Application>
  <PresentationFormat>Apresentação na tela (4:3)</PresentationFormat>
  <Paragraphs>203</Paragraphs>
  <Slides>20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Futura Md BT</vt:lpstr>
      <vt:lpstr>Verdana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FUNASA</dc:creator>
  <cp:lastModifiedBy>Cacau Marques</cp:lastModifiedBy>
  <cp:revision>1688</cp:revision>
  <dcterms:created xsi:type="dcterms:W3CDTF">2007-03-30T14:32:51Z</dcterms:created>
  <dcterms:modified xsi:type="dcterms:W3CDTF">2015-05-25T12:29:41Z</dcterms:modified>
</cp:coreProperties>
</file>