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9" r:id="rId3"/>
    <p:sldMasterId id="2147483662" r:id="rId4"/>
    <p:sldMasterId id="2147483664" r:id="rId5"/>
    <p:sldMasterId id="2147483666" r:id="rId6"/>
    <p:sldMasterId id="2147483668" r:id="rId7"/>
    <p:sldMasterId id="2147483670" r:id="rId8"/>
  </p:sldMasterIdLst>
  <p:notesMasterIdLst>
    <p:notesMasterId r:id="rId33"/>
  </p:notesMasterIdLst>
  <p:handoutMasterIdLst>
    <p:handoutMasterId r:id="rId34"/>
  </p:handoutMasterIdLst>
  <p:sldIdLst>
    <p:sldId id="675" r:id="rId9"/>
    <p:sldId id="703" r:id="rId10"/>
    <p:sldId id="704" r:id="rId11"/>
    <p:sldId id="702" r:id="rId12"/>
    <p:sldId id="701" r:id="rId13"/>
    <p:sldId id="700" r:id="rId14"/>
    <p:sldId id="699" r:id="rId15"/>
    <p:sldId id="698" r:id="rId16"/>
    <p:sldId id="697" r:id="rId17"/>
    <p:sldId id="696" r:id="rId18"/>
    <p:sldId id="695" r:id="rId19"/>
    <p:sldId id="694" r:id="rId20"/>
    <p:sldId id="693" r:id="rId21"/>
    <p:sldId id="692" r:id="rId22"/>
    <p:sldId id="691" r:id="rId23"/>
    <p:sldId id="690" r:id="rId24"/>
    <p:sldId id="689" r:id="rId25"/>
    <p:sldId id="688" r:id="rId26"/>
    <p:sldId id="687" r:id="rId27"/>
    <p:sldId id="686" r:id="rId28"/>
    <p:sldId id="685" r:id="rId29"/>
    <p:sldId id="683" r:id="rId30"/>
    <p:sldId id="705" r:id="rId31"/>
    <p:sldId id="677" r:id="rId32"/>
  </p:sldIdLst>
  <p:sldSz cx="9144000" cy="6858000" type="screen4x3"/>
  <p:notesSz cx="6858000" cy="99790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4D45E5"/>
    <a:srgbClr val="3333FF"/>
    <a:srgbClr val="001E5C"/>
    <a:srgbClr val="6699FF"/>
    <a:srgbClr val="00B0F0"/>
    <a:srgbClr val="3366FF"/>
    <a:srgbClr val="00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7" autoAdjust="0"/>
    <p:restoredTop sz="91610" autoAdjust="0"/>
  </p:normalViewPr>
  <p:slideViewPr>
    <p:cSldViewPr>
      <p:cViewPr varScale="1">
        <p:scale>
          <a:sx n="70" d="100"/>
          <a:sy n="70" d="100"/>
        </p:scale>
        <p:origin x="-1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14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4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2706" cy="50014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701" y="3"/>
            <a:ext cx="2972706" cy="50014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FCBA26-728F-47FA-B0C3-30E78930EC40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77288"/>
            <a:ext cx="2972706" cy="50014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701" y="9477288"/>
            <a:ext cx="2972706" cy="50014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7BE69C-1A06-48C9-88F9-9E207DF69A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21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2706" cy="50014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701" y="3"/>
            <a:ext cx="2972706" cy="50014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E4DAB2-8619-4F05-ABA0-E2167FC3336C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7713"/>
            <a:ext cx="4987925" cy="3741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644" y="4740240"/>
            <a:ext cx="5486719" cy="4490163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77288"/>
            <a:ext cx="2972706" cy="50014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701" y="9477288"/>
            <a:ext cx="2972706" cy="50014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6F15CB-2345-44D8-8F6F-498187FF8D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6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773" indent="-2856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729" indent="-2285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821" indent="-2285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913" indent="-2285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005" indent="-228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096" indent="-228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189" indent="-228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281" indent="-2285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D71AC-0621-4817-84EA-CFC54F2B751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7257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653" indent="-2856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543" indent="-2285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562" indent="-2285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580" indent="-2285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597" indent="-2285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614" indent="-2285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632" indent="-2285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50" indent="-2285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79C53-70C9-431D-8FBB-F939D6D44E4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5210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67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F09F18-32D4-534E-AF38-107735525638}" type="datetimeFigureOut">
              <a:rPr lang="pt-BR"/>
              <a:pPr/>
              <a:t>25/05/2015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92579D-F8C5-8A42-A6DA-0BC9C4AAF5F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9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68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3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1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40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3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81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38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cs2036\Desktop\Projeto Reagua\textura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876925"/>
            <a:ext cx="2051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927725"/>
            <a:ext cx="19510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1" name="Picture 7" descr="logo sanasa azul 20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33375"/>
            <a:ext cx="1420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pt-BR" sz="4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5123" name="Imagem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794375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m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845175"/>
            <a:ext cx="19510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ixaDeTexto 5"/>
          <p:cNvSpPr txBox="1">
            <a:spLocks noChangeArrowheads="1"/>
          </p:cNvSpPr>
          <p:nvPr/>
        </p:nvSpPr>
        <p:spPr bwMode="auto">
          <a:xfrm>
            <a:off x="395288" y="1652588"/>
            <a:ext cx="8353425" cy="4124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2000" b="1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____________________________________________________________</a:t>
            </a:r>
          </a:p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DIRETORIA EXECUTIVA DA SANASA</a:t>
            </a:r>
          </a:p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Diretor Presidente 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–</a:t>
            </a: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Arly de Lara Romêo</a:t>
            </a:r>
          </a:p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Chefe de Gabinete 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– Fernando Ribeiro Rossilho</a:t>
            </a:r>
          </a:p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Diretor Administrativo 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– Lúcio Esteves Júnior</a:t>
            </a:r>
          </a:p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Diretor Comercial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– Luiz Carlos de Souza</a:t>
            </a:r>
            <a:endParaRPr lang="pt-BR" sz="1600" b="1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Diretor Financeiro e de Relações com Investidores 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–</a:t>
            </a: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Pedro Cláudio da Silva</a:t>
            </a:r>
          </a:p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Diretor Técnico 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–</a:t>
            </a:r>
            <a:r>
              <a:rPr lang="pt-BR" sz="16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pt-BR" sz="16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Marco Antônio dos Santos</a:t>
            </a:r>
          </a:p>
          <a:p>
            <a:pPr algn="ctr" eaLnBrk="1" hangingPunct="1">
              <a:spcAft>
                <a:spcPts val="1200"/>
              </a:spcAft>
              <a:buSzPct val="95000"/>
            </a:pPr>
            <a:endParaRPr lang="pt-BR" sz="2000" b="1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algn="ctr" eaLnBrk="1" hangingPunct="1">
              <a:spcAft>
                <a:spcPts val="1200"/>
              </a:spcAft>
              <a:buSzPct val="95000"/>
            </a:pPr>
            <a:r>
              <a:rPr lang="pt-BR" sz="20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www.sanasa.com.br    0800 77 21 195</a:t>
            </a:r>
            <a:endParaRPr lang="pt-BR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cs2036\Desktop\Projeto Reagua\textura 7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 userDrawn="1"/>
        </p:nvSpPr>
        <p:spPr>
          <a:xfrm>
            <a:off x="4067944" y="58772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38" y="5569452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66" y="4980974"/>
            <a:ext cx="1590650" cy="1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0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051" name="Picture 7" descr="logo sanasa azul 2010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33375"/>
            <a:ext cx="1420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052736"/>
            <a:ext cx="83534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Presidente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Arly</a:t>
            </a:r>
            <a:r>
              <a:rPr lang="pt-BR" sz="1600" dirty="0" smtClean="0">
                <a:solidFill>
                  <a:srgbClr val="002060"/>
                </a:solidFill>
              </a:rPr>
              <a:t> de Lara </a:t>
            </a:r>
            <a:r>
              <a:rPr lang="pt-BR" sz="1600" dirty="0" err="1" smtClean="0">
                <a:solidFill>
                  <a:srgbClr val="002060"/>
                </a:solidFill>
              </a:rPr>
              <a:t>Romêo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Chefe de Gabinete </a:t>
            </a:r>
            <a:r>
              <a:rPr lang="pt-BR" sz="1600" dirty="0" smtClean="0">
                <a:solidFill>
                  <a:srgbClr val="002060"/>
                </a:solidFill>
              </a:rPr>
              <a:t>– Fernando Ribeiro </a:t>
            </a:r>
            <a:r>
              <a:rPr lang="pt-BR" sz="1600" dirty="0" err="1" smtClean="0">
                <a:solidFill>
                  <a:srgbClr val="002060"/>
                </a:solidFill>
              </a:rPr>
              <a:t>Rossilho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Procuradora Jurídica </a:t>
            </a:r>
            <a:r>
              <a:rPr lang="pt-BR" sz="1600" dirty="0" smtClean="0">
                <a:solidFill>
                  <a:srgbClr val="002060"/>
                </a:solidFill>
              </a:rPr>
              <a:t>– Maria P. P. A. </a:t>
            </a:r>
            <a:r>
              <a:rPr lang="pt-BR" sz="1600" dirty="0" err="1" smtClean="0">
                <a:solidFill>
                  <a:srgbClr val="002060"/>
                </a:solidFill>
              </a:rPr>
              <a:t>Balesteros</a:t>
            </a:r>
            <a:r>
              <a:rPr lang="pt-BR" sz="1600" dirty="0" smtClean="0">
                <a:solidFill>
                  <a:srgbClr val="002060"/>
                </a:solidFill>
              </a:rPr>
              <a:t> Silva 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</a:rPr>
              <a:t>– Paulo Jorge </a:t>
            </a:r>
            <a:r>
              <a:rPr lang="pt-BR" sz="1600" dirty="0" err="1" smtClean="0">
                <a:solidFill>
                  <a:srgbClr val="002060"/>
                </a:solidFill>
              </a:rPr>
              <a:t>Zeraik</a:t>
            </a:r>
            <a:r>
              <a:rPr lang="pt-BR" sz="1600" dirty="0" smtClean="0">
                <a:solidFill>
                  <a:prstClr val="black"/>
                </a:solidFill>
              </a:rPr>
              <a:t> 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Comercial</a:t>
            </a:r>
            <a:r>
              <a:rPr lang="pt-BR" sz="1600" dirty="0" smtClean="0">
                <a:solidFill>
                  <a:srgbClr val="002060"/>
                </a:solidFill>
              </a:rPr>
              <a:t> – Luiz Carlos de Souza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Financeiro e de Relações com Investidores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Pedro Cláudio da Silva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Marco Antônio dos Santos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7" name="Elipse 6"/>
          <p:cNvSpPr/>
          <p:nvPr userDrawn="1"/>
        </p:nvSpPr>
        <p:spPr>
          <a:xfrm>
            <a:off x="4325326" y="5949280"/>
            <a:ext cx="246674" cy="212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92315"/>
            <a:ext cx="1756544" cy="7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64" y="5214563"/>
            <a:ext cx="1362252" cy="13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9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95263" y="2600325"/>
            <a:ext cx="857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DIRETORIA EXECUTIVA DA SANASA</a:t>
            </a:r>
          </a:p>
        </p:txBody>
      </p:sp>
      <p:sp>
        <p:nvSpPr>
          <p:cNvPr id="9" name="CaixaDeTexto 1"/>
          <p:cNvSpPr txBox="1">
            <a:spLocks noChangeArrowheads="1"/>
          </p:cNvSpPr>
          <p:nvPr userDrawn="1"/>
        </p:nvSpPr>
        <p:spPr bwMode="auto">
          <a:xfrm>
            <a:off x="195263" y="3087688"/>
            <a:ext cx="8570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Presidente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Arly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 de Lara 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Romêo</a:t>
            </a:r>
            <a:endParaRPr lang="pt-BR" altLang="pt-BR" sz="16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Chefe de Gabinete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Fernando Ribeiro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Rossilho</a:t>
            </a:r>
            <a:endParaRPr lang="pt-BR" altLang="pt-BR" sz="16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Procuradora Jurídica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Maria P.P.A.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Balesteros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  Silva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Administrativo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Paulo Jorge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Zeraik</a:t>
            </a:r>
            <a:endParaRPr lang="pt-BR" altLang="pt-BR" sz="16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Comercial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Luiz Carlos de Souza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Financeiro  e de Rel. com Investidores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Pedro Cláudio da Silva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Técnico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Marco Antônio dos Santos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err="1" smtClean="0">
                <a:solidFill>
                  <a:prstClr val="white"/>
                </a:solidFill>
                <a:latin typeface="Arial" charset="0"/>
              </a:rPr>
              <a:t>www</a:t>
            </a:r>
            <a:r>
              <a:rPr lang="pt-BR" altLang="pt-BR" sz="1800" b="1" dirty="0" smtClean="0">
                <a:solidFill>
                  <a:prstClr val="white"/>
                </a:solidFill>
                <a:latin typeface="Arial" charset="0"/>
              </a:rPr>
              <a:t>. sanasa.com.br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prstClr val="white"/>
                </a:solidFill>
                <a:latin typeface="Arial" charset="0"/>
              </a:rPr>
              <a:t>0800 77 21 195 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30200" y="2428875"/>
            <a:ext cx="8558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1484313" y="2520950"/>
            <a:ext cx="7404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85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A-0032 - internos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767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ampinas.sp.gov.br/governo/meio-ambiente/plano-saneamento-basico-produto4.php" TargetMode="External"/><Relationship Id="rId2" Type="http://schemas.openxmlformats.org/officeDocument/2006/relationships/hyperlink" Target="http://bibjuri.campinas.sp.gov.br/index/visualizaratualizada/id/92897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63242" y="2060848"/>
            <a:ext cx="8801246" cy="129614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307259" y="2204864"/>
            <a:ext cx="865722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 eaLnBrk="1" hangingPunct="1"/>
            <a:r>
              <a:rPr lang="pt-BR" sz="2600" b="1" dirty="0">
                <a:solidFill>
                  <a:srgbClr val="6666FF"/>
                </a:solidFill>
                <a:latin typeface="Arial" charset="0"/>
              </a:rPr>
              <a:t>Como montar banco de projetos e  conteúdos</a:t>
            </a:r>
          </a:p>
          <a:p>
            <a:pPr lvl="0" algn="ctr" eaLnBrk="1" hangingPunct="1"/>
            <a:r>
              <a:rPr lang="pt-BR" sz="2600" b="1" dirty="0">
                <a:solidFill>
                  <a:srgbClr val="6666FF"/>
                </a:solidFill>
                <a:latin typeface="Arial" charset="0"/>
              </a:rPr>
              <a:t>para captação de recursos de Água e Esgoto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63688" y="3356992"/>
            <a:ext cx="47687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95000"/>
            </a:pPr>
            <a:r>
              <a:rPr lang="pt-BR" sz="1700" b="1" dirty="0" smtClean="0">
                <a:solidFill>
                  <a:srgbClr val="4D45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Autor: Eng.ª  </a:t>
            </a:r>
            <a:r>
              <a:rPr lang="pt-BR" sz="1700" b="1" dirty="0">
                <a:solidFill>
                  <a:srgbClr val="4D45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MÁRCIA TREVISAN VIGORITO</a:t>
            </a:r>
          </a:p>
          <a:p>
            <a:r>
              <a:rPr lang="pt-BR" sz="2800" b="1" baseline="30000" dirty="0" smtClean="0">
                <a:solidFill>
                  <a:srgbClr val="3333FF"/>
                </a:solidFill>
              </a:rPr>
              <a:t> </a:t>
            </a:r>
            <a:r>
              <a:rPr lang="pt-BR" sz="2800" b="1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7826" y="116632"/>
            <a:ext cx="68406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200" dirty="0" smtClean="0">
                <a:solidFill>
                  <a:srgbClr val="003399"/>
                </a:solidFill>
              </a:rPr>
              <a:t>XIX Exposição de Experiências Municipais em Saneamento</a:t>
            </a:r>
          </a:p>
          <a:p>
            <a:r>
              <a:rPr lang="pt-BR" sz="2200" dirty="0" smtClean="0">
                <a:solidFill>
                  <a:srgbClr val="003399"/>
                </a:solidFill>
              </a:rPr>
              <a:t>24 a 29 de maio de 2015 – Poços de Caldas/MG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" y="116632"/>
            <a:ext cx="2170448" cy="10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3568" y="764704"/>
            <a:ext cx="617443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89535" algn="just">
              <a:spcAft>
                <a:spcPts val="0"/>
              </a:spcAft>
              <a:tabLst>
                <a:tab pos="923925" algn="l"/>
              </a:tabLs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Descrição da Região 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9535" indent="142875" algn="just">
              <a:spcAft>
                <a:spcPts val="0"/>
              </a:spcAft>
              <a:tabLst>
                <a:tab pos="540385" algn="l"/>
              </a:tabLst>
            </a:pP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Desenvolvimento do Estudo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Delimitação, em planta das áreas de contribuição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Levantamento das vazões e populações 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Elaboração de memorial de cálculo, plantas e planilhas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9535" algn="just">
              <a:spcAft>
                <a:spcPts val="0"/>
              </a:spcAft>
              <a:tabLst>
                <a:tab pos="540385" algn="l"/>
              </a:tabLst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Estudo de Alternativas Locacionais da ETE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05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Sistema Proposto e Observações Gerais</a:t>
            </a:r>
            <a:endParaRPr lang="pt-BR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6428" y="27342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>
                <a:solidFill>
                  <a:schemeClr val="bg1"/>
                </a:solidFill>
              </a:rPr>
              <a:t>ESTUDO DE CONCEPÇÃO SISTEMA DE ESGOTAMENTO MONTE BELO</a:t>
            </a:r>
            <a:endParaRPr lang="pt-BR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1" y="191683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 a obra, a avaliação do custo e 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empreendimento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de subsídio para a elaboração do projeto executivo, a aquisição de áreas necessárias, o licenciamento ambiental e o processo licitatório.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26064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BÁSICO  </a:t>
            </a:r>
          </a:p>
        </p:txBody>
      </p:sp>
    </p:spTree>
    <p:extLst>
      <p:ext uri="{BB962C8B-B14F-4D97-AF65-F5344CB8AC3E}">
        <p14:creationId xmlns:p14="http://schemas.microsoft.com/office/powerpoint/2010/main" val="25350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841756"/>
            <a:ext cx="8568952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endParaRPr lang="pt-BR" dirty="0" smtClean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Memoriais descritivo e de cálculo</a:t>
            </a:r>
          </a:p>
          <a:p>
            <a:pPr lvl="1" algn="just"/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Quantitativos de serviços e materiais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orçamentária</a:t>
            </a:r>
          </a:p>
          <a:p>
            <a:pPr lvl="1" algn="just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rede coletora, coletor tronco, interceptor 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emissário: 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traçado da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com pré-dimensionamento hidráulico e a identificação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interligações. </a:t>
            </a:r>
          </a:p>
          <a:p>
            <a:pPr lvl="1" algn="just"/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a ETE: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definição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–out das unidades 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equipamentos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de vista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técnico, operacional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260648"/>
            <a:ext cx="7136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DO PROJETO BÁSICO</a:t>
            </a:r>
          </a:p>
        </p:txBody>
      </p:sp>
    </p:spTree>
    <p:extLst>
      <p:ext uri="{BB962C8B-B14F-4D97-AF65-F5344CB8AC3E}">
        <p14:creationId xmlns:p14="http://schemas.microsoft.com/office/powerpoint/2010/main" val="26731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4462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BÁSICO DE </a:t>
            </a:r>
            <a:r>
              <a:rPr lang="pt-BR" sz="21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DE ESGOTO </a:t>
            </a:r>
          </a:p>
          <a:p>
            <a:pPr algn="ctr"/>
            <a:r>
              <a:rPr lang="pt-BR" sz="21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RESIDENCIAL FILADÉLFIA</a:t>
            </a:r>
            <a:r>
              <a:rPr lang="pt-BR" sz="21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1E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8964488" cy="548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EXECUTIVO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90872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a finalidade de execução da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obra, de acordo com as normas pertinentes da Associação Brasileira de Normas Técnicas (ABNT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Engloba: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Projetos: Hidráulico, Terraplenagem, Arquitetônico, Urbanístico,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eotecnia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Fundações, Estrutural, Mecânico, Elétrico e de Automação</a:t>
            </a:r>
          </a:p>
          <a:p>
            <a:pPr lvl="1" algn="just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Especificação Técnica de Materiais e Serviços</a:t>
            </a:r>
          </a:p>
          <a:p>
            <a:pPr lvl="1" algn="just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8494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251520" y="1166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EXECUTIVO DE REDE </a:t>
            </a:r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COLETORA DE ESGOTO </a:t>
            </a:r>
            <a:endParaRPr lang="en-US" sz="20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DOS POMARES</a:t>
            </a:r>
          </a:p>
        </p:txBody>
      </p:sp>
      <p:pic>
        <p:nvPicPr>
          <p:cNvPr id="7" name="Picture 2" descr="D:\Fabio\SANASA\Recurso Externo\PAC 2\Esgoto\Documentos Iniciais\Reversao Pq Pomares\Projetos Memoriais\Implant_Redes Pq Poma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6" y="1268760"/>
            <a:ext cx="8712968" cy="54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75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462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EXECUTIVO DE REDE </a:t>
            </a:r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COLETORA DE ESGOTO </a:t>
            </a:r>
            <a:endParaRPr lang="en-US" sz="20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DOS POMARES</a:t>
            </a:r>
          </a:p>
        </p:txBody>
      </p:sp>
    </p:spTree>
    <p:extLst>
      <p:ext uri="{BB962C8B-B14F-4D97-AF65-F5344CB8AC3E}">
        <p14:creationId xmlns:p14="http://schemas.microsoft.com/office/powerpoint/2010/main" val="35223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560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462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</a:t>
            </a:r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EXECUTIVO DE ESTAÇÃO </a:t>
            </a:r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ELEVATÓRIA DE ESGOTO </a:t>
            </a:r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DOS POMARES</a:t>
            </a:r>
          </a:p>
        </p:txBody>
      </p:sp>
    </p:spTree>
    <p:extLst>
      <p:ext uri="{BB962C8B-B14F-4D97-AF65-F5344CB8AC3E}">
        <p14:creationId xmlns:p14="http://schemas.microsoft.com/office/powerpoint/2010/main" val="11822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te picarrao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-20000" contrast="20000"/>
            <a:extLst/>
          </a:blip>
          <a:srcRect l="8253" t="9720" r="1483" b="5184"/>
          <a:stretch/>
        </p:blipFill>
        <p:spPr bwMode="auto">
          <a:xfrm>
            <a:off x="189758" y="1124744"/>
            <a:ext cx="8400371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60350"/>
            <a:ext cx="7345362" cy="576263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4000">
                <a:solidFill>
                  <a:schemeClr val="accent2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ESTUDO DE AMPLIAÇÃO DA ETE PIÇARRÃO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79388" y="4216027"/>
            <a:ext cx="2615549" cy="253635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699792" y="2182950"/>
            <a:ext cx="5687735" cy="4066153"/>
            <a:chOff x="2647067" y="2166880"/>
            <a:chExt cx="5687735" cy="3789702"/>
          </a:xfrm>
        </p:grpSpPr>
        <p:grpSp>
          <p:nvGrpSpPr>
            <p:cNvPr id="7" name="Grupo 6"/>
            <p:cNvGrpSpPr/>
            <p:nvPr/>
          </p:nvGrpSpPr>
          <p:grpSpPr>
            <a:xfrm>
              <a:off x="2647067" y="2166880"/>
              <a:ext cx="5687735" cy="3789702"/>
              <a:chOff x="2464965" y="1818594"/>
              <a:chExt cx="5203379" cy="2957827"/>
            </a:xfrm>
          </p:grpSpPr>
          <p:cxnSp>
            <p:nvCxnSpPr>
              <p:cNvPr id="9" name="Conector de seta reta 8"/>
              <p:cNvCxnSpPr>
                <a:stCxn id="11" idx="1"/>
              </p:cNvCxnSpPr>
              <p:nvPr/>
            </p:nvCxnSpPr>
            <p:spPr>
              <a:xfrm flipH="1">
                <a:off x="5069041" y="1919392"/>
                <a:ext cx="1008112" cy="547275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ixaDeTexto 10"/>
              <p:cNvSpPr txBox="1"/>
              <p:nvPr/>
            </p:nvSpPr>
            <p:spPr>
              <a:xfrm>
                <a:off x="6077153" y="1818594"/>
                <a:ext cx="1491959" cy="201596"/>
              </a:xfrm>
              <a:prstGeom prst="rect">
                <a:avLst/>
              </a:prstGeom>
              <a:solidFill>
                <a:srgbClr val="FFFF00">
                  <a:alpha val="64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tx1"/>
                    </a:solidFill>
                  </a:rPr>
                  <a:t>4º MÓDULO UASB</a:t>
                </a:r>
                <a:endParaRPr lang="pt-BR" sz="11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Conector de seta reta 11"/>
              <p:cNvCxnSpPr>
                <a:stCxn id="13" idx="1"/>
              </p:cNvCxnSpPr>
              <p:nvPr/>
            </p:nvCxnSpPr>
            <p:spPr>
              <a:xfrm flipH="1">
                <a:off x="5076056" y="2909683"/>
                <a:ext cx="648072" cy="78596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ixaDeTexto 12"/>
              <p:cNvSpPr txBox="1"/>
              <p:nvPr/>
            </p:nvSpPr>
            <p:spPr>
              <a:xfrm>
                <a:off x="5724128" y="2808885"/>
                <a:ext cx="1944216" cy="201596"/>
              </a:xfrm>
              <a:prstGeom prst="rect">
                <a:avLst/>
              </a:prstGeom>
              <a:solidFill>
                <a:srgbClr val="FFFF00">
                  <a:alpha val="64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tx1"/>
                    </a:solidFill>
                  </a:rPr>
                  <a:t>NOVOS FLOTADORES</a:t>
                </a:r>
                <a:endParaRPr lang="pt-BR" sz="11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Conector de seta reta 13"/>
              <p:cNvCxnSpPr/>
              <p:nvPr/>
            </p:nvCxnSpPr>
            <p:spPr>
              <a:xfrm flipH="1" flipV="1">
                <a:off x="2660356" y="3487166"/>
                <a:ext cx="170775" cy="245824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ixaDeTexto 14"/>
              <p:cNvSpPr txBox="1"/>
              <p:nvPr/>
            </p:nvSpPr>
            <p:spPr>
              <a:xfrm>
                <a:off x="2775264" y="3817065"/>
                <a:ext cx="1584176" cy="332040"/>
              </a:xfrm>
              <a:prstGeom prst="rect">
                <a:avLst/>
              </a:prstGeom>
              <a:solidFill>
                <a:srgbClr val="FFFF00">
                  <a:alpha val="64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tx1"/>
                    </a:solidFill>
                  </a:rPr>
                  <a:t>EE ALIMENTAÇÃO FLOTADORES</a:t>
                </a:r>
                <a:endParaRPr lang="pt-BR" sz="11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Conector de seta reta 15"/>
              <p:cNvCxnSpPr/>
              <p:nvPr/>
            </p:nvCxnSpPr>
            <p:spPr>
              <a:xfrm flipH="1">
                <a:off x="5292080" y="4221088"/>
                <a:ext cx="432048" cy="43204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DeTexto 16"/>
              <p:cNvSpPr txBox="1"/>
              <p:nvPr/>
            </p:nvSpPr>
            <p:spPr>
              <a:xfrm>
                <a:off x="5724128" y="4005065"/>
                <a:ext cx="1944216" cy="430887"/>
              </a:xfrm>
              <a:prstGeom prst="rect">
                <a:avLst/>
              </a:prstGeom>
              <a:solidFill>
                <a:srgbClr val="FFFF00">
                  <a:alpha val="64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100" b="1" dirty="0" smtClean="0">
                    <a:solidFill>
                      <a:schemeClr val="tx1"/>
                    </a:solidFill>
                  </a:rPr>
                  <a:t>NOVA UNIDADE DESIDRATAÇÃO LODO</a:t>
                </a:r>
                <a:endParaRPr lang="pt-B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luxograma: Disco magnético 17"/>
              <p:cNvSpPr/>
              <p:nvPr/>
            </p:nvSpPr>
            <p:spPr>
              <a:xfrm>
                <a:off x="4716016" y="3000767"/>
                <a:ext cx="360040" cy="137246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Fluxograma: Disco magnético 18"/>
              <p:cNvSpPr/>
              <p:nvPr/>
            </p:nvSpPr>
            <p:spPr>
              <a:xfrm>
                <a:off x="5148064" y="3032968"/>
                <a:ext cx="360040" cy="134267"/>
              </a:xfrm>
              <a:prstGeom prst="flowChartMagneticDisk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Paralelogramo 19"/>
              <p:cNvSpPr/>
              <p:nvPr/>
            </p:nvSpPr>
            <p:spPr>
              <a:xfrm rot="2584132">
                <a:off x="2464965" y="3227983"/>
                <a:ext cx="325160" cy="197517"/>
              </a:xfrm>
              <a:prstGeom prst="parallelogram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Paralelogramo 20"/>
              <p:cNvSpPr/>
              <p:nvPr/>
            </p:nvSpPr>
            <p:spPr>
              <a:xfrm>
                <a:off x="4932040" y="4437112"/>
                <a:ext cx="360040" cy="339309"/>
              </a:xfrm>
              <a:prstGeom prst="parallelogram">
                <a:avLst>
                  <a:gd name="adj" fmla="val 7641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Fluxograma: Disco magnético 7"/>
            <p:cNvSpPr/>
            <p:nvPr/>
          </p:nvSpPr>
          <p:spPr>
            <a:xfrm>
              <a:off x="6050654" y="3761027"/>
              <a:ext cx="393554" cy="172029"/>
            </a:xfrm>
            <a:prstGeom prst="flowChartMagneticDisk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989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6322" y="476672"/>
            <a:ext cx="8646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1E5C"/>
              </a:solidFill>
              <a:latin typeface="Impact" panose="020B0806030902050204" pitchFamily="34" charset="0"/>
            </a:endParaRPr>
          </a:p>
          <a:p>
            <a:pPr algn="ctr"/>
            <a:endParaRPr lang="pt-BR" sz="24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pt-BR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9.648/1986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Estudo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Concepção de sistemas 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</a:t>
            </a:r>
            <a:endParaRPr lang="pt-BR" b="1" u="sng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9.649/1986 -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Projeto de Redes Coletoras de Esgoto Sanitário</a:t>
            </a:r>
            <a:endParaRPr lang="pt-BR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pt-BR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</a:t>
            </a:r>
            <a:r>
              <a:rPr lang="pt-BR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12.207/1992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Projeto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Interceptores de Esgoto Sanitário</a:t>
            </a:r>
            <a:endParaRPr lang="pt-BR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pt-BR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</a:t>
            </a:r>
            <a:r>
              <a:rPr lang="pt-BR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12.208/1992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Projeto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Estações Elevatórias 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</a:t>
            </a:r>
            <a:endParaRPr lang="pt-BR" b="1" u="sng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  12.209/2011 -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Projeto de Estações de Tratamento 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</a:t>
            </a:r>
            <a:endParaRPr lang="pt-BR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6322" y="260648"/>
            <a:ext cx="7278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</a:t>
            </a:r>
            <a:r>
              <a:rPr lang="pt-BR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 DA ABNT</a:t>
            </a:r>
            <a:endParaRPr lang="pt-BR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298268"/>
            <a:ext cx="8204886" cy="1158146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OBRAS DE ESGOTAMENTO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877341"/>
            <a:ext cx="8507288" cy="59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908720"/>
            <a:ext cx="83550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900" dirty="0" smtClean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endParaRPr lang="pt-BR" sz="900" dirty="0" smtClean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r>
              <a:rPr lang="pt-B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SAN.T.IN.PR </a:t>
            </a:r>
            <a:r>
              <a:rPr lang="pt-B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Elaboração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projetos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executivos</a:t>
            </a:r>
          </a:p>
          <a:p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SAN.T.IN.NT 44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Diretrizes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implantação de estações elevatórias de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</a:t>
            </a:r>
          </a:p>
          <a:p>
            <a:endParaRPr lang="pt-B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SAN.T.IN.NT </a:t>
            </a:r>
            <a:r>
              <a:rPr lang="pt-B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Identificação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condutores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elétricos</a:t>
            </a:r>
          </a:p>
          <a:p>
            <a:pPr lvl="0"/>
            <a:endParaRPr lang="pt-B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SAN.T.IN.NT 35 </a:t>
            </a:r>
            <a:r>
              <a:rPr lang="pt-B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Detalhamento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apresentação de projetos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elétricos</a:t>
            </a:r>
          </a:p>
          <a:p>
            <a:pPr lvl="0"/>
            <a:endParaRPr lang="pt-B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SAN.T.IN.NT </a:t>
            </a:r>
            <a:r>
              <a:rPr lang="pt-BR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Especificações para projetos estruturais e de fundações</a:t>
            </a:r>
          </a:p>
          <a:p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SAN.P.IN.NP 22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Detalhamento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apresentação de projetos de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automação</a:t>
            </a:r>
          </a:p>
          <a:p>
            <a:pPr lvl="0"/>
            <a:endParaRPr lang="pt-BR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3402" y="21751"/>
            <a:ext cx="71309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</a:t>
            </a:r>
            <a:r>
              <a:rPr lang="pt-BR" sz="21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 DA SANASA </a:t>
            </a:r>
          </a:p>
          <a:p>
            <a:pPr algn="ctr"/>
            <a:r>
              <a:rPr lang="pt-BR" sz="21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DISPONÍVEIS NO SITE</a:t>
            </a:r>
            <a:endParaRPr lang="pt-BR" sz="21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7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CONSULTA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3608" y="1052736"/>
            <a:ext cx="6466718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6923112" cy="504056"/>
          </a:xfrm>
        </p:spPr>
        <p:txBody>
          <a:bodyPr/>
          <a:lstStyle/>
          <a:p>
            <a: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CONSULTA </a:t>
            </a:r>
            <a:b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ANEXO I – DOCUMENTOS NECESSÁRIOS</a:t>
            </a:r>
            <a:endParaRPr lang="pt-BR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316"/>
              </p:ext>
            </p:extLst>
          </p:nvPr>
        </p:nvGraphicFramePr>
        <p:xfrm>
          <a:off x="467544" y="764704"/>
          <a:ext cx="7848871" cy="49867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8150"/>
                <a:gridCol w="5480721"/>
              </a:tblGrid>
              <a:tr h="31537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Item: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Documento Anexado (especificar):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2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Cobrança pelos serviços prestados de abastecimento de água e/ou esgotamento sanitário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Resolução Tarifária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Modelo de Fatura da SANASA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Plano Diretor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(Pode ser cópia eletrônica/link)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9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 ATUAL PLANO DIRETOR DE CAMPINAS É DE 2006.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9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ESTÁ EM ELABORAÇÃO O NOVO PLANO DIRETOR COM PREVISÃO DE TÉRMINO EM DEZEMBRO DE 2015.</a:t>
                      </a:r>
                      <a:endParaRPr lang="pt-BR" sz="9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43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Plano de Saneamento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(Pode ser cópia eletrônica/link)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Decreto nº 18.199 de 19/12/2013, que institui o Plano Municipal de Saneamento Básico e dá outras providências. </a:t>
                      </a:r>
                      <a:r>
                        <a:rPr lang="pt-BR" sz="1100" u="sng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2"/>
                        </a:rPr>
                        <a:t>http://bibjuri.campinas.sp.gov.br/index/visualizaratualizada/id/92897</a:t>
                      </a: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Plano Municipal de Saneamento Básico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u="sng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3"/>
                        </a:rPr>
                        <a:t>http://campinas.sp.gov.br/governo/meio-ambiente/plano-saneamento-basico-produto4.php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Plano de Esgotamento 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Sanitário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Programa de obras da SANASA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Contrato de 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Concessão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Lei de Criação da SANASA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1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Planta Layout Geral do Empreendimento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Planta do Planejamento dos Sistemas de Esgotamento do Município de Campinas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1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Cronograma Físico Financeiro do Empreendimento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Cronograma Analítico de esgotamento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1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Orçamento 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 </a:t>
                      </a: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Empreendimento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Cronograma de Custo de 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esgotamento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Licenciamento Ambiental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Licenças, Outorgas para Lançamento de efluentes, Autorizações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Outros </a:t>
                      </a: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(especificar)</a:t>
                      </a: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14600" algn="l"/>
                        </a:tabLst>
                      </a:pPr>
                      <a:r>
                        <a:rPr lang="pt-BR" sz="1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Descrição sucinta do Sistema de Esgotamento 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Sanitário</a:t>
                      </a:r>
                      <a:endParaRPr lang="pt-BR" sz="1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1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0" y="836712"/>
            <a:ext cx="8546727" cy="46805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-26325"/>
            <a:ext cx="37676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6"/>
          <p:cNvSpPr txBox="1">
            <a:spLocks noChangeArrowheads="1"/>
          </p:cNvSpPr>
          <p:nvPr/>
        </p:nvSpPr>
        <p:spPr bwMode="auto">
          <a:xfrm>
            <a:off x="683568" y="908720"/>
            <a:ext cx="8208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1" hangingPunct="1">
              <a:buSzPct val="95000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Eng.ª  MÁRCIA TREVISAN VIGORITO</a:t>
            </a:r>
          </a:p>
          <a:p>
            <a:pPr lvl="0" algn="ctr" eaLnBrk="1" hangingPunct="1">
              <a:buSzPct val="95000"/>
            </a:pPr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Coordenadora de Planejamento de Sistemas de Esgotamento</a:t>
            </a:r>
          </a:p>
          <a:p>
            <a:pPr lvl="0" algn="ctr" eaLnBrk="1" hangingPunct="1">
              <a:buSzPct val="95000"/>
            </a:pPr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F: (19) 3735-5122 – planejamento@sanasa.com.br</a:t>
            </a:r>
          </a:p>
        </p:txBody>
      </p:sp>
    </p:spTree>
    <p:extLst>
      <p:ext uri="{BB962C8B-B14F-4D97-AF65-F5344CB8AC3E}">
        <p14:creationId xmlns:p14="http://schemas.microsoft.com/office/powerpoint/2010/main" val="16199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5" y="220390"/>
            <a:ext cx="8972438" cy="66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7272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</a:t>
            </a:r>
            <a:r>
              <a:rPr lang="pt-BR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SISTEMAS </a:t>
            </a:r>
            <a:r>
              <a:rPr lang="pt-BR" sz="2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ESGOTAMENTO</a:t>
            </a:r>
            <a:endParaRPr lang="pt-BR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287135" cy="58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16632"/>
            <a:ext cx="774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DAS CIDADES  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SANEAMENTO AMBIENTAL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340768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r>
              <a:rPr lang="pt-BR" sz="20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INSTRUÇÃO NORMATIVA </a:t>
            </a:r>
            <a:r>
              <a:rPr lang="pt-BR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14 de  30/05/2014</a:t>
            </a:r>
          </a:p>
          <a:p>
            <a:endParaRPr lang="pt-BR" sz="2000" b="1" dirty="0" smtClean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 OS PROCEDIMENTOS PARA ENQUADRAMENTO E HABILITAÇÃO DE PROPOSTAS PARA A CONTRATAÇÃO DE OPERAÇÕES DE CRÉDITO DE SANEAMENTO NO AMBITO  DO PROGRAMA SANEAMENTO PARA TODOS – MUTUÁRIO PÚBLICO, QUE FINANCIA OS EMPREENDIMENTOS NAS MODALIDADES DE ABASTECIMENTO DE ÁGUA E ESGOTAMENTO SANITÁRIO.</a:t>
            </a:r>
          </a:p>
        </p:txBody>
      </p:sp>
    </p:spTree>
    <p:extLst>
      <p:ext uri="{BB962C8B-B14F-4D97-AF65-F5344CB8AC3E}">
        <p14:creationId xmlns:p14="http://schemas.microsoft.com/office/powerpoint/2010/main" val="25117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44624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DAS CIDADES </a:t>
            </a:r>
          </a:p>
          <a:p>
            <a:pPr algn="ctr"/>
            <a: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PROGRAMA SANEAMENTO PARA TODOS</a:t>
            </a:r>
            <a:endParaRPr lang="pt-BR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340768"/>
            <a:ext cx="86409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FINANCIÁVEIS:</a:t>
            </a:r>
          </a:p>
          <a:p>
            <a:endParaRPr lang="pt-BR" sz="2000" b="1" spc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de projeto básico e projeto executivo (limitado a 3% do valor do investimento).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de obras incluindo aquisição e instalação de equipamentos.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de ações de preservação ambiental (limitado a 5% do valor do empreendimento).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de trabalho social de sustentabilidade socioeconômica e ambiental do empreendimento e ações de educação ambiental.</a:t>
            </a:r>
          </a:p>
        </p:txBody>
      </p:sp>
    </p:spTree>
    <p:extLst>
      <p:ext uri="{BB962C8B-B14F-4D97-AF65-F5344CB8AC3E}">
        <p14:creationId xmlns:p14="http://schemas.microsoft.com/office/powerpoint/2010/main" val="38280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52536" y="27856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DAS </a:t>
            </a:r>
            <a:r>
              <a:rPr lang="pt-B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CIDADES </a:t>
            </a:r>
            <a:endParaRPr lang="pt-BR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SANEAMENTO PARA TODOS</a:t>
            </a:r>
            <a:r>
              <a:rPr lang="pt-BR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234888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 com Diretrizes para a Elaboração de Estudos de Concepção, Projetos Básicos e Projetos Executivos.</a:t>
            </a:r>
          </a:p>
          <a:p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 de preenchimento das Cartas Consulta.</a:t>
            </a:r>
          </a:p>
        </p:txBody>
      </p:sp>
    </p:spTree>
    <p:extLst>
      <p:ext uri="{BB962C8B-B14F-4D97-AF65-F5344CB8AC3E}">
        <p14:creationId xmlns:p14="http://schemas.microsoft.com/office/powerpoint/2010/main" val="4060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/>
          </p:cNvSpPr>
          <p:nvPr/>
        </p:nvSpPr>
        <p:spPr>
          <a:xfrm>
            <a:off x="-2631" y="375431"/>
            <a:ext cx="8542784" cy="591328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pPr lvl="0" fontAlgn="auto">
              <a:spcAft>
                <a:spcPts val="0"/>
              </a:spcAft>
              <a:defRPr/>
            </a:pPr>
            <a:endParaRPr lang="pt-BR" sz="2800" b="1" spc="-150" dirty="0">
              <a:effectLst>
                <a:outerShdw blurRad="38100" dist="38100" dir="2700000" algn="tl">
                  <a:srgbClr val="C0C0C0"/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08520" y="955358"/>
            <a:ext cx="889248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endParaRPr lang="pt-BR" sz="2400" u="sng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ct val="60000"/>
              </a:lnSpc>
            </a:pPr>
            <a:r>
              <a:rPr lang="pt-BR" sz="2400" b="1" dirty="0" smtClean="0">
                <a:solidFill>
                  <a:srgbClr val="002060"/>
                </a:solidFill>
                <a:latin typeface="Impact" panose="020B0806030902050204" pitchFamily="34" charset="0"/>
              </a:rPr>
              <a:t>       </a:t>
            </a:r>
            <a:endParaRPr lang="pt-BR" sz="2400" b="1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da área a ser estudada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sistema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existente</a:t>
            </a:r>
          </a:p>
          <a:p>
            <a:pPr lvl="2" algn="just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 de parâmetros</a:t>
            </a:r>
          </a:p>
          <a:p>
            <a:pPr lvl="2" algn="just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Efetuação de cálculos referentes a população e vazão</a:t>
            </a:r>
          </a:p>
          <a:p>
            <a:pPr lvl="1" algn="just">
              <a:lnSpc>
                <a:spcPct val="60000"/>
              </a:lnSpc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Pré-dimensionamento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unidades dos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</a:p>
          <a:p>
            <a:pPr lvl="1" algn="just">
              <a:lnSpc>
                <a:spcPct val="60000"/>
              </a:lnSpc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e escolha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a ser adotada</a:t>
            </a:r>
          </a:p>
          <a:p>
            <a:pPr lvl="1" algn="just">
              <a:lnSpc>
                <a:spcPct val="60000"/>
              </a:lnSpc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 de Fluxograma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 e das etapas de implantação do projeto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271363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</a:t>
            </a:r>
            <a:r>
              <a:rPr lang="pt-BR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CONCEPÇÃO</a:t>
            </a:r>
          </a:p>
        </p:txBody>
      </p:sp>
    </p:spTree>
    <p:extLst>
      <p:ext uri="{BB962C8B-B14F-4D97-AF65-F5344CB8AC3E}">
        <p14:creationId xmlns:p14="http://schemas.microsoft.com/office/powerpoint/2010/main" val="41871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067128" cy="648072"/>
          </a:xfrm>
        </p:spPr>
        <p:txBody>
          <a:bodyPr/>
          <a:lstStyle/>
          <a:p>
            <a:pPr lvl="0" eaLnBrk="1" hangingPunct="1"/>
            <a:r>
              <a:rPr lang="pt-BR" sz="2100" b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ESTUDO DE CONCEPÇÃO </a:t>
            </a:r>
            <a:br>
              <a:rPr lang="pt-BR" sz="2100" b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100" b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</a:t>
            </a:r>
            <a:r>
              <a:rPr lang="pt-BR" sz="2100" b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ESGOTAMENTO MONTE BELO</a:t>
            </a:r>
            <a:br>
              <a:rPr lang="pt-BR" sz="2100" b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76498"/>
            <a:ext cx="8784976" cy="56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12154</TotalTime>
  <Words>795</Words>
  <Application>Microsoft Office PowerPoint</Application>
  <PresentationFormat>Apresentação na tela (4:3)</PresentationFormat>
  <Paragraphs>177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1_Personalizar design</vt:lpstr>
      <vt:lpstr>Personalizar design</vt:lpstr>
      <vt:lpstr>2_Personalizar design</vt:lpstr>
      <vt:lpstr>3_Personalizar design</vt:lpstr>
      <vt:lpstr>4_Personalizar design</vt:lpstr>
      <vt:lpstr>5_Personalizar design</vt:lpstr>
      <vt:lpstr>6_Personalizar design</vt:lpstr>
      <vt:lpstr>7_Personalizar design</vt:lpstr>
      <vt:lpstr>Apresentação do PowerPoint</vt:lpstr>
      <vt:lpstr>PROGRAMA DE OBRAS DE ESGOTAMENTO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ESTUDO DE CONCEPÇÃO  SISTEMA DE ESGOTAMENTO MONTE BELO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CARTA CONSULTA</vt:lpstr>
      <vt:lpstr>CARTA CONSULTA   ANEXO I – DOCUMENTOS NECESSÁRIOS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Usuario</cp:lastModifiedBy>
  <cp:revision>879</cp:revision>
  <cp:lastPrinted>2014-02-20T17:57:26Z</cp:lastPrinted>
  <dcterms:created xsi:type="dcterms:W3CDTF">2013-01-21T13:05:03Z</dcterms:created>
  <dcterms:modified xsi:type="dcterms:W3CDTF">2015-05-25T14:20:29Z</dcterms:modified>
</cp:coreProperties>
</file>