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90" r:id="rId3"/>
    <p:sldId id="257" r:id="rId4"/>
    <p:sldId id="260" r:id="rId5"/>
    <p:sldId id="262" r:id="rId6"/>
    <p:sldId id="273" r:id="rId7"/>
    <p:sldId id="297" r:id="rId8"/>
    <p:sldId id="282" r:id="rId9"/>
    <p:sldId id="298" r:id="rId10"/>
    <p:sldId id="294" r:id="rId11"/>
    <p:sldId id="300" r:id="rId12"/>
    <p:sldId id="280" r:id="rId13"/>
    <p:sldId id="291" r:id="rId14"/>
    <p:sldId id="277" r:id="rId15"/>
    <p:sldId id="287" r:id="rId16"/>
    <p:sldId id="296" r:id="rId17"/>
    <p:sldId id="292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068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B8893-942D-490D-9204-A05A0B1B0834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4BDDD-5DEA-4032-B6A9-826D97AFD87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78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EA9C97-6B30-462C-83F8-0FF313F1A1E4}" type="slidenum">
              <a:rPr lang="pt-BR"/>
              <a:pPr/>
              <a:t>1</a:t>
            </a:fld>
            <a:endParaRPr lang="pt-BR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5A6F-2AC3-42BF-889D-9E514C6061AF}" type="slidenum">
              <a:rPr lang="pt-BR"/>
              <a:pPr/>
              <a:t>11</a:t>
            </a:fld>
            <a:endParaRPr lang="pt-BR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5A6F-2AC3-42BF-889D-9E514C6061AF}" type="slidenum">
              <a:rPr lang="pt-BR"/>
              <a:pPr/>
              <a:t>12</a:t>
            </a:fld>
            <a:endParaRPr lang="pt-BR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5A6F-2AC3-42BF-889D-9E514C6061AF}" type="slidenum">
              <a:rPr lang="pt-BR"/>
              <a:pPr/>
              <a:t>14</a:t>
            </a:fld>
            <a:endParaRPr lang="pt-BR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5A6F-2AC3-42BF-889D-9E514C6061AF}" type="slidenum">
              <a:rPr lang="pt-BR"/>
              <a:pPr/>
              <a:t>15</a:t>
            </a:fld>
            <a:endParaRPr lang="pt-BR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5A6F-2AC3-42BF-889D-9E514C6061AF}" type="slidenum">
              <a:rPr lang="pt-BR"/>
              <a:pPr/>
              <a:t>16</a:t>
            </a:fld>
            <a:endParaRPr lang="pt-BR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5A6F-2AC3-42BF-889D-9E514C6061AF}" type="slidenum">
              <a:rPr lang="pt-BR"/>
              <a:pPr/>
              <a:t>17</a:t>
            </a:fld>
            <a:endParaRPr lang="pt-BR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EA9C97-6B30-462C-83F8-0FF313F1A1E4}" type="slidenum">
              <a:rPr lang="pt-BR"/>
              <a:pPr/>
              <a:t>18</a:t>
            </a:fld>
            <a:endParaRPr lang="pt-BR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5A6F-2AC3-42BF-889D-9E514C6061AF}" type="slidenum">
              <a:rPr lang="pt-BR"/>
              <a:pPr/>
              <a:t>2</a:t>
            </a:fld>
            <a:endParaRPr lang="pt-BR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5A6F-2AC3-42BF-889D-9E514C6061AF}" type="slidenum">
              <a:rPr lang="pt-BR"/>
              <a:pPr/>
              <a:t>3</a:t>
            </a:fld>
            <a:endParaRPr lang="pt-BR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5A6F-2AC3-42BF-889D-9E514C6061AF}" type="slidenum">
              <a:rPr lang="pt-BR"/>
              <a:pPr/>
              <a:t>4</a:t>
            </a:fld>
            <a:endParaRPr lang="pt-BR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5A6F-2AC3-42BF-889D-9E514C6061AF}" type="slidenum">
              <a:rPr lang="pt-BR"/>
              <a:pPr/>
              <a:t>5</a:t>
            </a:fld>
            <a:endParaRPr lang="pt-BR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5A6F-2AC3-42BF-889D-9E514C6061AF}" type="slidenum">
              <a:rPr lang="pt-BR"/>
              <a:pPr/>
              <a:t>6</a:t>
            </a:fld>
            <a:endParaRPr lang="pt-BR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5A6F-2AC3-42BF-889D-9E514C6061AF}" type="slidenum">
              <a:rPr lang="pt-BR"/>
              <a:pPr/>
              <a:t>7</a:t>
            </a:fld>
            <a:endParaRPr lang="pt-BR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5A6F-2AC3-42BF-889D-9E514C6061AF}" type="slidenum">
              <a:rPr lang="pt-BR"/>
              <a:pPr/>
              <a:t>8</a:t>
            </a:fld>
            <a:endParaRPr lang="pt-BR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5A6F-2AC3-42BF-889D-9E514C6061AF}" type="slidenum">
              <a:rPr lang="pt-BR"/>
              <a:pPr/>
              <a:t>9</a:t>
            </a:fld>
            <a:endParaRPr lang="pt-BR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316-ADC0-427B-B752-6C4263A7024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6C2D-859C-41DA-B51B-4F3420BD51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404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316-ADC0-427B-B752-6C4263A7024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6C2D-859C-41DA-B51B-4F3420BD51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83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316-ADC0-427B-B752-6C4263A7024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6C2D-859C-41DA-B51B-4F3420BD51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28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316-ADC0-427B-B752-6C4263A7024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6C2D-859C-41DA-B51B-4F3420BD51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907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316-ADC0-427B-B752-6C4263A7024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6C2D-859C-41DA-B51B-4F3420BD51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80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316-ADC0-427B-B752-6C4263A7024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6C2D-859C-41DA-B51B-4F3420BD51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84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316-ADC0-427B-B752-6C4263A7024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6C2D-859C-41DA-B51B-4F3420BD51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23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316-ADC0-427B-B752-6C4263A7024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6C2D-859C-41DA-B51B-4F3420BD51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92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316-ADC0-427B-B752-6C4263A7024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6C2D-859C-41DA-B51B-4F3420BD51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71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316-ADC0-427B-B752-6C4263A7024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6C2D-859C-41DA-B51B-4F3420BD51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598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316-ADC0-427B-B752-6C4263A7024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6C2D-859C-41DA-B51B-4F3420BD51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592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E5316-ADC0-427B-B752-6C4263A7024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6C2D-859C-41DA-B51B-4F3420BD51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840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1026"/>
          <p:cNvSpPr txBox="1">
            <a:spLocks noChangeArrowheads="1"/>
          </p:cNvSpPr>
          <p:nvPr/>
        </p:nvSpPr>
        <p:spPr bwMode="auto">
          <a:xfrm>
            <a:off x="211015" y="1752600"/>
            <a:ext cx="8932985" cy="196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cs typeface="Arial" panose="020B0604020202020204" pitchFamily="34" charset="0"/>
              </a:rPr>
              <a:t>ANÁLISE </a:t>
            </a:r>
            <a:r>
              <a:rPr lang="pt-BR" sz="2800" b="1" dirty="0" smtClean="0">
                <a:cs typeface="Arial" panose="020B0604020202020204" pitchFamily="34" charset="0"/>
              </a:rPr>
              <a:t>DA </a:t>
            </a:r>
            <a:r>
              <a:rPr lang="pt-BR" sz="2800" b="1" dirty="0">
                <a:cs typeface="Arial" panose="020B0604020202020204" pitchFamily="34" charset="0"/>
              </a:rPr>
              <a:t>ANTROPIZAÇÃO NO CÓRREGO </a:t>
            </a:r>
            <a:r>
              <a:rPr lang="pt-BR" sz="2800" b="1" dirty="0" smtClean="0">
                <a:cs typeface="Arial" panose="020B0604020202020204" pitchFamily="34" charset="0"/>
              </a:rPr>
              <a:t>CERRADO, MANANCIAL DE ABASTECIMENTO PÚBLICO </a:t>
            </a:r>
            <a:r>
              <a:rPr lang="pt-BR" sz="2800" b="1" dirty="0">
                <a:cs typeface="Arial" panose="020B0604020202020204" pitchFamily="34" charset="0"/>
              </a:rPr>
              <a:t>DE </a:t>
            </a:r>
            <a:r>
              <a:rPr lang="pt-BR" sz="2800" b="1" dirty="0" smtClean="0">
                <a:cs typeface="Arial" panose="020B0604020202020204" pitchFamily="34" charset="0"/>
              </a:rPr>
              <a:t>SANCLERLÂNDIA-GOIÁS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0841" name="Text Box 1033"/>
          <p:cNvSpPr txBox="1">
            <a:spLocks noChangeArrowheads="1"/>
          </p:cNvSpPr>
          <p:nvPr/>
        </p:nvSpPr>
        <p:spPr bwMode="auto">
          <a:xfrm>
            <a:off x="304800" y="3962400"/>
            <a:ext cx="8487508" cy="343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1600" spc="100" dirty="0" smtClean="0">
                <a:ln w="18000">
                  <a:noFill/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Paula Morais Santos ¹</a:t>
            </a:r>
            <a:endParaRPr lang="pt-BR" sz="1600" spc="100" dirty="0">
              <a:ln w="18000">
                <a:noFill/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pt-BR" sz="1600" spc="100" dirty="0" smtClean="0">
                <a:ln w="18000">
                  <a:noFill/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José </a:t>
            </a:r>
            <a:r>
              <a:rPr lang="pt-BR" sz="1600" spc="100" dirty="0">
                <a:ln w="18000">
                  <a:noFill/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Vicente Granato de </a:t>
            </a:r>
            <a:r>
              <a:rPr lang="pt-BR" sz="1600" spc="100" dirty="0" smtClean="0">
                <a:ln w="18000">
                  <a:noFill/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Araújo ²</a:t>
            </a:r>
          </a:p>
          <a:p>
            <a:pPr algn="ctr"/>
            <a:r>
              <a:rPr lang="pt-BR" sz="1600" spc="100" dirty="0" smtClean="0">
                <a:ln w="18000">
                  <a:noFill/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Saulo Bruno Silveira e Souza ³</a:t>
            </a:r>
          </a:p>
          <a:p>
            <a:pPr algn="ctr"/>
            <a:endParaRPr lang="pt-BR" spc="100" dirty="0" smtClean="0">
              <a:ln w="18000">
                <a:noFill/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endParaRPr lang="pt-BR" sz="1050" spc="100" dirty="0" smtClean="0">
              <a:ln w="18000">
                <a:noFill/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342900" indent="-342900" algn="ctr"/>
            <a:r>
              <a:rPr lang="pt-BR" sz="1000" spc="100" dirty="0" smtClean="0">
                <a:ln w="18000">
                  <a:noFill/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¹ </a:t>
            </a:r>
            <a:r>
              <a:rPr lang="pt-BR" sz="1000" spc="100" dirty="0" smtClean="0">
                <a:ln w="18000">
                  <a:noFill/>
                  <a:prstDash val="solid"/>
                </a:ln>
              </a:rPr>
              <a:t>Engenheira </a:t>
            </a:r>
            <a:r>
              <a:rPr lang="pt-BR" sz="1000" spc="100" dirty="0" smtClean="0">
                <a:ln w="18000">
                  <a:noFill/>
                  <a:prstDash val="solid"/>
                </a:ln>
              </a:rPr>
              <a:t>Ambiental e </a:t>
            </a:r>
            <a:r>
              <a:rPr lang="pt-BR" sz="1000" dirty="0" smtClean="0"/>
              <a:t>Especialista em Planejamento e Gerenciamento de Recursos Hídricos pela Escola de Engenharia Civil  Ambiental e Sanitária da Universidade Federal de Goiás(EECA/UFG).</a:t>
            </a:r>
          </a:p>
          <a:p>
            <a:pPr marL="342900" indent="-342900" algn="ctr"/>
            <a:r>
              <a:rPr lang="pt-BR" sz="1000" spc="100" dirty="0" smtClean="0">
                <a:ln w="18000">
                  <a:noFill/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² </a:t>
            </a:r>
            <a:r>
              <a:rPr lang="pt-BR" sz="1000" dirty="0" smtClean="0"/>
              <a:t>Engenheiro </a:t>
            </a:r>
            <a:r>
              <a:rPr lang="pt-BR" sz="1000" dirty="0" smtClean="0"/>
              <a:t>Civil pela Universidade Federal de Goiás (EEC/UFG). </a:t>
            </a:r>
            <a:r>
              <a:rPr lang="pt-BR" sz="1000" dirty="0" err="1" smtClean="0"/>
              <a:t>Master</a:t>
            </a:r>
            <a:r>
              <a:rPr lang="pt-BR" sz="1000" dirty="0" smtClean="0"/>
              <a:t> </a:t>
            </a:r>
            <a:r>
              <a:rPr lang="pt-BR" sz="1000" dirty="0" err="1" smtClean="0"/>
              <a:t>Of</a:t>
            </a:r>
            <a:r>
              <a:rPr lang="pt-BR" sz="1000" dirty="0" smtClean="0"/>
              <a:t> </a:t>
            </a:r>
            <a:r>
              <a:rPr lang="pt-BR" sz="1000" dirty="0" err="1" smtClean="0"/>
              <a:t>Science</a:t>
            </a:r>
            <a:r>
              <a:rPr lang="pt-BR" sz="1000" dirty="0" smtClean="0"/>
              <a:t> em Engenharia Civil pela Oklahoma </a:t>
            </a:r>
            <a:r>
              <a:rPr lang="pt-BR" sz="1000" dirty="0" err="1" smtClean="0"/>
              <a:t>State</a:t>
            </a:r>
            <a:r>
              <a:rPr lang="pt-BR" sz="1000" dirty="0" smtClean="0"/>
              <a:t> </a:t>
            </a:r>
            <a:r>
              <a:rPr lang="pt-BR" sz="1000" dirty="0" err="1" smtClean="0"/>
              <a:t>University</a:t>
            </a:r>
            <a:r>
              <a:rPr lang="pt-BR" sz="1000" dirty="0" smtClean="0"/>
              <a:t> (EUA). </a:t>
            </a:r>
            <a:r>
              <a:rPr lang="pt-BR" sz="1000" dirty="0" err="1" smtClean="0"/>
              <a:t>Doctor</a:t>
            </a:r>
            <a:r>
              <a:rPr lang="pt-BR" sz="1000" dirty="0" smtClean="0"/>
              <a:t> </a:t>
            </a:r>
            <a:r>
              <a:rPr lang="pt-BR" sz="1000" dirty="0" err="1" smtClean="0"/>
              <a:t>of</a:t>
            </a:r>
            <a:r>
              <a:rPr lang="pt-BR" sz="1000" dirty="0" smtClean="0"/>
              <a:t> </a:t>
            </a:r>
            <a:r>
              <a:rPr lang="pt-BR" sz="1000" dirty="0" err="1" smtClean="0"/>
              <a:t>Philosophy</a:t>
            </a:r>
            <a:r>
              <a:rPr lang="pt-BR" sz="1000" dirty="0" smtClean="0"/>
              <a:t>  In Civil </a:t>
            </a:r>
            <a:r>
              <a:rPr lang="pt-BR" sz="1000" dirty="0" err="1" smtClean="0"/>
              <a:t>Engineering</a:t>
            </a:r>
            <a:r>
              <a:rPr lang="pt-BR" sz="1000" dirty="0" smtClean="0"/>
              <a:t> - </a:t>
            </a:r>
            <a:r>
              <a:rPr lang="pt-BR" sz="1000" dirty="0" err="1" smtClean="0"/>
              <a:t>Water</a:t>
            </a:r>
            <a:r>
              <a:rPr lang="pt-BR" sz="1000" dirty="0" smtClean="0"/>
              <a:t> Resources </a:t>
            </a:r>
            <a:r>
              <a:rPr lang="pt-BR" sz="1000" dirty="0" err="1" smtClean="0"/>
              <a:t>and</a:t>
            </a:r>
            <a:r>
              <a:rPr lang="pt-BR" sz="1000" dirty="0" smtClean="0"/>
              <a:t> </a:t>
            </a:r>
            <a:r>
              <a:rPr lang="pt-BR" sz="1000" dirty="0" err="1" smtClean="0"/>
              <a:t>Environmental</a:t>
            </a:r>
            <a:r>
              <a:rPr lang="pt-BR" sz="1000" dirty="0" smtClean="0"/>
              <a:t> </a:t>
            </a:r>
            <a:r>
              <a:rPr lang="pt-BR" sz="1000" dirty="0" err="1" smtClean="0"/>
              <a:t>Engineering</a:t>
            </a:r>
            <a:r>
              <a:rPr lang="pt-BR" sz="1000" dirty="0" smtClean="0"/>
              <a:t> pela Oklahoma </a:t>
            </a:r>
            <a:r>
              <a:rPr lang="pt-BR" sz="1000" dirty="0" err="1" smtClean="0"/>
              <a:t>State</a:t>
            </a:r>
            <a:r>
              <a:rPr lang="pt-BR" sz="1000" dirty="0" smtClean="0"/>
              <a:t> </a:t>
            </a:r>
            <a:r>
              <a:rPr lang="pt-BR" sz="1000" dirty="0" err="1" smtClean="0"/>
              <a:t>University</a:t>
            </a:r>
            <a:r>
              <a:rPr lang="pt-BR" sz="1000" dirty="0" smtClean="0"/>
              <a:t> (EUA). Professor Associado da </a:t>
            </a:r>
            <a:r>
              <a:rPr lang="pt-BR" sz="1000" dirty="0" smtClean="0"/>
              <a:t>Escola de Engenharia Civil Ambiental e Sanitária da Universidade </a:t>
            </a:r>
            <a:r>
              <a:rPr lang="pt-BR" sz="1000" dirty="0" smtClean="0"/>
              <a:t>Federal de Goiás em Goiânia, GO</a:t>
            </a:r>
            <a:r>
              <a:rPr lang="pt-BR" sz="1000" dirty="0" smtClean="0"/>
              <a:t>. Coordenador de Projetos de SAA e SES do Entorno do DF da Saneamento de Goiás S/A SANEAGO.</a:t>
            </a:r>
            <a:endParaRPr lang="pt-BR" sz="1000" dirty="0" smtClean="0"/>
          </a:p>
          <a:p>
            <a:pPr marL="342900" indent="-342900" algn="ctr"/>
            <a:r>
              <a:rPr lang="pt-BR" sz="1000" spc="100" dirty="0" smtClean="0">
                <a:ln w="18000">
                  <a:noFill/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³ </a:t>
            </a:r>
            <a:r>
              <a:rPr lang="pt-BR" sz="1000" dirty="0" smtClean="0"/>
              <a:t>Engenheiro </a:t>
            </a:r>
            <a:r>
              <a:rPr lang="pt-BR" sz="1000" dirty="0" smtClean="0"/>
              <a:t>Civil pela Universidade Estadual de Campinas. Mestre em Engenharia Civil pela Universidade Estadual de Campinas. Doutor em Ciências Ambientais pela Universidade Federal de Goiás. Professor </a:t>
            </a:r>
            <a:r>
              <a:rPr lang="pt-BR" sz="1000" dirty="0" smtClean="0"/>
              <a:t>da Escola de Engenharia Civil, Sanitária e Ambiental da Universidade </a:t>
            </a:r>
            <a:r>
              <a:rPr lang="pt-BR" sz="1000" dirty="0" smtClean="0"/>
              <a:t>Federal de </a:t>
            </a:r>
            <a:r>
              <a:rPr lang="pt-BR" sz="1000" dirty="0" smtClean="0"/>
              <a:t>Goiás em Goiânia, GO.</a:t>
            </a:r>
            <a:r>
              <a:rPr lang="pt-BR" sz="1000" dirty="0" smtClean="0"/>
              <a:t> </a:t>
            </a:r>
            <a:endParaRPr lang="pt-BR" sz="1000" spc="100" dirty="0" smtClean="0">
              <a:ln w="18000">
                <a:noFill/>
                <a:prstDash val="solid"/>
              </a:ln>
            </a:endParaRPr>
          </a:p>
          <a:p>
            <a:pPr algn="ctr"/>
            <a:endParaRPr lang="pt-BR" sz="1100" spc="100" dirty="0" smtClean="0">
              <a:ln w="18000">
                <a:noFill/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pt-BR" sz="1400" spc="100" dirty="0" smtClean="0">
                <a:ln w="18000">
                  <a:noFill/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Jaraguá </a:t>
            </a:r>
            <a:r>
              <a:rPr lang="pt-BR" sz="1400" spc="100" dirty="0" smtClean="0">
                <a:ln w="18000">
                  <a:noFill/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do Sul - SC </a:t>
            </a:r>
            <a:r>
              <a:rPr lang="pt-BR" sz="1400" spc="100" dirty="0" smtClean="0">
                <a:ln w="18000">
                  <a:noFill/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-     M</a:t>
            </a:r>
            <a:r>
              <a:rPr lang="pt-BR" sz="1400" spc="100" dirty="0" smtClean="0">
                <a:ln w="180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aio </a:t>
            </a:r>
            <a:r>
              <a:rPr lang="pt-BR" sz="1400" spc="100" dirty="0" smtClean="0">
                <a:ln w="180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1400" spc="100" dirty="0" smtClean="0">
                <a:ln w="180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pt-BR" sz="1400" spc="100" dirty="0" smtClean="0">
              <a:ln w="1800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pc="100" dirty="0" smtClean="0">
              <a:ln w="1800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pc="100" dirty="0">
              <a:ln w="1800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2743200" y="457200"/>
            <a:ext cx="4984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1600" dirty="0" smtClean="0"/>
              <a:t>XX Exposição de Experiências Municipais em Saneamento</a:t>
            </a:r>
          </a:p>
          <a:p>
            <a:pPr algn="ctr"/>
            <a:r>
              <a:rPr lang="pt-BR" sz="1600" dirty="0" smtClean="0"/>
              <a:t>De 16 a 19 de maio de 2016 – Jaraguá do Sul - SC</a:t>
            </a:r>
            <a:endParaRPr lang="pt-BR" sz="1600" dirty="0"/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pic>
        <p:nvPicPr>
          <p:cNvPr id="1026" name="Picture 2" descr="Logo46Assemble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902719" cy="121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6658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utoUpdateAnimBg="0"/>
      <p:bldP spid="12084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65" b="2864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903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0" name="Título 1"/>
          <p:cNvSpPr>
            <a:spLocks/>
          </p:cNvSpPr>
          <p:nvPr/>
        </p:nvSpPr>
        <p:spPr bwMode="auto">
          <a:xfrm>
            <a:off x="118697" y="44450"/>
            <a:ext cx="658690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5</a:t>
            </a:r>
            <a:r>
              <a:rPr lang="pt-B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. RESULTADOS (cont.)</a:t>
            </a:r>
            <a:endParaRPr lang="pt-BR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1881" name="Line 2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50927" y="1295400"/>
            <a:ext cx="830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8601" y="990600"/>
            <a:ext cx="8530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 Buffer de </a:t>
            </a:r>
            <a:r>
              <a:rPr lang="pt-BR" sz="2400" dirty="0"/>
              <a:t>200 </a:t>
            </a:r>
            <a:r>
              <a:rPr lang="pt-BR" sz="2400" dirty="0" smtClean="0"/>
              <a:t>m de coleções hídricas para localização </a:t>
            </a:r>
            <a:r>
              <a:rPr lang="pt-BR" sz="2400" dirty="0"/>
              <a:t>de </a:t>
            </a:r>
            <a:r>
              <a:rPr lang="pt-BR" sz="2400" dirty="0" smtClean="0"/>
              <a:t>empreendimentos poluidores, segundo </a:t>
            </a:r>
            <a:r>
              <a:rPr lang="pt-BR" sz="2400" dirty="0"/>
              <a:t>a Lei nº 17.684/2012 (GOIÁS, 2012</a:t>
            </a:r>
            <a:r>
              <a:rPr lang="pt-BR" sz="2400" dirty="0" smtClean="0"/>
              <a:t>).</a:t>
            </a:r>
            <a:endParaRPr lang="pt-BR" sz="2400" b="1" dirty="0">
              <a:cs typeface="Arial" panose="020B0604020202020204" pitchFamily="34" charset="0"/>
            </a:endParaRPr>
          </a:p>
          <a:p>
            <a:pPr algn="just"/>
            <a:endParaRPr lang="pt-BR" sz="2400" b="1" dirty="0" smtClean="0">
              <a:cs typeface="Arial" panose="020B0604020202020204" pitchFamily="34" charset="0"/>
            </a:endParaRPr>
          </a:p>
        </p:txBody>
      </p:sp>
      <p:pic>
        <p:nvPicPr>
          <p:cNvPr id="2050" name="Imagem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315200" cy="452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Logo46Assemble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0"/>
            <a:ext cx="1295400" cy="8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686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0" name="Título 1"/>
          <p:cNvSpPr>
            <a:spLocks/>
          </p:cNvSpPr>
          <p:nvPr/>
        </p:nvSpPr>
        <p:spPr bwMode="auto">
          <a:xfrm>
            <a:off x="118697" y="44450"/>
            <a:ext cx="658690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5</a:t>
            </a:r>
            <a:r>
              <a:rPr lang="pt-B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. RESULTADOS (cont.)</a:t>
            </a:r>
            <a:endParaRPr lang="pt-BR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1881" name="Line 2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50927" y="1295400"/>
            <a:ext cx="83086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pt-B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b="1" dirty="0" smtClean="0">
              <a:cs typeface="Arial" panose="020B0604020202020204" pitchFamily="34" charset="0"/>
            </a:endParaRPr>
          </a:p>
        </p:txBody>
      </p:sp>
      <p:pic>
        <p:nvPicPr>
          <p:cNvPr id="7" name="Picture 2" descr="Logo46Assemble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295400" cy="8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152400" y="1371600"/>
            <a:ext cx="864084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Verificada na área delimitada no Buffer de 200 m a existência de:</a:t>
            </a:r>
          </a:p>
          <a:p>
            <a:pPr marL="342900" indent="-342900" algn="just"/>
            <a:r>
              <a:rPr lang="pt-BR" sz="2400" dirty="0" smtClean="0"/>
              <a:t>	Currais altamente poluentes; chiqueiros; a construção de diversas edificações (casas, barracões, depósitos, etc.) e atividades agropecuárias (lavouras).</a:t>
            </a:r>
          </a:p>
          <a:p>
            <a:pPr marL="342900" indent="-342900" algn="just"/>
            <a:endParaRPr lang="pt-B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Foi locado o Córrego Limoeiro estabelecendo a APP, conforme Lei Federal nº 12.651, Art. 4</a:t>
            </a:r>
            <a:r>
              <a:rPr lang="pt-BR" sz="2400" u="sng" baseline="30000" dirty="0" smtClean="0"/>
              <a:t>o</a:t>
            </a:r>
            <a:r>
              <a:rPr lang="pt-BR" sz="2400" dirty="0" smtClean="0"/>
              <a:t> onde considera-se Área de Preservação Permanente, em zonas rurais ou urbanas: </a:t>
            </a:r>
          </a:p>
          <a:p>
            <a:pPr marL="342900" indent="-342900" algn="just"/>
            <a:r>
              <a:rPr lang="pt-BR" sz="2400" dirty="0" smtClean="0"/>
              <a:t>	</a:t>
            </a:r>
            <a:r>
              <a:rPr lang="pt-BR" sz="2000" i="1" dirty="0" smtClean="0"/>
              <a:t>“I - as faixas marginais de qualquer curso d’água natural perene e intermitente, excluídos os efêmeros, desde a borda da calha do leito regular, em largura mínima de: a) 30 (trinta) metros, para os cursos d’água de menos de 10 (dez) metros de largura” (BRASIL, 2012). </a:t>
            </a:r>
            <a:endParaRPr lang="pt-BR" sz="2400" b="1" i="1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1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8600" y="228600"/>
            <a:ext cx="7624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Área de APP – Buffer de 30 m do Córrego do Limoeiro. </a:t>
            </a:r>
            <a:r>
              <a:rPr lang="pt-BR" dirty="0" smtClean="0"/>
              <a:t>	 </a:t>
            </a:r>
            <a:endParaRPr lang="pt-BR" dirty="0"/>
          </a:p>
        </p:txBody>
      </p:sp>
      <p:pic>
        <p:nvPicPr>
          <p:cNvPr id="4" name="Imagem 3" descr="buffer 30!.jpg"/>
          <p:cNvPicPr>
            <a:picLocks noChangeAspect="1"/>
          </p:cNvPicPr>
          <p:nvPr/>
        </p:nvPicPr>
        <p:blipFill>
          <a:blip r:embed="rId2" cstate="print"/>
          <a:srcRect r="6780"/>
          <a:stretch>
            <a:fillRect/>
          </a:stretch>
        </p:blipFill>
        <p:spPr>
          <a:xfrm>
            <a:off x="228600" y="685800"/>
            <a:ext cx="8534400" cy="598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2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0" name="Título 1"/>
          <p:cNvSpPr>
            <a:spLocks/>
          </p:cNvSpPr>
          <p:nvPr/>
        </p:nvSpPr>
        <p:spPr bwMode="auto">
          <a:xfrm>
            <a:off x="118697" y="44450"/>
            <a:ext cx="658690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5</a:t>
            </a:r>
            <a:r>
              <a:rPr lang="pt-B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. RESULTADOS (cont.)</a:t>
            </a:r>
            <a:endParaRPr lang="pt-BR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1881" name="Line 2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7800"/>
            <a:ext cx="9025900" cy="5410200"/>
          </a:xfrm>
          <a:prstGeom prst="rect">
            <a:avLst/>
          </a:prstGeom>
        </p:spPr>
      </p:pic>
      <p:pic>
        <p:nvPicPr>
          <p:cNvPr id="6" name="Picture 2" descr="Logo46Assemble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295400" cy="8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52400" y="990600"/>
            <a:ext cx="40202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Matriz de Relacionamento</a:t>
            </a:r>
          </a:p>
          <a:p>
            <a:endParaRPr lang="pt-BR" sz="2800" dirty="0">
              <a:latin typeface="Ttt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0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0" name="Título 1"/>
          <p:cNvSpPr>
            <a:spLocks/>
          </p:cNvSpPr>
          <p:nvPr/>
        </p:nvSpPr>
        <p:spPr bwMode="auto">
          <a:xfrm>
            <a:off x="118697" y="44450"/>
            <a:ext cx="658690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6</a:t>
            </a:r>
            <a:r>
              <a:rPr lang="pt-B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. CONCLUSÃO</a:t>
            </a:r>
            <a:endParaRPr lang="pt-BR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1881" name="Line 2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1219200"/>
            <a:ext cx="864084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800" dirty="0" smtClean="0"/>
              <a:t>A </a:t>
            </a:r>
            <a:r>
              <a:rPr lang="pt-BR" sz="2800" dirty="0" smtClean="0"/>
              <a:t>análise da Matriz de Relacionamento permitiu:</a:t>
            </a:r>
          </a:p>
          <a:p>
            <a:pPr marL="342900" indent="-342900" algn="just"/>
            <a:r>
              <a:rPr lang="pt-BR" sz="2400" dirty="0" smtClean="0"/>
              <a:t>	</a:t>
            </a:r>
          </a:p>
          <a:p>
            <a:pPr marL="457200" indent="-457200" algn="just">
              <a:buFontTx/>
              <a:buAutoNum type="alphaUcParenR"/>
            </a:pPr>
            <a:r>
              <a:rPr lang="pt-BR" sz="2400" dirty="0" smtClean="0"/>
              <a:t>Identificação </a:t>
            </a:r>
            <a:r>
              <a:rPr lang="pt-BR" sz="2400" dirty="0" smtClean="0"/>
              <a:t>dos principais impactos ambientais</a:t>
            </a:r>
            <a:r>
              <a:rPr lang="pt-BR" sz="2400" dirty="0" smtClean="0"/>
              <a:t>;</a:t>
            </a:r>
          </a:p>
          <a:p>
            <a:pPr marL="457200" indent="-457200" algn="just">
              <a:buFontTx/>
              <a:buAutoNum type="alphaUcParenR"/>
            </a:pPr>
            <a:endParaRPr lang="pt-BR" sz="2400" dirty="0" smtClean="0"/>
          </a:p>
          <a:p>
            <a:pPr marL="457200" indent="-457200" algn="just">
              <a:buFontTx/>
              <a:buAutoNum type="alphaUcParenR"/>
            </a:pPr>
            <a:r>
              <a:rPr lang="pt-BR" sz="2400" dirty="0" smtClean="0"/>
              <a:t>Apontar a principal </a:t>
            </a:r>
            <a:r>
              <a:rPr lang="pt-BR" sz="2400" dirty="0" smtClean="0"/>
              <a:t>situação impactante:  Prática agropecuária – desmatamento e ocupação desordenada do solo e da APP</a:t>
            </a:r>
            <a:r>
              <a:rPr lang="pt-BR" sz="2400" dirty="0" smtClean="0"/>
              <a:t>;</a:t>
            </a:r>
          </a:p>
          <a:p>
            <a:pPr marL="457200" indent="-457200" algn="just">
              <a:buFontTx/>
              <a:buAutoNum type="alphaUcParenR"/>
            </a:pPr>
            <a:endParaRPr lang="pt-BR" sz="2400" dirty="0" smtClean="0"/>
          </a:p>
          <a:p>
            <a:pPr marL="457200" indent="-457200" algn="just">
              <a:buFontTx/>
              <a:buAutoNum type="alphaUcParenR"/>
            </a:pPr>
            <a:r>
              <a:rPr lang="pt-BR" sz="2400" dirty="0" smtClean="0"/>
              <a:t>Identificar as Principais Medidas Mitigadoras para os Impactos: Educação Ambiental e Fiscalização Ambiental, </a:t>
            </a:r>
            <a:r>
              <a:rPr lang="pt-BR" sz="2400" dirty="0" smtClean="0"/>
              <a:t>salientando </a:t>
            </a:r>
            <a:r>
              <a:rPr lang="pt-BR" sz="2400" dirty="0" smtClean="0"/>
              <a:t>a importância do estado ou municípios aprimorarem as atuações dos batalhões florestais da polícia militar, visando assim, a preservação e recuperação que esses impactos ambientais causam no meio ambiente</a:t>
            </a:r>
            <a:r>
              <a:rPr lang="pt-BR" sz="2400" dirty="0" smtClean="0"/>
              <a:t>;</a:t>
            </a:r>
            <a:endParaRPr lang="pt-BR" sz="2400" b="1" dirty="0" smtClean="0">
              <a:cs typeface="Arial" panose="020B0604020202020204" pitchFamily="34" charset="0"/>
            </a:endParaRPr>
          </a:p>
          <a:p>
            <a:pPr marL="457200" indent="-457200" algn="just"/>
            <a:endParaRPr lang="pt-BR" sz="2400" b="1" dirty="0" smtClean="0">
              <a:cs typeface="Arial" panose="020B0604020202020204" pitchFamily="34" charset="0"/>
            </a:endParaRPr>
          </a:p>
        </p:txBody>
      </p:sp>
      <p:pic>
        <p:nvPicPr>
          <p:cNvPr id="6" name="Picture 2" descr="Logo46Assemble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"/>
            <a:ext cx="1295400" cy="8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921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0" name="Título 1"/>
          <p:cNvSpPr>
            <a:spLocks/>
          </p:cNvSpPr>
          <p:nvPr/>
        </p:nvSpPr>
        <p:spPr bwMode="auto">
          <a:xfrm>
            <a:off x="118697" y="44450"/>
            <a:ext cx="658690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6</a:t>
            </a:r>
            <a:r>
              <a:rPr lang="pt-B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. CONCLUSÃO (cont.)</a:t>
            </a:r>
            <a:endParaRPr lang="pt-BR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1881" name="Line 2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50927" y="1143000"/>
            <a:ext cx="8308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 smtClean="0"/>
              <a:t>Medidas espec</a:t>
            </a:r>
            <a:r>
              <a:rPr lang="en-US" sz="2400" dirty="0"/>
              <a:t>í</a:t>
            </a:r>
            <a:r>
              <a:rPr lang="pt-BR" sz="2400" dirty="0" smtClean="0"/>
              <a:t>ficas sugeridas: </a:t>
            </a:r>
            <a:endParaRPr lang="pt-BR" sz="2400" dirty="0" smtClean="0"/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dirty="0" smtClean="0"/>
              <a:t>Formação </a:t>
            </a:r>
            <a:r>
              <a:rPr lang="pt-BR" dirty="0"/>
              <a:t>e qualificação de Comitês de </a:t>
            </a:r>
            <a:r>
              <a:rPr lang="pt-BR" dirty="0" smtClean="0"/>
              <a:t>Bacia;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dirty="0"/>
              <a:t>P</a:t>
            </a:r>
            <a:r>
              <a:rPr lang="pt-BR" dirty="0" smtClean="0"/>
              <a:t>arceria </a:t>
            </a:r>
            <a:r>
              <a:rPr lang="pt-BR" dirty="0"/>
              <a:t>entre o Poder Público, produtores rurais e comerciantes locais de produtos </a:t>
            </a:r>
            <a:r>
              <a:rPr lang="pt-BR" dirty="0" smtClean="0"/>
              <a:t>agropecuários;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dirty="0"/>
              <a:t>I</a:t>
            </a:r>
            <a:r>
              <a:rPr lang="pt-BR" dirty="0" smtClean="0"/>
              <a:t>nterrupção </a:t>
            </a:r>
            <a:r>
              <a:rPr lang="pt-BR" dirty="0"/>
              <a:t>da expansão </a:t>
            </a:r>
            <a:r>
              <a:rPr lang="pt-BR" dirty="0" smtClean="0"/>
              <a:t>urbana;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dirty="0"/>
              <a:t>T</a:t>
            </a:r>
            <a:r>
              <a:rPr lang="pt-BR" dirty="0" smtClean="0"/>
              <a:t>écnicas </a:t>
            </a:r>
            <a:r>
              <a:rPr lang="pt-BR" dirty="0"/>
              <a:t>de conservação de solo com orientação de profissionais habilitados e </a:t>
            </a:r>
            <a:r>
              <a:rPr lang="pt-BR" dirty="0" smtClean="0"/>
              <a:t>capacitados; 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dirty="0"/>
              <a:t>construção de fossas sépticas e/ou sumidouros para coleta de efluentes domésticos e de resíduos orgânicos </a:t>
            </a:r>
            <a:r>
              <a:rPr lang="pt-BR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 smtClean="0"/>
              <a:t>Promover a Educação Ambiental</a:t>
            </a:r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400" dirty="0"/>
          </a:p>
        </p:txBody>
      </p:sp>
      <p:pic>
        <p:nvPicPr>
          <p:cNvPr id="6" name="Picture 2" descr="Logo46Assemble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31019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507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0" name="Título 1"/>
          <p:cNvSpPr>
            <a:spLocks/>
          </p:cNvSpPr>
          <p:nvPr/>
        </p:nvSpPr>
        <p:spPr bwMode="auto">
          <a:xfrm>
            <a:off x="118697" y="44450"/>
            <a:ext cx="658690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PRINCIPAIS REFER</a:t>
            </a: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Ê</a:t>
            </a:r>
            <a:r>
              <a:rPr lang="pt-B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NCIAS</a:t>
            </a:r>
            <a:endParaRPr lang="pt-BR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1881" name="Line 2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50927" y="1295400"/>
            <a:ext cx="8308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/>
            <a:endParaRPr lang="pt-BR" sz="2400" b="1" dirty="0" smtClean="0"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81000" y="856357"/>
            <a:ext cx="83086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AGÊNCIA NACIONAL DAS ÁGUAS. ANA. Balanço entre demandas e Disponibilidades de Água no Brasil. Caderno de Recursos Hídricos. Brasília, DF. 2009</a:t>
            </a:r>
            <a:r>
              <a:rPr lang="pt-BR" sz="1600" i="1" dirty="0"/>
              <a:t>a.</a:t>
            </a:r>
            <a:endParaRPr lang="en-US" sz="1600" dirty="0"/>
          </a:p>
          <a:p>
            <a:r>
              <a:rPr lang="pt-BR" sz="1600" dirty="0"/>
              <a:t> </a:t>
            </a:r>
            <a:endParaRPr lang="en-US" sz="1600" dirty="0"/>
          </a:p>
          <a:p>
            <a:r>
              <a:rPr lang="pt-BR" sz="1600" dirty="0"/>
              <a:t>______. Plano Estratégico de Recursos Hídricos da Bacia Hidrográfica dos Rios Tocantins e Araguaia: Relatório Síntese. Brasília, DF. 2009</a:t>
            </a:r>
            <a:r>
              <a:rPr lang="pt-BR" sz="1600" i="1" dirty="0"/>
              <a:t>b.</a:t>
            </a:r>
            <a:endParaRPr lang="en-US" sz="1600" dirty="0"/>
          </a:p>
          <a:p>
            <a:pPr algn="just"/>
            <a:endParaRPr lang="pt-BR" sz="1600" dirty="0" smtClean="0">
              <a:cs typeface="Arial" panose="020B0604020202020204" pitchFamily="34" charset="0"/>
            </a:endParaRPr>
          </a:p>
          <a:p>
            <a:pPr algn="just"/>
            <a:r>
              <a:rPr lang="en-US" sz="1600" dirty="0"/>
              <a:t>CHARRIERE, G.; MOSSEL, D. A. A.; BEAUDEAU, P. &amp; LECLERC, H., 1994. </a:t>
            </a:r>
            <a:r>
              <a:rPr lang="en-US" sz="1600" dirty="0" err="1"/>
              <a:t>Assesment</a:t>
            </a:r>
            <a:r>
              <a:rPr lang="en-US" sz="1600" dirty="0"/>
              <a:t> of the marker value of various components of the coli-</a:t>
            </a:r>
            <a:r>
              <a:rPr lang="en-US" sz="1600" dirty="0" err="1"/>
              <a:t>aerogenes</a:t>
            </a:r>
            <a:r>
              <a:rPr lang="en-US" sz="1600" dirty="0"/>
              <a:t> group of </a:t>
            </a:r>
            <a:r>
              <a:rPr lang="en-US" sz="1600" dirty="0" err="1"/>
              <a:t>Enterobacteriaceae</a:t>
            </a:r>
            <a:r>
              <a:rPr lang="en-US" sz="1600" dirty="0"/>
              <a:t> and of a selection of </a:t>
            </a:r>
            <a:r>
              <a:rPr lang="en-US" sz="1600" i="1" dirty="0"/>
              <a:t>Enterococcus spp</a:t>
            </a:r>
            <a:r>
              <a:rPr lang="en-US" sz="1600" dirty="0"/>
              <a:t>. For the official monitoring of drinking water supplies. Journal of Applied Bacteriology, 76:336-344</a:t>
            </a:r>
          </a:p>
          <a:p>
            <a:pPr algn="just"/>
            <a:endParaRPr lang="pt-BR" sz="1600" dirty="0" smtClean="0">
              <a:cs typeface="Arial" panose="020B0604020202020204" pitchFamily="34" charset="0"/>
            </a:endParaRPr>
          </a:p>
          <a:p>
            <a:r>
              <a:rPr lang="pt-BR" sz="1600" dirty="0" smtClean="0"/>
              <a:t>GOI</a:t>
            </a:r>
            <a:r>
              <a:rPr lang="en-US" sz="1600" dirty="0" smtClean="0"/>
              <a:t>ÁS</a:t>
            </a:r>
            <a:r>
              <a:rPr lang="pt-BR" sz="1600" dirty="0" smtClean="0"/>
              <a:t>. </a:t>
            </a:r>
            <a:r>
              <a:rPr lang="pt-BR" sz="1600" dirty="0"/>
              <a:t>Lei nº 17.684, de 29 de junho de 2012. Estabelece normas para a localização de empreendimentos potencialmente poluidores junto a coleções hídricas no Estado de Goiás, para fins de proteção ambiental.</a:t>
            </a:r>
            <a:endParaRPr lang="en-US" sz="1600" dirty="0"/>
          </a:p>
          <a:p>
            <a:r>
              <a:rPr lang="pt-BR" sz="1600" dirty="0"/>
              <a:t> </a:t>
            </a:r>
            <a:endParaRPr lang="en-US" sz="1600" dirty="0"/>
          </a:p>
          <a:p>
            <a:r>
              <a:rPr lang="pt-BR" sz="1600" dirty="0"/>
              <a:t>______. Secretaria de Indústria e Comércio. Superintendência de Geologia e Mineração. Bacias Hidrográficas - Metodologia Otto </a:t>
            </a:r>
            <a:r>
              <a:rPr lang="pt-BR" sz="1600" dirty="0" err="1"/>
              <a:t>Pfafstetter</a:t>
            </a:r>
            <a:r>
              <a:rPr lang="pt-BR" sz="1600" dirty="0"/>
              <a:t> (</a:t>
            </a:r>
            <a:r>
              <a:rPr lang="pt-BR" sz="1600" dirty="0" err="1"/>
              <a:t>Ottobacias</a:t>
            </a:r>
            <a:r>
              <a:rPr lang="pt-BR" sz="1600" dirty="0"/>
              <a:t>). Disponível em: </a:t>
            </a:r>
            <a:r>
              <a:rPr lang="pt-BR" sz="1600" dirty="0" smtClean="0"/>
              <a:t>http</a:t>
            </a:r>
            <a:r>
              <a:rPr lang="pt-BR" sz="1600" dirty="0"/>
              <a:t>://www2.sieg.go.gov.br/pagina/ver/11796/recursos-hidricos---</a:t>
            </a:r>
            <a:r>
              <a:rPr lang="pt-BR" sz="1600" dirty="0" smtClean="0"/>
              <a:t>bacias</a:t>
            </a:r>
          </a:p>
          <a:p>
            <a:endParaRPr lang="pt-BR" sz="1600" i="1" dirty="0"/>
          </a:p>
          <a:p>
            <a:r>
              <a:rPr lang="pt-BR" sz="1600" dirty="0" smtClean="0"/>
              <a:t>SANEAGO. </a:t>
            </a:r>
            <a:r>
              <a:rPr lang="pt-BR" sz="1600" dirty="0"/>
              <a:t>Relatório de Vistoria Parcial da Bacia Hidrográfica de Abastecimento do Córrego do Cerrado - Sanclerlândia/GO. Outubro/2007.</a:t>
            </a:r>
            <a:endParaRPr lang="en-US" sz="1600" dirty="0"/>
          </a:p>
          <a:p>
            <a:endParaRPr lang="en-US" sz="1600" dirty="0" smtClean="0"/>
          </a:p>
          <a:p>
            <a:r>
              <a:rPr lang="pt-BR" sz="1600" dirty="0"/>
              <a:t>SEMARH/SE. Secretaria do Meio Ambiente e de Recursos Hídricos do Estado de Sergipe. Comitês de Bacias Hidrográficas. Disponível em: &lt; http://www.semarh.se.gov.br&gt;. </a:t>
            </a:r>
            <a:endParaRPr lang="en-US" sz="1600" dirty="0"/>
          </a:p>
        </p:txBody>
      </p:sp>
      <p:pic>
        <p:nvPicPr>
          <p:cNvPr id="7" name="Picture 2" descr="Logo46Assemble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295400" cy="8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792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1026"/>
          <p:cNvSpPr txBox="1">
            <a:spLocks noChangeArrowheads="1"/>
          </p:cNvSpPr>
          <p:nvPr/>
        </p:nvSpPr>
        <p:spPr bwMode="auto">
          <a:xfrm>
            <a:off x="0" y="2362200"/>
            <a:ext cx="893298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pt-BR" sz="2800" b="1" u="sng" dirty="0" smtClean="0">
                <a:cs typeface="Arial" panose="020B0604020202020204" pitchFamily="34" charset="0"/>
              </a:rPr>
              <a:t>AGRADECIMENTOS</a:t>
            </a:r>
          </a:p>
          <a:p>
            <a:pPr algn="ctr">
              <a:lnSpc>
                <a:spcPct val="150000"/>
              </a:lnSpc>
            </a:pPr>
            <a:endParaRPr lang="pt-BR" sz="1200" dirty="0" smtClean="0"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1200" dirty="0" smtClean="0"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dirty="0" smtClean="0">
                <a:cs typeface="Arial" panose="020B0604020202020204" pitchFamily="34" charset="0"/>
              </a:rPr>
              <a:t>UFG, CPGRH e SANEAGO</a:t>
            </a:r>
          </a:p>
          <a:p>
            <a:pPr algn="ctr">
              <a:lnSpc>
                <a:spcPct val="150000"/>
              </a:lnSpc>
            </a:pPr>
            <a:endParaRPr lang="pt-BR" sz="1600" dirty="0" smtClean="0"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1600" dirty="0" smtClean="0"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dirty="0" smtClean="0">
                <a:cs typeface="Arial" panose="020B0604020202020204" pitchFamily="34" charset="0"/>
              </a:rPr>
              <a:t>Contato: 062 8309-7889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>
                <a:cs typeface="Arial" panose="020B0604020202020204" pitchFamily="34" charset="0"/>
              </a:rPr>
              <a:t>Email: eng.paulams@hotmail.com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2819400" y="457200"/>
            <a:ext cx="4984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1600" dirty="0" smtClean="0"/>
              <a:t>XX Exposição de Experiências Municipais em Saneamento</a:t>
            </a:r>
          </a:p>
          <a:p>
            <a:pPr algn="ctr"/>
            <a:r>
              <a:rPr lang="pt-BR" sz="1600" dirty="0" smtClean="0"/>
              <a:t>De 16 a 19 de maio de 2016 – Jaraguá do Sul - SC</a:t>
            </a:r>
            <a:endParaRPr lang="pt-BR" sz="1600" dirty="0"/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pic>
        <p:nvPicPr>
          <p:cNvPr id="10" name="Picture 2" descr="Logo46Assemble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902719" cy="121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148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0" name="Título 1"/>
          <p:cNvSpPr>
            <a:spLocks/>
          </p:cNvSpPr>
          <p:nvPr/>
        </p:nvSpPr>
        <p:spPr bwMode="auto">
          <a:xfrm>
            <a:off x="118697" y="44450"/>
            <a:ext cx="4139711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T</a:t>
            </a: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Ó</a:t>
            </a:r>
            <a:r>
              <a:rPr lang="pt-B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PICOS</a:t>
            </a:r>
            <a:endParaRPr lang="pt-BR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1881" name="Line 2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50927" y="1447800"/>
            <a:ext cx="830861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>
                <a:cs typeface="Arial" panose="020B0604020202020204" pitchFamily="34" charset="0"/>
              </a:rPr>
              <a:t>INTRODU</a:t>
            </a:r>
            <a:r>
              <a:rPr lang="en-US" sz="2400" dirty="0" smtClean="0"/>
              <a:t>Ç</a:t>
            </a:r>
            <a:r>
              <a:rPr lang="en-US" sz="2400" dirty="0"/>
              <a:t>Ã</a:t>
            </a:r>
            <a:r>
              <a:rPr lang="pt-BR" sz="2400" dirty="0" smtClean="0">
                <a:cs typeface="Arial" panose="020B0604020202020204" pitchFamily="34" charset="0"/>
              </a:rPr>
              <a:t>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>
                <a:cs typeface="Arial" panose="020B0604020202020204" pitchFamily="34" charset="0"/>
              </a:rPr>
              <a:t>OBJETIVOS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>
                <a:cs typeface="Arial" panose="020B0604020202020204" pitchFamily="34" charset="0"/>
              </a:rPr>
              <a:t>MATERIAIS E M</a:t>
            </a:r>
            <a:r>
              <a:rPr lang="en-US" sz="2400" dirty="0"/>
              <a:t>É</a:t>
            </a:r>
            <a:r>
              <a:rPr lang="pt-BR" sz="2400" dirty="0" smtClean="0">
                <a:cs typeface="Arial" panose="020B0604020202020204" pitchFamily="34" charset="0"/>
              </a:rPr>
              <a:t>TODOS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>
                <a:cs typeface="Arial" panose="020B0604020202020204" pitchFamily="34" charset="0"/>
              </a:rPr>
              <a:t>RESULTADOS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>
                <a:cs typeface="Arial" panose="020B0604020202020204" pitchFamily="34" charset="0"/>
              </a:rPr>
              <a:t>CONCLUS</a:t>
            </a:r>
            <a:r>
              <a:rPr lang="en-US" sz="2400" dirty="0"/>
              <a:t>Ã</a:t>
            </a:r>
            <a:r>
              <a:rPr lang="pt-BR" sz="2400" dirty="0" smtClean="0">
                <a:cs typeface="Arial" panose="020B0604020202020204" pitchFamily="34" charset="0"/>
              </a:rPr>
              <a:t>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>
                <a:cs typeface="Arial" panose="020B0604020202020204" pitchFamily="34" charset="0"/>
              </a:rPr>
              <a:t>PRINCIPAIS REFER</a:t>
            </a:r>
            <a:r>
              <a:rPr lang="en-US" sz="2400" dirty="0"/>
              <a:t>Ê</a:t>
            </a:r>
            <a:r>
              <a:rPr lang="pt-BR" sz="2400" dirty="0" smtClean="0">
                <a:cs typeface="Arial" panose="020B0604020202020204" pitchFamily="34" charset="0"/>
              </a:rPr>
              <a:t>NCIAS</a:t>
            </a:r>
          </a:p>
          <a:p>
            <a:pPr marL="457200" indent="-457200">
              <a:lnSpc>
                <a:spcPct val="150000"/>
              </a:lnSpc>
            </a:pPr>
            <a:r>
              <a:rPr lang="pt-BR" sz="2400" dirty="0" smtClean="0">
                <a:cs typeface="Arial" panose="020B0604020202020204" pitchFamily="34" charset="0"/>
              </a:rPr>
              <a:t>	AGRADECIMENTOS</a:t>
            </a:r>
            <a:endParaRPr lang="pt-BR" sz="2400" dirty="0" smtClean="0"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pt-BR" sz="2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 smtClean="0">
              <a:cs typeface="Arial" panose="020B0604020202020204" pitchFamily="34" charset="0"/>
            </a:endParaRPr>
          </a:p>
        </p:txBody>
      </p:sp>
      <p:pic>
        <p:nvPicPr>
          <p:cNvPr id="6" name="Picture 2" descr="Logo46Assemble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7090" y="0"/>
            <a:ext cx="131019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102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0" name="Título 1"/>
          <p:cNvSpPr>
            <a:spLocks/>
          </p:cNvSpPr>
          <p:nvPr/>
        </p:nvSpPr>
        <p:spPr bwMode="auto">
          <a:xfrm>
            <a:off x="118697" y="44450"/>
            <a:ext cx="4139711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1. </a:t>
            </a:r>
            <a:r>
              <a:rPr lang="pt-BR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INTRODUÇÃO</a:t>
            </a:r>
          </a:p>
        </p:txBody>
      </p:sp>
      <p:sp>
        <p:nvSpPr>
          <p:cNvPr id="121881" name="Line 2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50927" y="1447800"/>
            <a:ext cx="830861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Arial" panose="020B0604020202020204" pitchFamily="34" charset="0"/>
              </a:rPr>
              <a:t>ÁGUA </a:t>
            </a:r>
            <a:r>
              <a:rPr lang="pt-BR" sz="2400" dirty="0">
                <a:cs typeface="Arial" panose="020B0604020202020204" pitchFamily="34" charset="0"/>
              </a:rPr>
              <a:t>– Recurso natural que </a:t>
            </a:r>
            <a:r>
              <a:rPr lang="pt-BR" sz="2400" dirty="0" smtClean="0">
                <a:cs typeface="Arial" panose="020B0604020202020204" pitchFamily="34" charset="0"/>
              </a:rPr>
              <a:t>provém </a:t>
            </a:r>
            <a:r>
              <a:rPr lang="pt-BR" sz="2400" dirty="0">
                <a:cs typeface="Arial" panose="020B0604020202020204" pitchFamily="34" charset="0"/>
              </a:rPr>
              <a:t>de mananciais superficiais e subterrâneos</a:t>
            </a:r>
            <a:r>
              <a:rPr lang="pt-BR" sz="2400" dirty="0" smtClean="0"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MANANCIAIS - Fontes utilizadas para abastecimento </a:t>
            </a:r>
            <a:r>
              <a:rPr lang="pt-BR" sz="2400" dirty="0" smtClean="0">
                <a:cs typeface="Arial" panose="020B0604020202020204" pitchFamily="34" charset="0"/>
              </a:rPr>
              <a:t>público </a:t>
            </a:r>
            <a:r>
              <a:rPr lang="pt-BR" sz="2400" dirty="0">
                <a:cs typeface="Arial" panose="020B0604020202020204" pitchFamily="34" charset="0"/>
              </a:rPr>
              <a:t>localizados em Bacias </a:t>
            </a:r>
            <a:r>
              <a:rPr lang="pt-BR" sz="2400" dirty="0" smtClean="0">
                <a:cs typeface="Arial" panose="020B0604020202020204" pitchFamily="34" charset="0"/>
              </a:rPr>
              <a:t>Hidrográficas (BH).  </a:t>
            </a:r>
            <a:endParaRPr lang="pt-BR" sz="2400" dirty="0" smtClean="0">
              <a:cs typeface="Arial" panose="020B0604020202020204" pitchFamily="34" charset="0"/>
            </a:endParaRPr>
          </a:p>
          <a:p>
            <a:pPr algn="just"/>
            <a:endParaRPr lang="en-US" sz="2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Arial" panose="020B0604020202020204" pitchFamily="34" charset="0"/>
              </a:rPr>
              <a:t>Ação Antrópica x Proteção </a:t>
            </a:r>
            <a:r>
              <a:rPr lang="pt-BR" sz="2400" dirty="0">
                <a:cs typeface="Arial" panose="020B0604020202020204" pitchFamily="34" charset="0"/>
              </a:rPr>
              <a:t>dos </a:t>
            </a:r>
            <a:r>
              <a:rPr lang="pt-BR" sz="2400" dirty="0" smtClean="0">
                <a:cs typeface="Arial" panose="020B0604020202020204" pitchFamily="34" charset="0"/>
              </a:rPr>
              <a:t>Mananciais (Qualidade e Quantidade).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Arial" panose="020B0604020202020204" pitchFamily="34" charset="0"/>
              </a:rPr>
              <a:t>Crescimento urbano </a:t>
            </a:r>
            <a:r>
              <a:rPr lang="pt-BR" sz="2400" dirty="0" smtClean="0">
                <a:cs typeface="Arial" panose="020B0604020202020204" pitchFamily="34" charset="0"/>
              </a:rPr>
              <a:t>quando desordenado atinge a BH de captação.</a:t>
            </a:r>
            <a:endParaRPr lang="pt-BR" sz="24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 smtClean="0">
              <a:cs typeface="Arial" panose="020B0604020202020204" pitchFamily="34" charset="0"/>
            </a:endParaRPr>
          </a:p>
        </p:txBody>
      </p:sp>
      <p:pic>
        <p:nvPicPr>
          <p:cNvPr id="6" name="Picture 2" descr="Logo46Assemble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-1"/>
            <a:ext cx="1310198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01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0" name="Título 1"/>
          <p:cNvSpPr>
            <a:spLocks/>
          </p:cNvSpPr>
          <p:nvPr/>
        </p:nvSpPr>
        <p:spPr bwMode="auto">
          <a:xfrm>
            <a:off x="118697" y="44450"/>
            <a:ext cx="612970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1</a:t>
            </a:r>
            <a:r>
              <a:rPr lang="pt-B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. INTRODUÇÃO (cont.)</a:t>
            </a:r>
            <a:endParaRPr lang="pt-BR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1881" name="Line 2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50927" y="1295400"/>
            <a:ext cx="83086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 smtClean="0">
              <a:cs typeface="Arial" panose="020B0604020202020204" pitchFamily="34" charset="0"/>
            </a:endParaRPr>
          </a:p>
          <a:p>
            <a:pPr algn="just"/>
            <a:r>
              <a:rPr lang="pt-BR" sz="2600" dirty="0" smtClean="0">
                <a:cs typeface="Arial" panose="020B0604020202020204" pitchFamily="34" charset="0"/>
              </a:rPr>
              <a:t>Usuários e gestores municipais necessitam conhecer:</a:t>
            </a:r>
          </a:p>
          <a:p>
            <a:pPr algn="just"/>
            <a:endParaRPr lang="pt-BR" sz="2400" dirty="0" smtClean="0"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Arial" panose="020B0604020202020204" pitchFamily="34" charset="0"/>
              </a:rPr>
              <a:t>Consequências do processo de antropização; </a:t>
            </a:r>
          </a:p>
          <a:p>
            <a:pPr marL="457200" indent="-457200" algn="just"/>
            <a:endParaRPr lang="pt-BR" sz="2400" dirty="0" smtClean="0"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Arial" panose="020B0604020202020204" pitchFamily="34" charset="0"/>
              </a:rPr>
              <a:t>Maneiras de proteger, conservar e recuperar os mananciais;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Arial" panose="020B0604020202020204" pitchFamily="34" charset="0"/>
              </a:rPr>
              <a:t>Necessidade do envolvimento e participação ativa no processo;</a:t>
            </a:r>
          </a:p>
          <a:p>
            <a:pPr marL="457200" indent="-457200" algn="just"/>
            <a:endParaRPr lang="pt-BR" sz="2400" dirty="0" smtClean="0"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Racionalidade / Uso sustentável. </a:t>
            </a:r>
          </a:p>
          <a:p>
            <a:pPr algn="just"/>
            <a:endParaRPr lang="pt-BR" sz="2400" dirty="0" smtClean="0">
              <a:cs typeface="Arial" panose="020B0604020202020204" pitchFamily="34" charset="0"/>
            </a:endParaRPr>
          </a:p>
        </p:txBody>
      </p:sp>
      <p:pic>
        <p:nvPicPr>
          <p:cNvPr id="6" name="Picture 2" descr="Logo46Assemble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31019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723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0" name="Título 1"/>
          <p:cNvSpPr>
            <a:spLocks/>
          </p:cNvSpPr>
          <p:nvPr/>
        </p:nvSpPr>
        <p:spPr bwMode="auto">
          <a:xfrm>
            <a:off x="118697" y="44450"/>
            <a:ext cx="4139711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pt-B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. OBJETIVOS</a:t>
            </a:r>
            <a:endParaRPr lang="pt-BR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1881" name="Line 2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57200" y="1143000"/>
            <a:ext cx="830861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>
                <a:cs typeface="Arial" panose="020B0604020202020204" pitchFamily="34" charset="0"/>
              </a:rPr>
              <a:t>Objetivo geral:</a:t>
            </a:r>
            <a:endParaRPr lang="pt-BR" sz="2200" dirty="0" smtClean="0">
              <a:cs typeface="Arial" panose="020B0604020202020204" pitchFamily="34" charset="0"/>
            </a:endParaRPr>
          </a:p>
          <a:p>
            <a:pPr algn="just"/>
            <a:r>
              <a:rPr lang="pt-BR" sz="2200" dirty="0"/>
              <a:t>E</a:t>
            </a:r>
            <a:r>
              <a:rPr lang="pt-BR" sz="2200" dirty="0" smtClean="0"/>
              <a:t>studar </a:t>
            </a:r>
            <a:r>
              <a:rPr lang="pt-BR" sz="2200" dirty="0"/>
              <a:t>o processo de antropização em bacias hidrográficas e mananciais de abastecimento público, considerando o estudo de caso do Córrego do Limoeiro (Cerrado) no município de Sanclerlândia – GO</a:t>
            </a:r>
            <a:r>
              <a:rPr lang="pt-BR" sz="2200" dirty="0" smtClean="0"/>
              <a:t>.</a:t>
            </a:r>
            <a:r>
              <a:rPr lang="pt-BR" sz="2200" dirty="0" smtClean="0">
                <a:cs typeface="Arial" panose="020B0604020202020204" pitchFamily="34" charset="0"/>
              </a:rPr>
              <a:t> </a:t>
            </a:r>
          </a:p>
          <a:p>
            <a:pPr algn="just"/>
            <a:endParaRPr lang="pt-BR" sz="2200" dirty="0" smtClean="0">
              <a:cs typeface="Arial" panose="020B0604020202020204" pitchFamily="34" charset="0"/>
            </a:endParaRPr>
          </a:p>
          <a:p>
            <a:pPr algn="just"/>
            <a:r>
              <a:rPr lang="pt-BR" sz="2200" b="1" dirty="0" smtClean="0">
                <a:cs typeface="Arial" panose="020B0604020202020204" pitchFamily="34" charset="0"/>
              </a:rPr>
              <a:t>Objetivos específicos: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200" dirty="0" smtClean="0">
                <a:cs typeface="Arial" panose="020B0604020202020204" pitchFamily="34" charset="0"/>
              </a:rPr>
              <a:t>Relacionar </a:t>
            </a:r>
            <a:r>
              <a:rPr lang="pt-BR" sz="2200" dirty="0">
                <a:cs typeface="Arial" panose="020B0604020202020204" pitchFamily="34" charset="0"/>
              </a:rPr>
              <a:t>os principais impactos ambientais existentes nos mananciais de abastecimento público na </a:t>
            </a:r>
            <a:r>
              <a:rPr lang="pt-BR" sz="2200" dirty="0" smtClean="0">
                <a:cs typeface="Arial" panose="020B0604020202020204" pitchFamily="34" charset="0"/>
              </a:rPr>
              <a:t>Bacia </a:t>
            </a:r>
            <a:r>
              <a:rPr lang="pt-BR" sz="2200" dirty="0">
                <a:cs typeface="Arial" panose="020B0604020202020204" pitchFamily="34" charset="0"/>
              </a:rPr>
              <a:t>Hidrográfica </a:t>
            </a:r>
            <a:r>
              <a:rPr lang="pt-BR" sz="2200" dirty="0"/>
              <a:t>do Ribeirão do </a:t>
            </a:r>
            <a:r>
              <a:rPr lang="pt-BR" sz="2200" dirty="0" smtClean="0"/>
              <a:t>Cerrado;</a:t>
            </a:r>
            <a:endParaRPr lang="pt-BR" sz="2200" dirty="0" smtClean="0"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200" dirty="0">
                <a:cs typeface="Arial" panose="020B0604020202020204" pitchFamily="34" charset="0"/>
              </a:rPr>
              <a:t>Avaliar a influência e gravidade </a:t>
            </a:r>
            <a:r>
              <a:rPr lang="pt-BR" sz="2200" dirty="0"/>
              <a:t>das ações que provocam a degradação da qualidade e diminuição da quantidade de água</a:t>
            </a:r>
            <a:r>
              <a:rPr lang="pt-BR" sz="2200" dirty="0" smtClean="0"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200" dirty="0">
                <a:cs typeface="Arial" panose="020B0604020202020204" pitchFamily="34" charset="0"/>
              </a:rPr>
              <a:t>Identificar os principais impactos ambientais </a:t>
            </a:r>
            <a:r>
              <a:rPr lang="pt-BR" sz="2200" dirty="0" smtClean="0">
                <a:cs typeface="Arial" panose="020B0604020202020204" pitchFamily="34" charset="0"/>
              </a:rPr>
              <a:t>existentes no </a:t>
            </a:r>
            <a:r>
              <a:rPr lang="pt-BR" sz="2200" dirty="0"/>
              <a:t>manancial de abastecimento público Córrego do Limoeiro (Cerrado), no município de Sanclerlândia - GO</a:t>
            </a:r>
            <a:r>
              <a:rPr lang="pt-BR" sz="2200" dirty="0" smtClean="0"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200" dirty="0">
                <a:cs typeface="Arial" panose="020B0604020202020204" pitchFamily="34" charset="0"/>
              </a:rPr>
              <a:t>Elaborar uma Matriz de Impactos Ambientais </a:t>
            </a:r>
            <a:r>
              <a:rPr lang="pt-BR" sz="2200" dirty="0" smtClean="0">
                <a:cs typeface="Arial" panose="020B0604020202020204" pitchFamily="34" charset="0"/>
              </a:rPr>
              <a:t>contendo </a:t>
            </a:r>
            <a:r>
              <a:rPr lang="pt-BR" sz="2200" dirty="0">
                <a:cs typeface="Arial" panose="020B0604020202020204" pitchFamily="34" charset="0"/>
              </a:rPr>
              <a:t>medidas </a:t>
            </a:r>
            <a:r>
              <a:rPr lang="pt-BR" sz="2200" dirty="0" smtClean="0">
                <a:cs typeface="Arial" panose="020B0604020202020204" pitchFamily="34" charset="0"/>
              </a:rPr>
              <a:t>mitigadoras </a:t>
            </a:r>
            <a:r>
              <a:rPr lang="pt-BR" sz="2200" dirty="0"/>
              <a:t>para conservação e preservação dos recursos naturais</a:t>
            </a:r>
            <a:r>
              <a:rPr lang="pt-BR" sz="2200" dirty="0" smtClean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2" descr="Logo46Assemble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310195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4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0" name="Título 1"/>
          <p:cNvSpPr>
            <a:spLocks/>
          </p:cNvSpPr>
          <p:nvPr/>
        </p:nvSpPr>
        <p:spPr bwMode="auto">
          <a:xfrm>
            <a:off x="118697" y="44450"/>
            <a:ext cx="658690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4</a:t>
            </a:r>
            <a:r>
              <a:rPr lang="pt-B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. MATERIAIS E MÉTODOS</a:t>
            </a:r>
            <a:endParaRPr lang="pt-BR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1881" name="Line 2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50927" y="1295400"/>
            <a:ext cx="830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0927" y="1219200"/>
            <a:ext cx="83086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pt-BR" sz="2400" dirty="0" smtClean="0"/>
              <a:t>ETAPAS: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400" dirty="0" smtClean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400" dirty="0" smtClean="0"/>
              <a:t>Plano </a:t>
            </a:r>
            <a:r>
              <a:rPr lang="pt-BR" sz="2400" dirty="0"/>
              <a:t>Estratégico de Recursos Hídricos da Bacia Hidrográfica dos Rios Tocantins e </a:t>
            </a:r>
            <a:r>
              <a:rPr lang="pt-BR" sz="2400" dirty="0" smtClean="0"/>
              <a:t>Araguaia, </a:t>
            </a:r>
            <a:r>
              <a:rPr lang="pt-BR" sz="2400" dirty="0"/>
              <a:t>a respeito da Bacia do Alto Araguaia, na qual o Córrego do Limoeiro, localmente conhecido como Córrego do Cerrado está inserido</a:t>
            </a:r>
            <a:r>
              <a:rPr lang="pt-BR" sz="2400" dirty="0" smtClean="0"/>
              <a:t>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4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400" dirty="0" smtClean="0"/>
              <a:t>Identificação </a:t>
            </a:r>
            <a:r>
              <a:rPr lang="pt-BR" sz="2400" dirty="0"/>
              <a:t>o Córrego do Limoeiro através dos softwares </a:t>
            </a:r>
            <a:r>
              <a:rPr lang="pt-BR" sz="2400" dirty="0" err="1"/>
              <a:t>ArcGIS</a:t>
            </a:r>
            <a:r>
              <a:rPr lang="pt-BR" sz="2400" dirty="0"/>
              <a:t> e Google Earth para utilização da ferramenta </a:t>
            </a:r>
            <a:r>
              <a:rPr lang="pt-BR" sz="2400" dirty="0" smtClean="0"/>
              <a:t>Buffer, </a:t>
            </a:r>
            <a:r>
              <a:rPr lang="pt-BR" sz="2400" dirty="0"/>
              <a:t>para análise das imagens e delimitações estabelecidas por lei do uso e ocupação do solo no entorno do </a:t>
            </a:r>
            <a:r>
              <a:rPr lang="pt-BR" sz="2400" dirty="0" smtClean="0"/>
              <a:t>Córrego.</a:t>
            </a:r>
          </a:p>
          <a:p>
            <a:pPr algn="just"/>
            <a:endParaRPr lang="pt-BR" sz="2400" dirty="0" smtClean="0"/>
          </a:p>
        </p:txBody>
      </p:sp>
      <p:pic>
        <p:nvPicPr>
          <p:cNvPr id="7" name="Picture 2" descr="Logo46Assemble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31019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733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0" name="Título 1"/>
          <p:cNvSpPr>
            <a:spLocks/>
          </p:cNvSpPr>
          <p:nvPr/>
        </p:nvSpPr>
        <p:spPr bwMode="auto">
          <a:xfrm>
            <a:off x="118697" y="44450"/>
            <a:ext cx="658690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4</a:t>
            </a:r>
            <a:r>
              <a:rPr lang="pt-B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. MATERIAIS E </a:t>
            </a:r>
            <a:r>
              <a:rPr lang="pt-B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MÉTODOS (</a:t>
            </a:r>
            <a:r>
              <a:rPr lang="pt-BR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Cont</a:t>
            </a:r>
            <a:r>
              <a:rPr lang="pt-B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)</a:t>
            </a:r>
            <a:endParaRPr lang="pt-BR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1881" name="Line 2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50927" y="1295400"/>
            <a:ext cx="830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0927" y="1295400"/>
            <a:ext cx="83086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pt-BR" sz="2400" dirty="0" smtClean="0"/>
              <a:t>ETAPAS (</a:t>
            </a:r>
            <a:r>
              <a:rPr lang="pt-BR" sz="2400" dirty="0" err="1" smtClean="0"/>
              <a:t>Cont</a:t>
            </a:r>
            <a:r>
              <a:rPr lang="pt-BR" sz="2400" dirty="0" smtClean="0"/>
              <a:t>):</a:t>
            </a:r>
            <a:endParaRPr lang="pt-BR" sz="2400" dirty="0" smtClean="0"/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400" dirty="0" smtClean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400" dirty="0" smtClean="0"/>
              <a:t>Comparação </a:t>
            </a:r>
            <a:r>
              <a:rPr lang="pt-BR" sz="2400" dirty="0" smtClean="0"/>
              <a:t>dos resultados encontrados pela empresa de saneamento do Estado de Goiás - SANEAGO sobre a degradação ambiental da Bacia Hidrográfica do Ribeirão do Cerrado;</a:t>
            </a:r>
          </a:p>
          <a:p>
            <a:pPr algn="just"/>
            <a:endParaRPr lang="pt-BR" sz="2400" dirty="0" smtClean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400" dirty="0" smtClean="0"/>
              <a:t>Elaboração de uma Matriz de Relacionamento, apresentando várias medidas que podem ser tomadas em função de cada impacto encontrado. </a:t>
            </a:r>
            <a:endParaRPr lang="pt-BR" sz="2400" b="1" dirty="0" smtClean="0">
              <a:cs typeface="Arial" panose="020B0604020202020204" pitchFamily="34" charset="0"/>
            </a:endParaRPr>
          </a:p>
        </p:txBody>
      </p:sp>
      <p:pic>
        <p:nvPicPr>
          <p:cNvPr id="7" name="Picture 2" descr="Logo46Assemble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31019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247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0" name="Título 1"/>
          <p:cNvSpPr>
            <a:spLocks/>
          </p:cNvSpPr>
          <p:nvPr/>
        </p:nvSpPr>
        <p:spPr bwMode="auto">
          <a:xfrm>
            <a:off x="118697" y="44450"/>
            <a:ext cx="658690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5</a:t>
            </a:r>
            <a:r>
              <a:rPr lang="pt-B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. RESULTADOS</a:t>
            </a:r>
            <a:endParaRPr lang="pt-BR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1881" name="Line 2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50927" y="1295400"/>
            <a:ext cx="830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0927" y="990600"/>
            <a:ext cx="8308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err="1" smtClean="0"/>
              <a:t>Sanclerlândia</a:t>
            </a:r>
            <a:r>
              <a:rPr lang="pt-BR" sz="2000" dirty="0" smtClean="0"/>
              <a:t>. Área do município: </a:t>
            </a:r>
            <a:r>
              <a:rPr lang="pt-BR" sz="2000" dirty="0"/>
              <a:t>496,825 </a:t>
            </a:r>
            <a:r>
              <a:rPr lang="pt-BR" sz="2000" dirty="0" smtClean="0"/>
              <a:t>km</a:t>
            </a:r>
            <a:r>
              <a:rPr lang="pt-BR" sz="2000" baseline="30000" dirty="0" smtClean="0"/>
              <a:t>2</a:t>
            </a:r>
            <a:r>
              <a:rPr lang="pt-BR" sz="2000" dirty="0" smtClean="0"/>
              <a:t>. População (2015): </a:t>
            </a:r>
            <a:r>
              <a:rPr lang="pt-BR" sz="2000" dirty="0"/>
              <a:t>7.783 </a:t>
            </a:r>
            <a:r>
              <a:rPr lang="pt-BR" sz="2000" dirty="0" smtClean="0"/>
              <a:t>hab. (IBGE). Municípios limítrofes: </a:t>
            </a:r>
            <a:r>
              <a:rPr lang="pt-BR" sz="2000" dirty="0" err="1" smtClean="0"/>
              <a:t>Moss</a:t>
            </a:r>
            <a:r>
              <a:rPr lang="pt-BR" sz="2000" dirty="0" err="1"/>
              <a:t>â</a:t>
            </a:r>
            <a:r>
              <a:rPr lang="pt-BR" sz="2000" dirty="0" err="1" smtClean="0"/>
              <a:t>medes</a:t>
            </a:r>
            <a:r>
              <a:rPr lang="pt-BR" sz="2000" dirty="0" smtClean="0"/>
              <a:t>, Adelândia e Buriti de Goiás. Bioma: Cerrado. Inserida na </a:t>
            </a:r>
            <a:r>
              <a:rPr lang="pt-BR" sz="2000" dirty="0"/>
              <a:t>Bacia Hidrográfica Ribeirão do </a:t>
            </a:r>
            <a:r>
              <a:rPr lang="pt-BR" sz="2000" dirty="0" smtClean="0"/>
              <a:t>Cerrado.</a:t>
            </a:r>
            <a:r>
              <a:rPr lang="pt-BR" sz="2000" dirty="0"/>
              <a:t>	</a:t>
            </a:r>
            <a:endParaRPr lang="pt-BR" sz="2000" b="1" dirty="0">
              <a:cs typeface="Arial" panose="020B0604020202020204" pitchFamily="34" charset="0"/>
            </a:endParaRPr>
          </a:p>
          <a:p>
            <a:pPr algn="just"/>
            <a:endParaRPr lang="pt-BR" sz="2400" b="1" dirty="0" smtClean="0">
              <a:cs typeface="Arial" panose="020B0604020202020204" pitchFamily="34" charset="0"/>
            </a:endParaRPr>
          </a:p>
        </p:txBody>
      </p:sp>
      <p:pic>
        <p:nvPicPr>
          <p:cNvPr id="1027" name="Imagem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887" y="2057400"/>
            <a:ext cx="7087702" cy="462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Logo46Assemble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0"/>
            <a:ext cx="131019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41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0" name="Título 1"/>
          <p:cNvSpPr>
            <a:spLocks/>
          </p:cNvSpPr>
          <p:nvPr/>
        </p:nvSpPr>
        <p:spPr bwMode="auto">
          <a:xfrm>
            <a:off x="118697" y="44450"/>
            <a:ext cx="658690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5</a:t>
            </a:r>
            <a:r>
              <a:rPr lang="pt-B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. RESULTADOS (cont.)</a:t>
            </a:r>
            <a:endParaRPr lang="pt-BR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1881" name="Line 2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50927" y="1295400"/>
            <a:ext cx="830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7200" y="914400"/>
            <a:ext cx="83086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B.H. </a:t>
            </a:r>
            <a:r>
              <a:rPr lang="pt-BR" sz="2400" dirty="0"/>
              <a:t>do Córrego do </a:t>
            </a:r>
            <a:r>
              <a:rPr lang="pt-BR" sz="2400" dirty="0" smtClean="0"/>
              <a:t>Cerrado </a:t>
            </a:r>
            <a:r>
              <a:rPr lang="en-US" sz="2400" dirty="0" smtClean="0"/>
              <a:t>➯</a:t>
            </a:r>
            <a:r>
              <a:rPr lang="pt-BR" sz="2400" dirty="0" smtClean="0"/>
              <a:t> B.H. </a:t>
            </a:r>
            <a:r>
              <a:rPr lang="pt-BR" sz="2400" dirty="0"/>
              <a:t>do Alto </a:t>
            </a:r>
            <a:r>
              <a:rPr lang="pt-BR" sz="2400" dirty="0" smtClean="0"/>
              <a:t>Araguaia </a:t>
            </a:r>
            <a:r>
              <a:rPr lang="en-US" sz="2400" dirty="0" smtClean="0"/>
              <a:t>➯</a:t>
            </a:r>
            <a:r>
              <a:rPr lang="pt-BR" sz="2400" dirty="0" smtClean="0"/>
              <a:t> Região Hidrográfica do </a:t>
            </a:r>
            <a:r>
              <a:rPr lang="pt-BR" sz="2400" dirty="0"/>
              <a:t>Tocantins-Araguaia (RHTA). </a:t>
            </a:r>
            <a:endParaRPr lang="pt-BR" sz="2400" dirty="0" smtClean="0"/>
          </a:p>
          <a:p>
            <a:pPr algn="just"/>
            <a:r>
              <a:rPr lang="pt-BR" sz="2000" dirty="0" smtClean="0"/>
              <a:t>Principais Impactos detectados na RHTA: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000" dirty="0" smtClean="0"/>
              <a:t>Pecuária - </a:t>
            </a:r>
            <a:r>
              <a:rPr lang="pt-BR" sz="2000" dirty="0"/>
              <a:t>atividade de mais ampla distribuição na </a:t>
            </a:r>
            <a:r>
              <a:rPr lang="pt-BR" sz="2000" dirty="0" smtClean="0"/>
              <a:t>RHTA.</a:t>
            </a:r>
            <a:r>
              <a:rPr lang="pt-BR" sz="2000" dirty="0"/>
              <a:t> </a:t>
            </a:r>
            <a:endParaRPr lang="pt-BR" sz="20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 Desmatamento - </a:t>
            </a:r>
            <a:r>
              <a:rPr lang="pt-BR" sz="2000" dirty="0"/>
              <a:t>a principal ameaça à </a:t>
            </a:r>
            <a:r>
              <a:rPr lang="pt-BR" sz="2000" dirty="0" smtClean="0"/>
              <a:t>biodiversidade.</a:t>
            </a:r>
          </a:p>
          <a:p>
            <a:pPr algn="just"/>
            <a:endParaRPr lang="pt-BR" sz="2400" b="1" dirty="0">
              <a:cs typeface="Arial" panose="020B0604020202020204" pitchFamily="34" charset="0"/>
            </a:endParaRPr>
          </a:p>
          <a:p>
            <a:pPr algn="just"/>
            <a:endParaRPr lang="pt-BR" sz="2400" b="1" dirty="0" smtClean="0">
              <a:cs typeface="Arial" panose="020B060402020202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3" cstate="print"/>
          <a:srcRect l="1077" t="12547" r="43707" b="20690"/>
          <a:stretch>
            <a:fillRect/>
          </a:stretch>
        </p:blipFill>
        <p:spPr bwMode="auto">
          <a:xfrm>
            <a:off x="1143000" y="2743200"/>
            <a:ext cx="68579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Logo46Assemble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0"/>
            <a:ext cx="131019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03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775</Words>
  <Application>Microsoft Office PowerPoint</Application>
  <PresentationFormat>Apresentação na tela (4:3)</PresentationFormat>
  <Paragraphs>145</Paragraphs>
  <Slides>18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PaulaMorais</dc:creator>
  <cp:lastModifiedBy>jvicente</cp:lastModifiedBy>
  <cp:revision>117</cp:revision>
  <dcterms:created xsi:type="dcterms:W3CDTF">2016-03-04T22:48:20Z</dcterms:created>
  <dcterms:modified xsi:type="dcterms:W3CDTF">2016-05-13T18:44:24Z</dcterms:modified>
</cp:coreProperties>
</file>