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3011" autoAdjust="0"/>
  </p:normalViewPr>
  <p:slideViewPr>
    <p:cSldViewPr>
      <p:cViewPr>
        <p:scale>
          <a:sx n="89" d="100"/>
          <a:sy n="89" d="100"/>
        </p:scale>
        <p:origin x="-816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755DB-FF6E-470D-A089-C12D280EDF9F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F19C7-13E9-413D-B763-BEC361DC4F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19C7-13E9-413D-B763-BEC361DC4F40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19C7-13E9-413D-B763-BEC361DC4F40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F19C7-13E9-413D-B763-BEC361DC4F40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54B9-A63F-425B-BE0A-A7670444B24F}" type="datetime1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BFB670-9BFD-4881-9AEC-C359AE53B2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9230-DD9D-4CA9-B749-A4E65670FE9E}" type="datetime1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DAB1-E7C8-45EE-89FE-C0C769D8DEAE}" type="datetime1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4C8D-4C98-431A-8790-87A9B00D7094}" type="datetime1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98E9-D021-4155-961C-F50272BD6085}" type="datetime1">
              <a:rPr lang="pt-BR" smtClean="0"/>
              <a:pPr/>
              <a:t>21/06/2017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BF7A-F927-4DA7-A118-64EE62990F48}" type="datetime1">
              <a:rPr lang="pt-BR" smtClean="0"/>
              <a:pPr/>
              <a:t>21/06/2017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90D0-1783-4242-954E-CB02C9321CFA}" type="datetime1">
              <a:rPr lang="pt-BR" smtClean="0"/>
              <a:pPr/>
              <a:t>21/06/2017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110-9E95-4463-B553-4D396F158A21}" type="datetime1">
              <a:rPr lang="pt-BR" smtClean="0"/>
              <a:pPr/>
              <a:t>21/06/2017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18EE-3648-443C-A61E-0ED085F4E2B5}" type="datetime1">
              <a:rPr lang="pt-BR" smtClean="0"/>
              <a:pPr/>
              <a:t>21/06/2017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6DD4-B00D-4FA2-8DC0-A7161C6986B3}" type="datetime1">
              <a:rPr lang="pt-BR" smtClean="0"/>
              <a:pPr/>
              <a:t>21/06/2017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C9A5-A6D9-43C6-878D-87BAD2B199B3}" type="datetime1">
              <a:rPr lang="pt-BR" smtClean="0"/>
              <a:pPr/>
              <a:t>21/06/2017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BFB670-9BFD-4881-9AEC-C359AE53B29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FBFA32D-3338-4026-B864-2797F831B4AD}" type="datetime1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7BFB670-9BFD-4881-9AEC-C359AE53B29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3068960"/>
            <a:ext cx="7772400" cy="1614009"/>
          </a:xfrm>
        </p:spPr>
        <p:txBody>
          <a:bodyPr/>
          <a:lstStyle/>
          <a:p>
            <a:r>
              <a:rPr lang="pt-BR" sz="2400" dirty="0" smtClean="0">
                <a:latin typeface="+mn-lt"/>
              </a:rPr>
              <a:t>APLICAÇÃO DE GEOSSINTÉTICOS EM SISTEMAS DE LODOS ATIVADOS DE AERAÇÃO PROLONGADA: COMPARAÇÃO ENTRE REATOR EM FLUXO CONTÍNUO E FLUXO INTERMITENTE </a:t>
            </a:r>
            <a:endParaRPr lang="pt-BR" sz="2400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63888" y="5157192"/>
            <a:ext cx="4871003" cy="1015008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>
                <a:latin typeface="+mn-lt"/>
              </a:rPr>
              <a:t>Oder Luiz de Sousa Junior</a:t>
            </a:r>
          </a:p>
          <a:p>
            <a:r>
              <a:rPr lang="pt-BR" dirty="0" smtClean="0">
                <a:latin typeface="+mn-lt"/>
              </a:rPr>
              <a:t>Amanda Rodrigues Inácio</a:t>
            </a:r>
          </a:p>
          <a:p>
            <a:r>
              <a:rPr lang="pt-BR" dirty="0" smtClean="0">
                <a:latin typeface="+mn-lt"/>
              </a:rPr>
              <a:t>Carlos Gomes da Nave </a:t>
            </a:r>
            <a:r>
              <a:rPr lang="pt-BR" dirty="0" err="1" smtClean="0">
                <a:latin typeface="+mn-lt"/>
              </a:rPr>
              <a:t>mendes</a:t>
            </a:r>
            <a:endParaRPr lang="pt-BR" dirty="0">
              <a:latin typeface="+mn-lt"/>
            </a:endParaRPr>
          </a:p>
        </p:txBody>
      </p:sp>
      <p:pic>
        <p:nvPicPr>
          <p:cNvPr id="1026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379105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335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972026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+mn-lt"/>
              </a:rPr>
              <a:t>mETODOLOGIA</a:t>
            </a:r>
            <a:endParaRPr lang="pt-BR" sz="2800" dirty="0">
              <a:latin typeface="+mn-lt"/>
            </a:endParaRPr>
          </a:p>
        </p:txBody>
      </p:sp>
      <p:pic>
        <p:nvPicPr>
          <p:cNvPr id="2050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089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10</a:t>
            </a:fld>
            <a:endParaRPr lang="pt-BR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</p:nvPr>
        </p:nvGraphicFramePr>
        <p:xfrm>
          <a:off x="611560" y="1196752"/>
          <a:ext cx="7344815" cy="4724400"/>
        </p:xfrm>
        <a:graphic>
          <a:graphicData uri="http://schemas.openxmlformats.org/drawingml/2006/table">
            <a:tbl>
              <a:tblPr/>
              <a:tblGrid>
                <a:gridCol w="2520280"/>
                <a:gridCol w="2304256"/>
                <a:gridCol w="252027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/>
                          <a:ea typeface="Times New Roman"/>
                          <a:cs typeface="Times New Roman"/>
                        </a:rPr>
                        <a:t>Parâmetro Operacional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/>
                          <a:ea typeface="Times New Roman"/>
                          <a:cs typeface="Times New Roman"/>
                        </a:rPr>
                        <a:t>Fluxo Contínuo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/>
                          <a:ea typeface="Times New Roman"/>
                          <a:cs typeface="Times New Roman"/>
                        </a:rPr>
                        <a:t>Fluxo Intermitente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Aeração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2 a 4mgO</a:t>
                      </a:r>
                      <a:r>
                        <a:rPr lang="pt-BR" sz="2000" baseline="-25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/L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2 a 4mgO</a:t>
                      </a:r>
                      <a:r>
                        <a:rPr lang="pt-BR" sz="2000" baseline="-25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/L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Tempo de aeração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45min / 1 hora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17 horas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Idade do Lodo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25 dias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25 dias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TDH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18 horas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24 horas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Tempo de filtração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45min / 1 hora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Até 6h *depende da colmatação do filtro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Volume útil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200L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85L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Capacidade de tratamento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270L/dia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51L/dia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088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972026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+mn-lt"/>
              </a:rPr>
              <a:t>Resultados</a:t>
            </a:r>
            <a:endParaRPr lang="pt-BR" sz="2800" dirty="0">
              <a:latin typeface="+mn-lt"/>
            </a:endParaRPr>
          </a:p>
        </p:txBody>
      </p:sp>
      <p:pic>
        <p:nvPicPr>
          <p:cNvPr id="2050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089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11</a:t>
            </a:fld>
            <a:endParaRPr lang="pt-BR" dirty="0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</p:nvPr>
        </p:nvGraphicFramePr>
        <p:xfrm>
          <a:off x="467544" y="1052732"/>
          <a:ext cx="8064899" cy="6048755"/>
        </p:xfrm>
        <a:graphic>
          <a:graphicData uri="http://schemas.openxmlformats.org/drawingml/2006/table">
            <a:tbl>
              <a:tblPr/>
              <a:tblGrid>
                <a:gridCol w="1944216"/>
                <a:gridCol w="822992"/>
                <a:gridCol w="801482"/>
                <a:gridCol w="921056"/>
                <a:gridCol w="921056"/>
                <a:gridCol w="921056"/>
                <a:gridCol w="921056"/>
                <a:gridCol w="811985"/>
              </a:tblGrid>
              <a:tr h="28803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Parâmetro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Fluxo Contínuo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Fluxo Intermitente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80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Afluente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Filtro 1A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Filtro 2A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Afluente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Filtro 1B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Afluente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Filtro 2B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Dias de operação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57</a:t>
                      </a:r>
                      <a:endParaRPr lang="pt-B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57</a:t>
                      </a:r>
                      <a:endParaRPr lang="pt-B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pt-B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pt-B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DBO (</a:t>
                      </a:r>
                      <a:r>
                        <a:rPr lang="pt-BR" sz="1200" dirty="0" err="1">
                          <a:latin typeface="Arial"/>
                          <a:ea typeface="Times New Roman"/>
                          <a:cs typeface="Times New Roman"/>
                        </a:rPr>
                        <a:t>mg</a:t>
                      </a: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/L)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445±44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60±31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18±8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445±44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37±22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384</a:t>
                      </a: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±123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22±22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DQO (</a:t>
                      </a:r>
                      <a:r>
                        <a:rPr lang="pt-BR" sz="1200" dirty="0" err="1">
                          <a:latin typeface="Arial"/>
                          <a:ea typeface="Times New Roman"/>
                          <a:cs typeface="Times New Roman"/>
                        </a:rPr>
                        <a:t>mg</a:t>
                      </a: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/L)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1122±583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109±55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77±30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984±468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99± 65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1029±364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80± 19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COD (mg/L)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161±22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27±6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26±5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161±22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24±47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127±54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15±3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Turbidez (NTU)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247±142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4±3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3±1,2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285±207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3±1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309±117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5±3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OD (mg/L)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1±0,2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4±1,3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3±0,7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1±0,2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3±1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1±0,1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2±1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ST (mg/L)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977±350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517±168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492±178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1020±322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462±151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883±165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360±40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STV (mg/L)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697±323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250±128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250±163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760±258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245±195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600±199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167 ±103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STF (mg/L)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280±164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267±190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242±276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260±156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217±140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283±64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177±99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SST (mg/L)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475±322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32±34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21±20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475±322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±15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523</a:t>
                      </a: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±196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±9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SSV (mg/L)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409±275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30±34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6±12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421,7±263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pt-BR" sz="1200" dirty="0">
                          <a:latin typeface="Arial"/>
                          <a:ea typeface="Calibri"/>
                          <a:cs typeface="Times New Roman"/>
                        </a:rPr>
                        <a:t>±15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459</a:t>
                      </a: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±166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±11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SSF (mg/L)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66±60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2±5,1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15±21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53±62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45,7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Massa de Sólidos retida (g)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392</a:t>
                      </a:r>
                      <a:endParaRPr lang="pt-B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670</a:t>
                      </a:r>
                      <a:endParaRPr lang="pt-B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  <a:endParaRPr lang="pt-B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649</a:t>
                      </a:r>
                      <a:endParaRPr lang="pt-B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Potência Inicial da Bomba de Sucção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30%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30%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4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Dias para atingir 100% da potência da Bomba de Sucção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03" marR="64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088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972026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+mn-lt"/>
              </a:rPr>
              <a:t>Resultados</a:t>
            </a:r>
            <a:br>
              <a:rPr lang="pt-BR" sz="28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>Oxigênio Dissolvido</a:t>
            </a:r>
            <a:endParaRPr lang="pt-BR" sz="2000" dirty="0">
              <a:latin typeface="+mn-lt"/>
            </a:endParaRPr>
          </a:p>
        </p:txBody>
      </p:sp>
      <p:pic>
        <p:nvPicPr>
          <p:cNvPr id="2050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089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12</a:t>
            </a:fld>
            <a:endParaRPr lang="pt-BR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</p:nvPr>
        </p:nvGraphicFramePr>
        <p:xfrm>
          <a:off x="971600" y="1484784"/>
          <a:ext cx="7056786" cy="2133600"/>
        </p:xfrm>
        <a:graphic>
          <a:graphicData uri="http://schemas.openxmlformats.org/drawingml/2006/table">
            <a:tbl>
              <a:tblPr/>
              <a:tblGrid>
                <a:gridCol w="2407427"/>
                <a:gridCol w="1741098"/>
                <a:gridCol w="1454972"/>
                <a:gridCol w="1453289"/>
              </a:tblGrid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L. A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Amostra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Média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Desvio Padrão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 1A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Afluente (</a:t>
                      </a:r>
                      <a:r>
                        <a:rPr lang="pt-BR" sz="1400" b="1" dirty="0" smtClean="0">
                          <a:latin typeface="Arial"/>
                          <a:ea typeface="Times New Roman"/>
                          <a:cs typeface="Arial"/>
                        </a:rPr>
                        <a:t>mgO2/L</a:t>
                      </a: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0,2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Efluente </a:t>
                      </a:r>
                      <a:r>
                        <a:rPr lang="pt-BR" sz="1400" b="1" dirty="0" smtClean="0"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pt-BR" sz="1400" b="1" dirty="0" smtClean="0">
                          <a:latin typeface="+mn-lt"/>
                          <a:ea typeface="Times New Roman"/>
                          <a:cs typeface="Arial"/>
                        </a:rPr>
                        <a:t>mgO2/L)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1,3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 2A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Afluente </a:t>
                      </a:r>
                      <a:r>
                        <a:rPr lang="pt-BR" sz="1400" b="1" dirty="0" smtClean="0"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pt-BR" sz="1400" b="1" dirty="0" smtClean="0">
                          <a:latin typeface="+mn-lt"/>
                          <a:ea typeface="Times New Roman"/>
                          <a:cs typeface="Arial"/>
                        </a:rPr>
                        <a:t>mgO2/L</a:t>
                      </a:r>
                      <a:r>
                        <a:rPr lang="pt-BR" sz="1400" b="1" dirty="0" smtClean="0"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1,1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0,2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Efluente </a:t>
                      </a:r>
                      <a:r>
                        <a:rPr lang="pt-BR" sz="1400" b="1" dirty="0" smtClean="0">
                          <a:latin typeface="+mn-lt"/>
                          <a:ea typeface="Times New Roman"/>
                          <a:cs typeface="Arial"/>
                        </a:rPr>
                        <a:t>(mgO2/L)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0,7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971600" y="3861048"/>
          <a:ext cx="7005040" cy="2133600"/>
        </p:xfrm>
        <a:graphic>
          <a:graphicData uri="http://schemas.openxmlformats.org/drawingml/2006/table">
            <a:tbl>
              <a:tblPr/>
              <a:tblGrid>
                <a:gridCol w="2389773"/>
                <a:gridCol w="1786691"/>
                <a:gridCol w="1385944"/>
                <a:gridCol w="1442632"/>
              </a:tblGrid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SB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Amostra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Média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Desvio Padrão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 1B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Afluente (</a:t>
                      </a:r>
                      <a:r>
                        <a:rPr lang="pt-BR" sz="1400" b="1" dirty="0" smtClean="0">
                          <a:latin typeface="Arial"/>
                          <a:ea typeface="Times New Roman"/>
                          <a:cs typeface="Arial"/>
                        </a:rPr>
                        <a:t>mgO2/L</a:t>
                      </a: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1,1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0,2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Efluente </a:t>
                      </a:r>
                      <a:r>
                        <a:rPr lang="pt-BR" sz="1400" b="1" dirty="0" smtClean="0"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pt-BR" sz="1400" b="1" dirty="0" smtClean="0">
                          <a:latin typeface="+mn-lt"/>
                          <a:ea typeface="Times New Roman"/>
                          <a:cs typeface="Arial"/>
                        </a:rPr>
                        <a:t>mgO2/L)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3,1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0,9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 2B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Afluente </a:t>
                      </a:r>
                      <a:r>
                        <a:rPr lang="pt-BR" sz="1400" b="1" dirty="0" smtClean="0"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pt-BR" sz="1400" b="1" dirty="0" smtClean="0">
                          <a:latin typeface="+mn-lt"/>
                          <a:ea typeface="Times New Roman"/>
                          <a:cs typeface="Arial"/>
                        </a:rPr>
                        <a:t>mgO2/L</a:t>
                      </a:r>
                      <a:r>
                        <a:rPr lang="pt-BR" sz="1400" b="1" dirty="0" smtClean="0"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1,2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0,2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Efluente </a:t>
                      </a:r>
                      <a:r>
                        <a:rPr lang="pt-BR" sz="1400" b="1" dirty="0" smtClean="0">
                          <a:latin typeface="+mn-lt"/>
                          <a:ea typeface="Times New Roman"/>
                          <a:cs typeface="Arial"/>
                        </a:rPr>
                        <a:t>(mgO2/L)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2,4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0,7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088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972026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+mn-lt"/>
              </a:rPr>
              <a:t>resultados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err="1" smtClean="0">
                <a:latin typeface="+mn-lt"/>
              </a:rPr>
              <a:t>dbo</a:t>
            </a:r>
            <a:endParaRPr lang="pt-BR" sz="28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899592" y="1340768"/>
          <a:ext cx="6624736" cy="2210936"/>
        </p:xfrm>
        <a:graphic>
          <a:graphicData uri="http://schemas.openxmlformats.org/drawingml/2006/table">
            <a:tbl>
              <a:tblPr/>
              <a:tblGrid>
                <a:gridCol w="961655"/>
                <a:gridCol w="1855598"/>
                <a:gridCol w="1195567"/>
                <a:gridCol w="1305958"/>
                <a:gridCol w="1305958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L. A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Amostra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Média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Des. </a:t>
                      </a: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Pad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.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Eficiência (%) 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 1A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Afluente (</a:t>
                      </a:r>
                      <a:r>
                        <a:rPr lang="pt-BR" sz="1400" b="1" dirty="0" err="1">
                          <a:latin typeface="Arial"/>
                          <a:ea typeface="Times New Roman"/>
                          <a:cs typeface="Arial"/>
                        </a:rPr>
                        <a:t>mg</a:t>
                      </a: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 O2/L)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445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44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pt-BR" sz="14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Efluente (</a:t>
                      </a:r>
                      <a:r>
                        <a:rPr lang="pt-BR" sz="1400" b="1" dirty="0" err="1">
                          <a:latin typeface="Arial"/>
                          <a:ea typeface="Times New Roman"/>
                          <a:cs typeface="Arial"/>
                        </a:rPr>
                        <a:t>mg</a:t>
                      </a: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 O2/L)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31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86,85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 2A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Afluente (</a:t>
                      </a:r>
                      <a:r>
                        <a:rPr lang="pt-BR" sz="1400" b="1" dirty="0" err="1">
                          <a:latin typeface="Arial"/>
                          <a:ea typeface="Times New Roman"/>
                          <a:cs typeface="Arial"/>
                        </a:rPr>
                        <a:t>mg</a:t>
                      </a: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 O2/L)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445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44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pt-BR" sz="14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Efluente (</a:t>
                      </a:r>
                      <a:r>
                        <a:rPr lang="pt-BR" sz="1400" b="1" dirty="0" err="1">
                          <a:latin typeface="Arial"/>
                          <a:ea typeface="Times New Roman"/>
                          <a:cs typeface="Arial"/>
                        </a:rPr>
                        <a:t>mg</a:t>
                      </a: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 O2/L)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96,2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089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13</a:t>
            </a:fld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971599" y="3861048"/>
          <a:ext cx="6912769" cy="2133600"/>
        </p:xfrm>
        <a:graphic>
          <a:graphicData uri="http://schemas.openxmlformats.org/drawingml/2006/table">
            <a:tbl>
              <a:tblPr/>
              <a:tblGrid>
                <a:gridCol w="864097"/>
                <a:gridCol w="1872208"/>
                <a:gridCol w="1178154"/>
                <a:gridCol w="1342126"/>
                <a:gridCol w="1656184"/>
              </a:tblGrid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SB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Amostra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Média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Des. </a:t>
                      </a: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Pad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.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Eficiência (%) 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 1B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Afluente (</a:t>
                      </a:r>
                      <a:r>
                        <a:rPr lang="pt-BR" sz="1400" b="1" dirty="0" err="1">
                          <a:latin typeface="Arial"/>
                          <a:ea typeface="Times New Roman"/>
                          <a:cs typeface="Arial"/>
                        </a:rPr>
                        <a:t>mg</a:t>
                      </a: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 O2/L)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445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44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pt-BR" sz="1400" dirty="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Efluente (</a:t>
                      </a:r>
                      <a:r>
                        <a:rPr lang="pt-BR" sz="1400" b="1" dirty="0" err="1">
                          <a:latin typeface="Arial"/>
                          <a:ea typeface="Times New Roman"/>
                          <a:cs typeface="Arial"/>
                        </a:rPr>
                        <a:t>mg</a:t>
                      </a: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 O2/L)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37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22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91,6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 2B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Afluente (</a:t>
                      </a:r>
                      <a:r>
                        <a:rPr lang="pt-BR" sz="1400" b="1" dirty="0" err="1">
                          <a:latin typeface="Arial"/>
                          <a:ea typeface="Times New Roman"/>
                          <a:cs typeface="Arial"/>
                        </a:rPr>
                        <a:t>mg</a:t>
                      </a: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 O2/L)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384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123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pt-BR" sz="14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Efluente (</a:t>
                      </a:r>
                      <a:r>
                        <a:rPr lang="pt-BR" sz="1400" b="1" dirty="0" err="1">
                          <a:latin typeface="Arial"/>
                          <a:ea typeface="Times New Roman"/>
                          <a:cs typeface="Arial"/>
                        </a:rPr>
                        <a:t>mg</a:t>
                      </a: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 O2/L)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22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21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95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088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972026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+mn-lt"/>
              </a:rPr>
              <a:t>Resultados</a:t>
            </a:r>
            <a:br>
              <a:rPr lang="pt-BR" sz="28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DQO</a:t>
            </a:r>
            <a:endParaRPr lang="pt-BR" sz="2400" dirty="0">
              <a:latin typeface="+mn-lt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1187624" y="1268760"/>
          <a:ext cx="6408712" cy="2282944"/>
        </p:xfrm>
        <a:graphic>
          <a:graphicData uri="http://schemas.openxmlformats.org/drawingml/2006/table">
            <a:tbl>
              <a:tblPr/>
              <a:tblGrid>
                <a:gridCol w="968759"/>
                <a:gridCol w="2022573"/>
                <a:gridCol w="1121750"/>
                <a:gridCol w="954272"/>
                <a:gridCol w="1341358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LA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Amostra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Média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Des. </a:t>
                      </a: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Pad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.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Eficiência (%) 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82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 1A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Afluente (</a:t>
                      </a:r>
                      <a:r>
                        <a:rPr lang="pt-BR" sz="1400" b="1" dirty="0" err="1">
                          <a:latin typeface="Arial"/>
                          <a:ea typeface="Times New Roman"/>
                          <a:cs typeface="Arial"/>
                        </a:rPr>
                        <a:t>mg</a:t>
                      </a: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 O2/L)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1122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583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pt-BR" sz="14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Efluente (</a:t>
                      </a:r>
                      <a:r>
                        <a:rPr lang="pt-BR" sz="1400" b="1" dirty="0" err="1">
                          <a:latin typeface="Arial"/>
                          <a:ea typeface="Times New Roman"/>
                          <a:cs typeface="Arial"/>
                        </a:rPr>
                        <a:t>mg</a:t>
                      </a: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 O2/L)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109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55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86,11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82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 2A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Afluente (</a:t>
                      </a:r>
                      <a:r>
                        <a:rPr lang="pt-BR" sz="1400" b="1" dirty="0" err="1">
                          <a:latin typeface="Arial"/>
                          <a:ea typeface="Times New Roman"/>
                          <a:cs typeface="Arial"/>
                        </a:rPr>
                        <a:t>mg</a:t>
                      </a: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 O2/L)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1122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583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pt-BR" sz="1400" dirty="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Arial"/>
                          <a:ea typeface="Times New Roman"/>
                          <a:cs typeface="Arial"/>
                        </a:rPr>
                        <a:t>Efluente (mg O2/L)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77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91,3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089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14</a:t>
            </a:fld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259632" y="3789040"/>
          <a:ext cx="6408712" cy="2133600"/>
        </p:xfrm>
        <a:graphic>
          <a:graphicData uri="http://schemas.openxmlformats.org/drawingml/2006/table">
            <a:tbl>
              <a:tblPr/>
              <a:tblGrid>
                <a:gridCol w="915530"/>
                <a:gridCol w="2059943"/>
                <a:gridCol w="1029972"/>
                <a:gridCol w="1035115"/>
                <a:gridCol w="1368152"/>
              </a:tblGrid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SB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Amostra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Média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Des. </a:t>
                      </a: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Pad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Eficiência (%) 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 1B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Arial"/>
                          <a:ea typeface="Times New Roman"/>
                          <a:cs typeface="Arial"/>
                        </a:rPr>
                        <a:t>Afluente (mg O2/L)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984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467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pt-BR" sz="14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Efluente (</a:t>
                      </a:r>
                      <a:r>
                        <a:rPr lang="pt-BR" sz="1400" b="1" dirty="0" err="1">
                          <a:latin typeface="Arial"/>
                          <a:ea typeface="Times New Roman"/>
                          <a:cs typeface="Arial"/>
                        </a:rPr>
                        <a:t>mg</a:t>
                      </a: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 O2/L)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99,9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64,8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89,9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 2B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Afluente (</a:t>
                      </a:r>
                      <a:r>
                        <a:rPr lang="pt-BR" sz="1400" b="1" dirty="0" err="1">
                          <a:latin typeface="Arial"/>
                          <a:ea typeface="Times New Roman"/>
                          <a:cs typeface="Arial"/>
                        </a:rPr>
                        <a:t>mg</a:t>
                      </a: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 O2/L)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1029,3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364</a:t>
                      </a:r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pt-BR" sz="14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Efluente (</a:t>
                      </a:r>
                      <a:r>
                        <a:rPr lang="pt-BR" sz="1400" b="1" dirty="0" err="1">
                          <a:latin typeface="Arial"/>
                          <a:ea typeface="Times New Roman"/>
                          <a:cs typeface="Arial"/>
                        </a:rPr>
                        <a:t>mg</a:t>
                      </a:r>
                      <a:r>
                        <a:rPr lang="pt-BR" sz="1400" b="1" dirty="0">
                          <a:latin typeface="Arial"/>
                          <a:ea typeface="Times New Roman"/>
                          <a:cs typeface="Arial"/>
                        </a:rPr>
                        <a:t> O2/L)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80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19,4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93,7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088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972026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+mn-lt"/>
              </a:rPr>
              <a:t>Conclusão</a:t>
            </a:r>
            <a:endParaRPr lang="pt-BR" sz="28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7931224" cy="5184576"/>
          </a:xfrm>
        </p:spPr>
        <p:txBody>
          <a:bodyPr>
            <a:normAutofit fontScale="92500" lnSpcReduction="10000"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t-BR" sz="2200" b="0" dirty="0" smtClean="0"/>
              <a:t>Os módulos de filtração operaram por tempo semelhante até </a:t>
            </a:r>
            <a:r>
              <a:rPr lang="pt-BR" sz="2200" b="0" dirty="0" err="1" smtClean="0"/>
              <a:t>colmatarem</a:t>
            </a:r>
            <a:r>
              <a:rPr lang="pt-BR" sz="2200" b="0" dirty="0" smtClean="0"/>
              <a:t>;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2200" b="0" dirty="0" smtClean="0"/>
              <a:t>A operação intermitente de 24h com cada módulo de filtração (repouso) no sistema em fluxo contínuo é necessária para recuperação da capacidade de filtração dos módulos;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2200" b="0" dirty="0" smtClean="0"/>
              <a:t>É possível verificar que o espaçador influencia no desempenho do módulo de filtração, independente do fluxo de alimentação do reator;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2200" b="0" dirty="0" smtClean="0"/>
              <a:t>Os módulo de filtração com espaçador de geomanta tridimensional apresentam melhor desempenho no tratamento de esgoto em ambos os reatores;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2200" b="0" dirty="0" smtClean="0"/>
              <a:t>Os módulos de filtração com espaçador de geomanta tridimensional (2A E 2B) apresentaram melhor desempenho em relação à remoção de matéria orgânica em termos de DBO e DQO  tanto no sistema de fluxo contínuo quanto no sistema de fluxo intermitente, quando comparados aos módulos 1A e 1B; </a:t>
            </a:r>
          </a:p>
          <a:p>
            <a:endParaRPr lang="pt-BR" dirty="0"/>
          </a:p>
        </p:txBody>
      </p:sp>
      <p:pic>
        <p:nvPicPr>
          <p:cNvPr id="2050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089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088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972026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+mn-lt"/>
              </a:rPr>
              <a:t>Conclusão</a:t>
            </a:r>
            <a:endParaRPr lang="pt-BR" sz="28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857403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 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2400" b="0" dirty="0" smtClean="0"/>
              <a:t>Os módulos de filtração com espaçador de geomanta tridimensional (2A E 2B) possuem maior capacidade de retenção de sólidos, propiciando a geração de efluente clarificado e com turbidez dentro dos padrões exigidos; 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2400" b="0" dirty="0" smtClean="0"/>
              <a:t>Em São Paulo, o Decreto Estadual nº 8468 estabelece a DBO como parâmetro de lançamento e neste caso, todos os módulos de filtração apresentaram desempenho </a:t>
            </a:r>
            <a:r>
              <a:rPr lang="pt-BR" sz="2400" b="0" dirty="0" smtClean="0"/>
              <a:t>satisfatório;</a:t>
            </a:r>
            <a:endParaRPr lang="pt-BR" sz="2400" b="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b="0" dirty="0" smtClean="0"/>
              <a:t>É possível substituir a fase de decantação do sistema de lodos ativados de aeração prolongada por filtração em manta geossintética, tanto em fluxo contínuo quanto em fluxo intermitente. </a:t>
            </a:r>
          </a:p>
          <a:p>
            <a:endParaRPr lang="pt-BR" dirty="0"/>
          </a:p>
        </p:txBody>
      </p:sp>
      <p:pic>
        <p:nvPicPr>
          <p:cNvPr id="2050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089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088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972026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+mn-lt"/>
              </a:rPr>
              <a:t>Referências </a:t>
            </a:r>
            <a:endParaRPr lang="pt-BR" sz="28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0" dirty="0" smtClean="0"/>
              <a:t>HUTTEN, I. M. Introduction to Nonwoven Filter Media, In:______ Handbook of Nonwoven Filter Media. Butterworth-Heinemann, Oxford, 2007 cap. 1, p. 1-28</a:t>
            </a:r>
          </a:p>
          <a:p>
            <a:r>
              <a:rPr lang="en-US" b="0" dirty="0" smtClean="0"/>
              <a:t>LI, W. -W. SHENG G.-P., WANG Y.-K., </a:t>
            </a:r>
            <a:r>
              <a:rPr lang="en-US" b="0" i="1" dirty="0" smtClean="0"/>
              <a:t>et al.</a:t>
            </a:r>
            <a:r>
              <a:rPr lang="en-US" b="0" dirty="0" smtClean="0"/>
              <a:t> Filtration behaviors and </a:t>
            </a:r>
            <a:r>
              <a:rPr lang="en-US" b="0" dirty="0" err="1" smtClean="0"/>
              <a:t>biocake</a:t>
            </a:r>
            <a:r>
              <a:rPr lang="en-US" b="0" dirty="0" smtClean="0"/>
              <a:t> formation mechanism of mesh filters used in membrane bioreactors .Separation and Purification Technology, </a:t>
            </a:r>
            <a:r>
              <a:rPr lang="en-US" b="0" dirty="0" err="1" smtClean="0"/>
              <a:t>vol</a:t>
            </a:r>
            <a:r>
              <a:rPr lang="en-US" b="0" dirty="0" smtClean="0"/>
              <a:t> 81, p. 472–479. 2011.</a:t>
            </a:r>
          </a:p>
          <a:p>
            <a:r>
              <a:rPr lang="en-US" b="0" dirty="0" smtClean="0"/>
              <a:t>MANNINA, G.; COSENZA, A. The "fouling" phenomenon in membrane bioreactors: assessment of different strategies for energy saving. Journal of Membrane Science</a:t>
            </a:r>
            <a:r>
              <a:rPr lang="pt-BR" b="0" dirty="0" smtClean="0"/>
              <a:t> </a:t>
            </a:r>
            <a:r>
              <a:rPr lang="en-US" b="0" dirty="0" smtClean="0"/>
              <a:t>vol. 444, p. 332–344, 2013</a:t>
            </a:r>
            <a:r>
              <a:rPr lang="en-US" dirty="0" smtClean="0"/>
              <a:t>.</a:t>
            </a:r>
            <a:endParaRPr lang="pt-BR" dirty="0" smtClean="0"/>
          </a:p>
          <a:p>
            <a:r>
              <a:rPr lang="en-US" b="0" dirty="0" smtClean="0"/>
              <a:t>POOSTCHI, A. A, MEHRNIA, M. R., REZVANI F., </a:t>
            </a:r>
            <a:r>
              <a:rPr lang="en-US" b="0" i="1" dirty="0" smtClean="0"/>
              <a:t>et al.</a:t>
            </a:r>
            <a:r>
              <a:rPr lang="en-US" b="0" dirty="0" smtClean="0"/>
              <a:t> Low-cost monofilament mesh filter used in membrane bioreactor process: Filtration characteristics and resistance analysis. Desalination, vol. 286 p. 429-435, 2012.</a:t>
            </a:r>
            <a:endParaRPr lang="pt-BR" b="0" dirty="0" smtClean="0"/>
          </a:p>
          <a:p>
            <a:pPr lvl="0"/>
            <a:r>
              <a:rPr lang="en-US" b="0" dirty="0" smtClean="0"/>
              <a:t>REN, X., SHON, H.K., JANG, N. </a:t>
            </a:r>
            <a:r>
              <a:rPr lang="en-US" b="0" i="1" dirty="0" smtClean="0"/>
              <a:t>et al.</a:t>
            </a:r>
            <a:r>
              <a:rPr lang="en-US" b="0" dirty="0" smtClean="0"/>
              <a:t> Novel membrane bioreactor (MBR) coupled with a nonwoven fabric filter for household wastewater treatment. Water Research, vol. 44  p. 751–760, 2010.</a:t>
            </a:r>
            <a:endParaRPr lang="pt-BR" b="0" dirty="0" smtClean="0"/>
          </a:p>
          <a:p>
            <a:r>
              <a:rPr lang="pt-BR" b="0" dirty="0" smtClean="0"/>
              <a:t>SCHNEIDER, R. P.; TSUTIYA, M. T. Membranas filtrantes para o tratamento de água, esgoto e água de reúso. São Paulo; ABES; 2001 234 p.</a:t>
            </a:r>
          </a:p>
          <a:p>
            <a:pPr lvl="0"/>
            <a:r>
              <a:rPr lang="en-US" b="0" dirty="0" smtClean="0"/>
              <a:t>ZHAO F., CHEN H, . XUE, G </a:t>
            </a:r>
            <a:r>
              <a:rPr lang="en-US" b="0" i="1" dirty="0" smtClean="0"/>
              <a:t>et al.</a:t>
            </a:r>
            <a:r>
              <a:rPr lang="en-US" b="0" dirty="0" smtClean="0"/>
              <a:t> Three dimensional woven fabrics as filter media in membrane bioreactor for wastewater treatment. Journal of Materials Science. vol. 48 p. 7869-7874, 2013.</a:t>
            </a:r>
            <a:endParaRPr lang="pt-BR" b="0" dirty="0" smtClean="0"/>
          </a:p>
          <a:p>
            <a:pPr lvl="0"/>
            <a:endParaRPr lang="pt-BR" dirty="0" smtClean="0"/>
          </a:p>
          <a:p>
            <a:endParaRPr lang="pt-BR" dirty="0"/>
          </a:p>
        </p:txBody>
      </p:sp>
      <p:pic>
        <p:nvPicPr>
          <p:cNvPr id="2050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089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088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972026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+mn-lt"/>
              </a:rPr>
              <a:t>Introdução</a:t>
            </a:r>
            <a:endParaRPr lang="pt-BR" sz="28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752600"/>
            <a:ext cx="7249616" cy="4373563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b="0" dirty="0" smtClean="0"/>
              <a:t> O crescimento populacional e o desenvolvimento social ao longo dos anos, bem como a poluição de recursos hídricos e limitação de seus usos, exigirá a utilização de tecnologias que sejam eficientes e compactas para melhoria dos serviços de saneamento básico.</a:t>
            </a:r>
            <a:endParaRPr lang="pt-BR" b="0" dirty="0"/>
          </a:p>
        </p:txBody>
      </p:sp>
      <p:pic>
        <p:nvPicPr>
          <p:cNvPr id="2050" name="Picture 2" descr="Logo377x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60648"/>
            <a:ext cx="1089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628800"/>
            <a:ext cx="7200800" cy="406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628800"/>
            <a:ext cx="720080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556792"/>
            <a:ext cx="712879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0887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972026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+mn-lt"/>
              </a:rPr>
              <a:t>Introdução</a:t>
            </a:r>
            <a:endParaRPr lang="pt-BR" sz="28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147248" cy="5373216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3100" b="0" dirty="0" smtClean="0">
                <a:solidFill>
                  <a:srgbClr val="040408"/>
                </a:solidFill>
                <a:ea typeface="Times New Roman"/>
                <a:cs typeface="Arial"/>
              </a:rPr>
              <a:t> Nas últimas décadas diversas tecnologias de tratamento de efluentes têm sido desenvolvidas. Com destaque para os sistemas de lodos ativados e sua variáveis e MBR.</a:t>
            </a:r>
          </a:p>
          <a:p>
            <a:pPr algn="just">
              <a:buFont typeface="Arial" pitchFamily="34" charset="0"/>
              <a:buChar char="•"/>
            </a:pPr>
            <a:endParaRPr lang="pt-BR" sz="1000" b="0" dirty="0" smtClean="0">
              <a:solidFill>
                <a:srgbClr val="040408"/>
              </a:solidFill>
              <a:ea typeface="Times New Roman"/>
              <a:cs typeface="Arial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100" b="0" dirty="0" smtClean="0">
                <a:solidFill>
                  <a:srgbClr val="040408"/>
                </a:solidFill>
                <a:ea typeface="Times New Roman"/>
                <a:cs typeface="Arial"/>
              </a:rPr>
              <a:t> O MBR combina tratamento biológico no reator com a separação física pela membrana. </a:t>
            </a:r>
          </a:p>
          <a:p>
            <a:pPr algn="just">
              <a:buFont typeface="Arial" pitchFamily="34" charset="0"/>
              <a:buChar char="•"/>
            </a:pPr>
            <a:endParaRPr lang="pt-BR" sz="1000" b="0" dirty="0" smtClean="0">
              <a:solidFill>
                <a:srgbClr val="040408"/>
              </a:solidFill>
              <a:ea typeface="Times New Roman"/>
              <a:cs typeface="Arial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100" b="0" dirty="0" smtClean="0">
                <a:ea typeface="Times New Roman"/>
                <a:cs typeface="Arial"/>
              </a:rPr>
              <a:t> </a:t>
            </a:r>
            <a:r>
              <a:rPr lang="pt-BR" sz="3100" b="0" dirty="0" smtClean="0">
                <a:solidFill>
                  <a:srgbClr val="040408"/>
                </a:solidFill>
                <a:ea typeface="Times New Roman"/>
                <a:cs typeface="Arial"/>
              </a:rPr>
              <a:t>Vantagens:  qualidade do efluente,  área necessária para instalação do sistema.</a:t>
            </a:r>
          </a:p>
          <a:p>
            <a:pPr algn="just">
              <a:buFont typeface="Arial" pitchFamily="34" charset="0"/>
              <a:buChar char="•"/>
            </a:pPr>
            <a:endParaRPr lang="pt-BR" sz="1100" b="0" dirty="0" smtClean="0">
              <a:solidFill>
                <a:srgbClr val="040408"/>
              </a:solidFill>
              <a:ea typeface="Times New Roman"/>
              <a:cs typeface="Arial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100" b="0" dirty="0" smtClean="0">
                <a:ea typeface="Times New Roman"/>
                <a:cs typeface="Arial"/>
              </a:rPr>
              <a:t> Desvantagens MBR: custo sistema de membrana (módulo de filtração);  </a:t>
            </a:r>
            <a:r>
              <a:rPr lang="pt-BR" sz="2600" b="0" dirty="0" smtClean="0">
                <a:ea typeface="Times New Roman"/>
                <a:cs typeface="Arial"/>
              </a:rPr>
              <a:t>(MANNINA, COSENZA 2013</a:t>
            </a:r>
            <a:r>
              <a:rPr lang="pt-BR" sz="3500" b="0" dirty="0" smtClean="0">
                <a:ea typeface="Times New Roman"/>
                <a:cs typeface="Arial"/>
              </a:rPr>
              <a:t>).</a:t>
            </a:r>
          </a:p>
          <a:p>
            <a:pPr algn="just"/>
            <a:endParaRPr lang="pt-BR" sz="1000" b="0" dirty="0" smtClean="0">
              <a:solidFill>
                <a:srgbClr val="040408"/>
              </a:solidFill>
              <a:ea typeface="Times New Roman"/>
              <a:cs typeface="Arial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500" dirty="0" smtClean="0"/>
              <a:t> </a:t>
            </a:r>
            <a:r>
              <a:rPr lang="pt-BR" sz="3500" b="0" dirty="0" smtClean="0">
                <a:solidFill>
                  <a:srgbClr val="040408"/>
                </a:solidFill>
                <a:ea typeface="Times New Roman"/>
                <a:cs typeface="Arial"/>
              </a:rPr>
              <a:t>Utilização de materiais filtrantes de baixo custo como alternativas à membrana convencional </a:t>
            </a:r>
            <a:r>
              <a:rPr lang="pt-BR" sz="2600" b="0" dirty="0" smtClean="0">
                <a:solidFill>
                  <a:srgbClr val="040408"/>
                </a:solidFill>
                <a:ea typeface="Times New Roman"/>
                <a:cs typeface="Arial"/>
              </a:rPr>
              <a:t>(REN et al, 2010, LI et al 2011, POOSTCHI et al, 2012, e ZHAO et al 2013).</a:t>
            </a:r>
          </a:p>
          <a:p>
            <a:pPr algn="just"/>
            <a:endParaRPr lang="pt-BR" dirty="0"/>
          </a:p>
        </p:txBody>
      </p:sp>
      <p:pic>
        <p:nvPicPr>
          <p:cNvPr id="2050" name="Picture 2" descr="Logo377x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60648"/>
            <a:ext cx="1089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3</a:t>
            </a:fld>
            <a:endParaRPr lang="pt-BR"/>
          </a:p>
        </p:txBody>
      </p:sp>
      <p:cxnSp>
        <p:nvCxnSpPr>
          <p:cNvPr id="7" name="Conector de seta reta 6"/>
          <p:cNvCxnSpPr/>
          <p:nvPr/>
        </p:nvCxnSpPr>
        <p:spPr bwMode="auto">
          <a:xfrm flipV="1">
            <a:off x="2267744" y="3356992"/>
            <a:ext cx="0" cy="360040"/>
          </a:xfrm>
          <a:prstGeom prst="straightConnector1">
            <a:avLst/>
          </a:prstGeom>
          <a:blipFill dpi="0" rotWithShape="1">
            <a:blip r:embed="rId4" cstate="print">
              <a:alphaModFix amt="39000"/>
            </a:blip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Conector de seta reta 7"/>
          <p:cNvCxnSpPr/>
          <p:nvPr/>
        </p:nvCxnSpPr>
        <p:spPr bwMode="auto">
          <a:xfrm>
            <a:off x="5436096" y="3356992"/>
            <a:ext cx="0" cy="288032"/>
          </a:xfrm>
          <a:prstGeom prst="straightConnector1">
            <a:avLst/>
          </a:prstGeom>
          <a:blipFill dpi="0" rotWithShape="1">
            <a:blip r:embed="rId4" cstate="print">
              <a:alphaModFix amt="39000"/>
            </a:blip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ector de seta reta 9"/>
          <p:cNvCxnSpPr/>
          <p:nvPr/>
        </p:nvCxnSpPr>
        <p:spPr bwMode="auto">
          <a:xfrm flipV="1">
            <a:off x="3851920" y="4293096"/>
            <a:ext cx="0" cy="360040"/>
          </a:xfrm>
          <a:prstGeom prst="straightConnector1">
            <a:avLst/>
          </a:prstGeom>
          <a:blipFill dpi="0" rotWithShape="1">
            <a:blip r:embed="rId4" cstate="print">
              <a:alphaModFix amt="39000"/>
            </a:blip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9088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972026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+mn-lt"/>
              </a:rPr>
              <a:t>Introdução/objetivo</a:t>
            </a:r>
            <a:endParaRPr lang="pt-BR" sz="28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b="0" dirty="0" smtClean="0"/>
              <a:t>Segundo Schneider e </a:t>
            </a:r>
            <a:r>
              <a:rPr lang="pt-BR" sz="2400" b="0" dirty="0" err="1" smtClean="0"/>
              <a:t>Tsutiya</a:t>
            </a:r>
            <a:r>
              <a:rPr lang="pt-BR" sz="2400" b="0" dirty="0" smtClean="0"/>
              <a:t> (2001), à princípio qualquer material que permita a síntese de filmes com porosidade controlada pode ser utilizado para a fabricação de membranas.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pt-BR" sz="2400" b="0" dirty="0" smtClean="0">
                <a:solidFill>
                  <a:srgbClr val="040408"/>
                </a:solidFill>
                <a:ea typeface="Tahoma" pitchFamily="34" charset="0"/>
                <a:cs typeface="Tahoma" pitchFamily="34" charset="0"/>
              </a:rPr>
              <a:t>Segundo </a:t>
            </a:r>
            <a:r>
              <a:rPr lang="pt-BR" sz="2400" b="0" dirty="0" err="1" smtClean="0">
                <a:solidFill>
                  <a:srgbClr val="040408"/>
                </a:solidFill>
                <a:ea typeface="Tahoma" pitchFamily="34" charset="0"/>
                <a:cs typeface="Tahoma" pitchFamily="34" charset="0"/>
              </a:rPr>
              <a:t>Hutten</a:t>
            </a:r>
            <a:r>
              <a:rPr lang="pt-BR" sz="2400" b="0" dirty="0" smtClean="0">
                <a:solidFill>
                  <a:srgbClr val="040408"/>
                </a:solidFill>
                <a:ea typeface="Tahoma" pitchFamily="34" charset="0"/>
                <a:cs typeface="Tahoma" pitchFamily="34" charset="0"/>
              </a:rPr>
              <a:t> (2007), as mantas não tecidas são estruturas de fibra aleatórias, geralmente na forma de folhas, e são constituídas por sobreposição que criam múltiplos poros conectados.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b="0" dirty="0" smtClean="0"/>
              <a:t> O presente trabalho tem o objetivo avaliar o desempenho de um sistema de lodos ativados de aeração prolongada em fluxo contínuo e em fluxo intermitente, utilizando filtração em manta geossintética para tratamento de esgoto sanitário.</a:t>
            </a:r>
            <a:endParaRPr lang="pt-BR" sz="2400" b="0" dirty="0" smtClean="0">
              <a:solidFill>
                <a:srgbClr val="040408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b="0" dirty="0"/>
          </a:p>
        </p:txBody>
      </p:sp>
      <p:pic>
        <p:nvPicPr>
          <p:cNvPr id="2050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089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088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972026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+mn-lt"/>
              </a:rPr>
              <a:t>Metodologia </a:t>
            </a:r>
            <a:endParaRPr lang="pt-BR" sz="28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7620000" cy="4373563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b="0" dirty="0" smtClean="0">
                <a:solidFill>
                  <a:srgbClr val="040408"/>
                </a:solidFill>
                <a:ea typeface="Tahoma" pitchFamily="34" charset="0"/>
                <a:cs typeface="Tahoma" pitchFamily="34" charset="0"/>
              </a:rPr>
              <a:t>O trabalho foi desenvolvido nos Laboratórios da FEC/Unicamp.</a:t>
            </a:r>
          </a:p>
          <a:p>
            <a:pPr algn="just">
              <a:buFont typeface="Arial" pitchFamily="34" charset="0"/>
              <a:buChar char="•"/>
            </a:pPr>
            <a:endParaRPr lang="pt-BR" sz="900" b="0" dirty="0" smtClean="0">
              <a:solidFill>
                <a:srgbClr val="040408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b="0" dirty="0" smtClean="0">
                <a:solidFill>
                  <a:srgbClr val="040408"/>
                </a:solidFill>
                <a:ea typeface="Tahoma" pitchFamily="34" charset="0"/>
                <a:cs typeface="Tahoma" pitchFamily="34" charset="0"/>
              </a:rPr>
              <a:t>O esgoto sanitário</a:t>
            </a:r>
            <a:r>
              <a:rPr lang="pt-BR" sz="2400" b="0" dirty="0" smtClean="0"/>
              <a:t> utilizado para tratamento biológico foi originado em instalações do campus universitário.</a:t>
            </a:r>
          </a:p>
          <a:p>
            <a:pPr algn="just">
              <a:buFont typeface="Arial" pitchFamily="34" charset="0"/>
              <a:buChar char="•"/>
            </a:pPr>
            <a:endParaRPr lang="pt-BR" sz="900" b="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b="0" dirty="0" smtClean="0"/>
              <a:t>O inóculo foi obtido através da aclimatação do reator com o próprio esgoto bruto em um período de 74 dias.</a:t>
            </a:r>
          </a:p>
          <a:p>
            <a:pPr algn="just">
              <a:buFont typeface="Arial" pitchFamily="34" charset="0"/>
              <a:buChar char="•"/>
            </a:pPr>
            <a:endParaRPr lang="pt-BR" sz="900" b="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b="0" dirty="0" smtClean="0"/>
              <a:t>A manta geossintética Geofort GF7/130 que é constituída de manta geotêxtil não tecido agulhado, fabricante Ober. Suas principais aplicações são na construção civil. </a:t>
            </a:r>
          </a:p>
          <a:p>
            <a:pPr algn="just"/>
            <a:r>
              <a:rPr lang="pt-BR" b="0" dirty="0" smtClean="0">
                <a:solidFill>
                  <a:srgbClr val="04040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endParaRPr lang="pt-BR" dirty="0"/>
          </a:p>
        </p:txBody>
      </p:sp>
      <p:pic>
        <p:nvPicPr>
          <p:cNvPr id="2050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089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088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972026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+mn-lt"/>
              </a:rPr>
              <a:t>Metodologia </a:t>
            </a:r>
            <a:endParaRPr lang="pt-BR" sz="2800" dirty="0">
              <a:latin typeface="+mn-lt"/>
            </a:endParaRPr>
          </a:p>
        </p:txBody>
      </p:sp>
      <p:pic>
        <p:nvPicPr>
          <p:cNvPr id="2050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089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 cstate="print"/>
          <a:srcRect r="50000"/>
          <a:stretch>
            <a:fillRect/>
          </a:stretch>
        </p:blipFill>
        <p:spPr>
          <a:xfrm>
            <a:off x="971600" y="1988840"/>
            <a:ext cx="2547257" cy="3236654"/>
          </a:xfrm>
          <a:prstGeom prst="rect">
            <a:avLst/>
          </a:prstGeom>
        </p:spPr>
      </p:pic>
      <p:pic>
        <p:nvPicPr>
          <p:cNvPr id="8" name="Espaço Reservado para Conteúdo 7"/>
          <p:cNvPicPr>
            <a:picLocks noGrp="1"/>
          </p:cNvPicPr>
          <p:nvPr>
            <p:ph idx="1"/>
          </p:nvPr>
        </p:nvPicPr>
        <p:blipFill>
          <a:blip r:embed="rId4" cstate="print"/>
          <a:srcRect r="50937"/>
          <a:stretch>
            <a:fillRect/>
          </a:stretch>
        </p:blipFill>
        <p:spPr>
          <a:xfrm>
            <a:off x="4716016" y="1916832"/>
            <a:ext cx="2891608" cy="388843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812360" y="22048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40 x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884368" y="44371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100 x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0" y="52292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Manta geotêxtil não tecido agulhado, fabricante Ober, especificação Geofort GF7/130.</a:t>
            </a:r>
            <a:endParaRPr lang="pt-BR" sz="14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16832"/>
            <a:ext cx="8697429" cy="38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08875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972026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+mn-lt"/>
              </a:rPr>
              <a:t>Metodologia</a:t>
            </a:r>
            <a:endParaRPr lang="pt-BR" sz="2800" dirty="0">
              <a:latin typeface="+mn-lt"/>
            </a:endParaRPr>
          </a:p>
        </p:txBody>
      </p:sp>
      <p:pic>
        <p:nvPicPr>
          <p:cNvPr id="2050" name="Picture 2" descr="Logo377x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60648"/>
            <a:ext cx="1089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3074" name="Espaço Reservado para Conteúdo 3"/>
          <p:cNvPicPr>
            <a:picLocks noGrp="1" noChangeArrowheads="1"/>
          </p:cNvPicPr>
          <p:nvPr>
            <p:ph idx="1"/>
          </p:nvPr>
        </p:nvPicPr>
        <p:blipFill>
          <a:blip r:embed="rId4" cstate="print"/>
          <a:srcRect r="33078"/>
          <a:stretch>
            <a:fillRect/>
          </a:stretch>
        </p:blipFill>
        <p:spPr bwMode="auto">
          <a:xfrm>
            <a:off x="1393933" y="1837531"/>
            <a:ext cx="576876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475656" y="530120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 -Tela Antiderrapante ; B - Geomanta Tridimensional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9088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972026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+mn-lt"/>
              </a:rPr>
              <a:t>Metodologia</a:t>
            </a:r>
            <a:endParaRPr lang="pt-BR" sz="2800" dirty="0">
              <a:latin typeface="+mn-lt"/>
            </a:endParaRPr>
          </a:p>
        </p:txBody>
      </p:sp>
      <p:pic>
        <p:nvPicPr>
          <p:cNvPr id="2050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089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9014" t="22342" r="29935" b="8312"/>
          <a:stretch>
            <a:fillRect/>
          </a:stretch>
        </p:blipFill>
        <p:spPr bwMode="auto">
          <a:xfrm>
            <a:off x="395536" y="1196752"/>
            <a:ext cx="5585116" cy="532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Imagem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492896"/>
            <a:ext cx="31305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088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972026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Metodologia</a:t>
            </a:r>
            <a:endParaRPr lang="pt-BR" sz="2800" dirty="0"/>
          </a:p>
        </p:txBody>
      </p:sp>
      <p:pic>
        <p:nvPicPr>
          <p:cNvPr id="2050" name="Picture 2" descr="Logo377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089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670-9BFD-4881-9AEC-C359AE53B29E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8297863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4283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124744"/>
            <a:ext cx="4283968" cy="274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457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Imagem 1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980728"/>
            <a:ext cx="4057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7" cstate="print"/>
          <a:srcRect r="67570" b="8547"/>
          <a:stretch>
            <a:fillRect/>
          </a:stretch>
        </p:blipFill>
        <p:spPr bwMode="auto">
          <a:xfrm>
            <a:off x="3779912" y="1700808"/>
            <a:ext cx="2683410" cy="42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5710" r="6610"/>
          <a:stretch/>
        </p:blipFill>
        <p:spPr bwMode="auto">
          <a:xfrm>
            <a:off x="5436096" y="1916832"/>
            <a:ext cx="3537452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548680"/>
            <a:ext cx="16002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088759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cia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1678</TotalTime>
  <Words>1304</Words>
  <Application>Microsoft Office PowerPoint</Application>
  <PresentationFormat>Apresentação na tela (4:3)</PresentationFormat>
  <Paragraphs>353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Essencial</vt:lpstr>
      <vt:lpstr>APLICAÇÃO DE GEOSSINTÉTICOS EM SISTEMAS DE LODOS ATIVADOS DE AERAÇÃO PROLONGADA: COMPARAÇÃO ENTRE REATOR EM FLUXO CONTÍNUO E FLUXO INTERMITENTE </vt:lpstr>
      <vt:lpstr>Introdução</vt:lpstr>
      <vt:lpstr>Introdução</vt:lpstr>
      <vt:lpstr>Introdução/objetivo</vt:lpstr>
      <vt:lpstr>Metodologia </vt:lpstr>
      <vt:lpstr>Metodologia </vt:lpstr>
      <vt:lpstr>Metodologia</vt:lpstr>
      <vt:lpstr>Metodologia</vt:lpstr>
      <vt:lpstr>Metodologia</vt:lpstr>
      <vt:lpstr>mETODOLOGIA</vt:lpstr>
      <vt:lpstr>Resultados</vt:lpstr>
      <vt:lpstr>Resultados Oxigênio Dissolvido</vt:lpstr>
      <vt:lpstr>resultados dbo</vt:lpstr>
      <vt:lpstr>Resultados DQO</vt:lpstr>
      <vt:lpstr>Conclusão</vt:lpstr>
      <vt:lpstr>Conclusão</vt:lpstr>
      <vt:lpstr>Referências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Adicione o título da apresentação</dc:title>
  <dc:creator>Evelin</dc:creator>
  <cp:lastModifiedBy>Pedro e Zân</cp:lastModifiedBy>
  <cp:revision>9</cp:revision>
  <dcterms:created xsi:type="dcterms:W3CDTF">2015-10-01T18:56:52Z</dcterms:created>
  <dcterms:modified xsi:type="dcterms:W3CDTF">2017-06-21T10:31:13Z</dcterms:modified>
</cp:coreProperties>
</file>