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1"/>
  </p:notesMasterIdLst>
  <p:sldIdLst>
    <p:sldId id="256" r:id="rId2"/>
    <p:sldId id="291" r:id="rId3"/>
    <p:sldId id="290" r:id="rId4"/>
    <p:sldId id="289" r:id="rId5"/>
    <p:sldId id="257" r:id="rId6"/>
    <p:sldId id="260" r:id="rId7"/>
    <p:sldId id="286" r:id="rId8"/>
    <p:sldId id="261" r:id="rId9"/>
    <p:sldId id="287" r:id="rId10"/>
    <p:sldId id="281" r:id="rId11"/>
    <p:sldId id="262" r:id="rId12"/>
    <p:sldId id="264" r:id="rId13"/>
    <p:sldId id="265" r:id="rId14"/>
    <p:sldId id="269" r:id="rId15"/>
    <p:sldId id="285" r:id="rId16"/>
    <p:sldId id="282" r:id="rId17"/>
    <p:sldId id="283" r:id="rId18"/>
    <p:sldId id="271" r:id="rId19"/>
    <p:sldId id="272" r:id="rId20"/>
    <p:sldId id="273" r:id="rId21"/>
    <p:sldId id="274" r:id="rId22"/>
    <p:sldId id="275" r:id="rId23"/>
    <p:sldId id="294" r:id="rId24"/>
    <p:sldId id="293" r:id="rId25"/>
    <p:sldId id="277" r:id="rId26"/>
    <p:sldId id="288" r:id="rId27"/>
    <p:sldId id="279" r:id="rId28"/>
    <p:sldId id="295" r:id="rId29"/>
    <p:sldId id="280" r:id="rId30"/>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p:scale>
          <a:sx n="60" d="100"/>
          <a:sy n="60" d="100"/>
        </p:scale>
        <p:origin x="-1644" y="-276"/>
      </p:cViewPr>
      <p:guideLst>
        <p:guide orient="horz" pos="2160"/>
        <p:guide pos="2880"/>
      </p:guideLst>
    </p:cSldViewPr>
  </p:slideViewPr>
  <p:outlineViewPr>
    <p:cViewPr>
      <p:scale>
        <a:sx n="33" d="100"/>
        <a:sy n="33" d="100"/>
      </p:scale>
      <p:origin x="0" y="852"/>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257223-37D3-4BB3-A582-E62F8724854D}" type="datetimeFigureOut">
              <a:rPr lang="pt-BR" smtClean="0"/>
              <a:pPr/>
              <a:t>20/06/2017</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F1692A-F8CD-49D3-97CE-A5237208406E}" type="slidenum">
              <a:rPr lang="pt-BR" smtClean="0"/>
              <a:pPr/>
              <a:t>‹nº›</a:t>
            </a:fld>
            <a:endParaRPr lang="pt-BR"/>
          </a:p>
        </p:txBody>
      </p:sp>
    </p:spTree>
    <p:extLst>
      <p:ext uri="{BB962C8B-B14F-4D97-AF65-F5344CB8AC3E}">
        <p14:creationId xmlns="" xmlns:p14="http://schemas.microsoft.com/office/powerpoint/2010/main" val="4009446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8F1692A-F8CD-49D3-97CE-A5237208406E}" type="slidenum">
              <a:rPr lang="pt-BR" smtClean="0"/>
              <a:pPr/>
              <a:t>5</a:t>
            </a:fld>
            <a:endParaRPr lang="pt-BR"/>
          </a:p>
        </p:txBody>
      </p:sp>
    </p:spTree>
    <p:extLst>
      <p:ext uri="{BB962C8B-B14F-4D97-AF65-F5344CB8AC3E}">
        <p14:creationId xmlns="" xmlns:p14="http://schemas.microsoft.com/office/powerpoint/2010/main" val="151921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8F1692A-F8CD-49D3-97CE-A5237208406E}" type="slidenum">
              <a:rPr lang="pt-BR" smtClean="0"/>
              <a:pPr/>
              <a:t>27</a:t>
            </a:fld>
            <a:endParaRPr lang="pt-BR"/>
          </a:p>
        </p:txBody>
      </p:sp>
    </p:spTree>
    <p:extLst>
      <p:ext uri="{BB962C8B-B14F-4D97-AF65-F5344CB8AC3E}">
        <p14:creationId xmlns="" xmlns:p14="http://schemas.microsoft.com/office/powerpoint/2010/main" val="3784909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18F1692A-F8CD-49D3-97CE-A5237208406E}" type="slidenum">
              <a:rPr lang="pt-BR" smtClean="0"/>
              <a:pPr/>
              <a:t>28</a:t>
            </a:fld>
            <a:endParaRPr lang="pt-BR"/>
          </a:p>
        </p:txBody>
      </p:sp>
    </p:spTree>
    <p:extLst>
      <p:ext uri="{BB962C8B-B14F-4D97-AF65-F5344CB8AC3E}">
        <p14:creationId xmlns="" xmlns:p14="http://schemas.microsoft.com/office/powerpoint/2010/main" val="3784909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DCEC9F59-A779-407D-90DD-13480FD59D60}" type="datetimeFigureOut">
              <a:rPr lang="pt-BR" smtClean="0"/>
              <a:pPr/>
              <a:t>20/06/2017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425B1E9-223F-4CC4-87E9-D57ED49D2048}" type="slidenum">
              <a:rPr lang="pt-BR" smtClean="0"/>
              <a:pPr/>
              <a:t>‹nº›</a:t>
            </a:fld>
            <a:endParaRPr lang="pt-BR"/>
          </a:p>
        </p:txBody>
      </p:sp>
    </p:spTree>
    <p:extLst>
      <p:ext uri="{BB962C8B-B14F-4D97-AF65-F5344CB8AC3E}">
        <p14:creationId xmlns="" xmlns:p14="http://schemas.microsoft.com/office/powerpoint/2010/main" val="2931993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CEC9F59-A779-407D-90DD-13480FD59D60}" type="datetimeFigureOut">
              <a:rPr lang="pt-BR" smtClean="0"/>
              <a:pPr/>
              <a:t>20/06/2017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425B1E9-223F-4CC4-87E9-D57ED49D2048}" type="slidenum">
              <a:rPr lang="pt-BR" smtClean="0"/>
              <a:pPr/>
              <a:t>‹nº›</a:t>
            </a:fld>
            <a:endParaRPr lang="pt-BR"/>
          </a:p>
        </p:txBody>
      </p:sp>
    </p:spTree>
    <p:extLst>
      <p:ext uri="{BB962C8B-B14F-4D97-AF65-F5344CB8AC3E}">
        <p14:creationId xmlns="" xmlns:p14="http://schemas.microsoft.com/office/powerpoint/2010/main" val="1329489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CEC9F59-A779-407D-90DD-13480FD59D60}" type="datetimeFigureOut">
              <a:rPr lang="pt-BR" smtClean="0"/>
              <a:pPr/>
              <a:t>20/06/2017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425B1E9-223F-4CC4-87E9-D57ED49D2048}" type="slidenum">
              <a:rPr lang="pt-BR" smtClean="0"/>
              <a:pPr/>
              <a:t>‹nº›</a:t>
            </a:fld>
            <a:endParaRPr lang="pt-BR"/>
          </a:p>
        </p:txBody>
      </p:sp>
    </p:spTree>
    <p:extLst>
      <p:ext uri="{BB962C8B-B14F-4D97-AF65-F5344CB8AC3E}">
        <p14:creationId xmlns="" xmlns:p14="http://schemas.microsoft.com/office/powerpoint/2010/main" val="2719485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CEC9F59-A779-407D-90DD-13480FD59D60}" type="datetimeFigureOut">
              <a:rPr lang="pt-BR" smtClean="0"/>
              <a:pPr/>
              <a:t>20/06/2017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425B1E9-223F-4CC4-87E9-D57ED49D2048}" type="slidenum">
              <a:rPr lang="pt-BR" smtClean="0"/>
              <a:pPr/>
              <a:t>‹nº›</a:t>
            </a:fld>
            <a:endParaRPr lang="pt-BR"/>
          </a:p>
        </p:txBody>
      </p:sp>
    </p:spTree>
    <p:extLst>
      <p:ext uri="{BB962C8B-B14F-4D97-AF65-F5344CB8AC3E}">
        <p14:creationId xmlns="" xmlns:p14="http://schemas.microsoft.com/office/powerpoint/2010/main" val="1824874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DCEC9F59-A779-407D-90DD-13480FD59D60}" type="datetimeFigureOut">
              <a:rPr lang="pt-BR" smtClean="0"/>
              <a:pPr/>
              <a:t>20/06/2017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425B1E9-223F-4CC4-87E9-D57ED49D2048}" type="slidenum">
              <a:rPr lang="pt-BR" smtClean="0"/>
              <a:pPr/>
              <a:t>‹nº›</a:t>
            </a:fld>
            <a:endParaRPr lang="pt-BR"/>
          </a:p>
        </p:txBody>
      </p:sp>
    </p:spTree>
    <p:extLst>
      <p:ext uri="{BB962C8B-B14F-4D97-AF65-F5344CB8AC3E}">
        <p14:creationId xmlns="" xmlns:p14="http://schemas.microsoft.com/office/powerpoint/2010/main" val="3731379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DCEC9F59-A779-407D-90DD-13480FD59D60}" type="datetimeFigureOut">
              <a:rPr lang="pt-BR" smtClean="0"/>
              <a:pPr/>
              <a:t>20/06/2017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425B1E9-223F-4CC4-87E9-D57ED49D2048}" type="slidenum">
              <a:rPr lang="pt-BR" smtClean="0"/>
              <a:pPr/>
              <a:t>‹nº›</a:t>
            </a:fld>
            <a:endParaRPr lang="pt-BR"/>
          </a:p>
        </p:txBody>
      </p:sp>
    </p:spTree>
    <p:extLst>
      <p:ext uri="{BB962C8B-B14F-4D97-AF65-F5344CB8AC3E}">
        <p14:creationId xmlns="" xmlns:p14="http://schemas.microsoft.com/office/powerpoint/2010/main" val="1017543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DCEC9F59-A779-407D-90DD-13480FD59D60}" type="datetimeFigureOut">
              <a:rPr lang="pt-BR" smtClean="0"/>
              <a:pPr/>
              <a:t>20/06/2017</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1425B1E9-223F-4CC4-87E9-D57ED49D2048}" type="slidenum">
              <a:rPr lang="pt-BR" smtClean="0"/>
              <a:pPr/>
              <a:t>‹nº›</a:t>
            </a:fld>
            <a:endParaRPr lang="pt-BR"/>
          </a:p>
        </p:txBody>
      </p:sp>
    </p:spTree>
    <p:extLst>
      <p:ext uri="{BB962C8B-B14F-4D97-AF65-F5344CB8AC3E}">
        <p14:creationId xmlns="" xmlns:p14="http://schemas.microsoft.com/office/powerpoint/2010/main" val="702713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DCEC9F59-A779-407D-90DD-13480FD59D60}" type="datetimeFigureOut">
              <a:rPr lang="pt-BR" smtClean="0"/>
              <a:pPr/>
              <a:t>20/06/2017</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1425B1E9-223F-4CC4-87E9-D57ED49D2048}" type="slidenum">
              <a:rPr lang="pt-BR" smtClean="0"/>
              <a:pPr/>
              <a:t>‹nº›</a:t>
            </a:fld>
            <a:endParaRPr lang="pt-BR"/>
          </a:p>
        </p:txBody>
      </p:sp>
    </p:spTree>
    <p:extLst>
      <p:ext uri="{BB962C8B-B14F-4D97-AF65-F5344CB8AC3E}">
        <p14:creationId xmlns="" xmlns:p14="http://schemas.microsoft.com/office/powerpoint/2010/main" val="3379361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DCEC9F59-A779-407D-90DD-13480FD59D60}" type="datetimeFigureOut">
              <a:rPr lang="pt-BR" smtClean="0"/>
              <a:pPr/>
              <a:t>20/06/2017</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1425B1E9-223F-4CC4-87E9-D57ED49D2048}" type="slidenum">
              <a:rPr lang="pt-BR" smtClean="0"/>
              <a:pPr/>
              <a:t>‹nº›</a:t>
            </a:fld>
            <a:endParaRPr lang="pt-BR"/>
          </a:p>
        </p:txBody>
      </p:sp>
    </p:spTree>
    <p:extLst>
      <p:ext uri="{BB962C8B-B14F-4D97-AF65-F5344CB8AC3E}">
        <p14:creationId xmlns="" xmlns:p14="http://schemas.microsoft.com/office/powerpoint/2010/main" val="4174064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DCEC9F59-A779-407D-90DD-13480FD59D60}" type="datetimeFigureOut">
              <a:rPr lang="pt-BR" smtClean="0"/>
              <a:pPr/>
              <a:t>20/06/2017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425B1E9-223F-4CC4-87E9-D57ED49D2048}" type="slidenum">
              <a:rPr lang="pt-BR" smtClean="0"/>
              <a:pPr/>
              <a:t>‹nº›</a:t>
            </a:fld>
            <a:endParaRPr lang="pt-BR"/>
          </a:p>
        </p:txBody>
      </p:sp>
    </p:spTree>
    <p:extLst>
      <p:ext uri="{BB962C8B-B14F-4D97-AF65-F5344CB8AC3E}">
        <p14:creationId xmlns="" xmlns:p14="http://schemas.microsoft.com/office/powerpoint/2010/main" val="953516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DCEC9F59-A779-407D-90DD-13480FD59D60}" type="datetimeFigureOut">
              <a:rPr lang="pt-BR" smtClean="0"/>
              <a:pPr/>
              <a:t>20/06/2017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425B1E9-223F-4CC4-87E9-D57ED49D2048}" type="slidenum">
              <a:rPr lang="pt-BR" smtClean="0"/>
              <a:pPr/>
              <a:t>‹nº›</a:t>
            </a:fld>
            <a:endParaRPr lang="pt-BR"/>
          </a:p>
        </p:txBody>
      </p:sp>
    </p:spTree>
    <p:extLst>
      <p:ext uri="{BB962C8B-B14F-4D97-AF65-F5344CB8AC3E}">
        <p14:creationId xmlns="" xmlns:p14="http://schemas.microsoft.com/office/powerpoint/2010/main" val="2555541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EC9F59-A779-407D-90DD-13480FD59D60}" type="datetimeFigureOut">
              <a:rPr lang="pt-BR" smtClean="0"/>
              <a:pPr/>
              <a:t>20/06/2017</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25B1E9-223F-4CC4-87E9-D57ED49D2048}" type="slidenum">
              <a:rPr lang="pt-BR" smtClean="0"/>
              <a:pPr/>
              <a:t>‹nº›</a:t>
            </a:fld>
            <a:endParaRPr lang="pt-BR"/>
          </a:p>
        </p:txBody>
      </p:sp>
    </p:spTree>
    <p:extLst>
      <p:ext uri="{BB962C8B-B14F-4D97-AF65-F5344CB8AC3E}">
        <p14:creationId xmlns="" xmlns:p14="http://schemas.microsoft.com/office/powerpoint/2010/main" val="237441267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6.png"/><Relationship Id="rId7"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5.jpe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5.jpe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5.jpe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5.jpe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24.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6.emf"/><Relationship Id="rId5" Type="http://schemas.openxmlformats.org/officeDocument/2006/relationships/image" Target="../media/image25.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cid:image001.png@01D20AA0.92D196E0" TargetMode="Externa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7.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png"/><Relationship Id="rId7"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7.png"/><Relationship Id="rId10" Type="http://schemas.openxmlformats.org/officeDocument/2006/relationships/image" Target="../media/image33.png"/><Relationship Id="rId4" Type="http://schemas.openxmlformats.org/officeDocument/2006/relationships/image" Target="../media/image6.png"/><Relationship Id="rId9" Type="http://schemas.openxmlformats.org/officeDocument/2006/relationships/image" Target="../media/image32.png"/></Relationships>
</file>

<file path=ppt/slides/_rels/slide29.xml.rels><?xml version="1.0" encoding="UTF-8" standalone="yes"?>
<Relationships xmlns="http://schemas.openxmlformats.org/package/2006/relationships"><Relationship Id="rId8" Type="http://schemas.openxmlformats.org/officeDocument/2006/relationships/hyperlink" Target="https://www.researchgate.net/profile/Allan_Freitas/publication/274375259_SITH_SISTEMA_DE_TELEMETRIA_PARA_MEDICAO_DE_CONSUMO_DE_AGUA/links/551c89bd0cf20d5fbde54741.pdf" TargetMode="External"/><Relationship Id="rId3" Type="http://schemas.openxmlformats.org/officeDocument/2006/relationships/image" Target="../media/image6.png"/><Relationship Id="rId7" Type="http://schemas.openxmlformats.org/officeDocument/2006/relationships/hyperlink" Target="http://201.77.115.165/vectorasys"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www.diehl.com/pt/" TargetMode="External"/><Relationship Id="rId5" Type="http://schemas.openxmlformats.org/officeDocument/2006/relationships/hyperlink" Target="http://www.amrtec.com.br/" TargetMode="External"/><Relationship Id="rId4" Type="http://schemas.openxmlformats.org/officeDocument/2006/relationships/image" Target="../media/image7.png"/><Relationship Id="rId9"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5.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5.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5.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051720" y="5661248"/>
            <a:ext cx="5292723" cy="792088"/>
          </a:xfrm>
          <a:prstGeom prst="rect">
            <a:avLst/>
          </a:prstGeom>
        </p:spPr>
      </p:pic>
      <p:sp>
        <p:nvSpPr>
          <p:cNvPr id="8" name="CaixaDeTexto 7"/>
          <p:cNvSpPr txBox="1"/>
          <p:nvPr/>
        </p:nvSpPr>
        <p:spPr>
          <a:xfrm>
            <a:off x="485613" y="2780928"/>
            <a:ext cx="8424936" cy="2554545"/>
          </a:xfrm>
          <a:prstGeom prst="rect">
            <a:avLst/>
          </a:prstGeom>
          <a:noFill/>
        </p:spPr>
        <p:txBody>
          <a:bodyPr wrap="square" rtlCol="0">
            <a:spAutoFit/>
          </a:bodyPr>
          <a:lstStyle/>
          <a:p>
            <a:pPr algn="ctr"/>
            <a:r>
              <a:rPr lang="pt-BR" sz="4000" b="1" dirty="0"/>
              <a:t>IMPLANTAÇÃO DA TELEMETRIA NOS GRANDES CONSUMIDORES, CONDOMÍNIOS E NA MEDIÇÃO DE ESGOTO EM </a:t>
            </a:r>
            <a:r>
              <a:rPr lang="pt-BR" sz="4000" b="1" dirty="0" smtClean="0"/>
              <a:t>GUARULHOS/SP</a:t>
            </a:r>
            <a:endParaRPr lang="pt-BR" sz="4000" dirty="0"/>
          </a:p>
        </p:txBody>
      </p:sp>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5495" y="44624"/>
            <a:ext cx="9072000" cy="126508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 name="Imagem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012197" y="677167"/>
            <a:ext cx="1371768" cy="1973303"/>
          </a:xfrm>
          <a:prstGeom prst="rect">
            <a:avLst/>
          </a:prstGeom>
        </p:spPr>
      </p:pic>
      <p:pic>
        <p:nvPicPr>
          <p:cNvPr id="5" name="Imagem 4"/>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144208" y="404664"/>
            <a:ext cx="1686313" cy="1152128"/>
          </a:xfrm>
          <a:prstGeom prst="rect">
            <a:avLst/>
          </a:prstGeom>
        </p:spPr>
      </p:pic>
      <p:pic>
        <p:nvPicPr>
          <p:cNvPr id="13" name="Imagem 31"/>
          <p:cNvPicPr>
            <a:picLocks noChangeAspect="1"/>
          </p:cNvPicPr>
          <p:nvPr/>
        </p:nvPicPr>
        <p:blipFill>
          <a:blip r:embed="rId6" cstate="print">
            <a:extLst>
              <a:ext uri="{28A0092B-C50C-407E-A947-70E740481C1C}">
                <a14:useLocalDpi xmlns="" xmlns:a14="http://schemas.microsoft.com/office/drawing/2010/main" val="0"/>
              </a:ext>
            </a:extLst>
          </a:blip>
          <a:srcRect r="59425"/>
          <a:stretch>
            <a:fillRect/>
          </a:stretch>
        </p:blipFill>
        <p:spPr bwMode="auto">
          <a:xfrm>
            <a:off x="913951" y="106297"/>
            <a:ext cx="1826635" cy="10593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6829602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495" y="44624"/>
            <a:ext cx="9072000" cy="126508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 name="Imagem 1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372200" y="6273316"/>
            <a:ext cx="2646362" cy="396044"/>
          </a:xfrm>
          <a:prstGeom prst="rect">
            <a:avLst/>
          </a:prstGeom>
        </p:spPr>
      </p:pic>
      <p:pic>
        <p:nvPicPr>
          <p:cNvPr id="13" name="Imagem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248916" y="213489"/>
            <a:ext cx="757892" cy="1090236"/>
          </a:xfrm>
          <a:prstGeom prst="rect">
            <a:avLst/>
          </a:prstGeom>
        </p:spPr>
      </p:pic>
      <p:pic>
        <p:nvPicPr>
          <p:cNvPr id="1028"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588224" y="2852936"/>
            <a:ext cx="2168511" cy="3340959"/>
          </a:xfrm>
          <a:prstGeom prst="rect">
            <a:avLst/>
          </a:prstGeom>
          <a:noFill/>
          <a:extLst>
            <a:ext uri="{909E8E84-426E-40DD-AFC4-6F175D3DCCD1}">
              <a14:hiddenFill xmlns=""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19579" y="3778532"/>
            <a:ext cx="3000293" cy="2918253"/>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Imagem 31"/>
          <p:cNvPicPr>
            <a:picLocks noChangeAspect="1"/>
          </p:cNvPicPr>
          <p:nvPr/>
        </p:nvPicPr>
        <p:blipFill>
          <a:blip r:embed="rId7" cstate="print">
            <a:extLst>
              <a:ext uri="{28A0092B-C50C-407E-A947-70E740481C1C}">
                <a14:useLocalDpi xmlns="" xmlns:a14="http://schemas.microsoft.com/office/drawing/2010/main" val="0"/>
              </a:ext>
            </a:extLst>
          </a:blip>
          <a:srcRect r="59425"/>
          <a:stretch>
            <a:fillRect/>
          </a:stretch>
        </p:blipFill>
        <p:spPr bwMode="auto">
          <a:xfrm>
            <a:off x="913951" y="106297"/>
            <a:ext cx="1826635" cy="10593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tângulo 1"/>
          <p:cNvSpPr/>
          <p:nvPr/>
        </p:nvSpPr>
        <p:spPr>
          <a:xfrm>
            <a:off x="419579" y="1405024"/>
            <a:ext cx="5160534" cy="2308324"/>
          </a:xfrm>
          <a:prstGeom prst="rect">
            <a:avLst/>
          </a:prstGeom>
        </p:spPr>
        <p:txBody>
          <a:bodyPr wrap="square">
            <a:spAutoFit/>
          </a:bodyPr>
          <a:lstStyle/>
          <a:p>
            <a:pPr algn="just"/>
            <a:r>
              <a:rPr lang="pt-BR" dirty="0" smtClean="0"/>
              <a:t>	Porém</a:t>
            </a:r>
            <a:r>
              <a:rPr lang="pt-BR" dirty="0"/>
              <a:t>, para que estes dados cheguem até o servidor da Autarquia, os rádios devem transmitir as informações para </a:t>
            </a:r>
            <a:r>
              <a:rPr lang="pt-BR" dirty="0" smtClean="0"/>
              <a:t>uma repetidora </a:t>
            </a:r>
            <a:r>
              <a:rPr lang="pt-BR" dirty="0"/>
              <a:t>(Figura </a:t>
            </a:r>
            <a:r>
              <a:rPr lang="pt-BR" dirty="0" smtClean="0"/>
              <a:t>a direita) </a:t>
            </a:r>
            <a:r>
              <a:rPr lang="pt-BR" dirty="0"/>
              <a:t>ou um </a:t>
            </a:r>
            <a:r>
              <a:rPr lang="pt-BR" dirty="0" smtClean="0"/>
              <a:t>concentrador (figura abaixo), </a:t>
            </a:r>
          </a:p>
          <a:p>
            <a:pPr algn="just"/>
            <a:r>
              <a:rPr lang="pt-BR" dirty="0" smtClean="0"/>
              <a:t>	Os </a:t>
            </a:r>
            <a:r>
              <a:rPr lang="pt-BR" dirty="0"/>
              <a:t>repetidores são utilizados para a ampliação do alcance das transmissões ou como recurso em casos especiais para eliminar áreas de sombras, replicando os dados para um concentrador. </a:t>
            </a:r>
          </a:p>
        </p:txBody>
      </p:sp>
      <p:sp>
        <p:nvSpPr>
          <p:cNvPr id="3" name="CaixaDeTexto 2"/>
          <p:cNvSpPr txBox="1"/>
          <p:nvPr/>
        </p:nvSpPr>
        <p:spPr>
          <a:xfrm>
            <a:off x="6119665" y="1196752"/>
            <a:ext cx="3024335" cy="1477328"/>
          </a:xfrm>
          <a:prstGeom prst="rect">
            <a:avLst/>
          </a:prstGeom>
          <a:noFill/>
        </p:spPr>
        <p:txBody>
          <a:bodyPr wrap="square" rtlCol="0">
            <a:spAutoFit/>
          </a:bodyPr>
          <a:lstStyle/>
          <a:p>
            <a:pPr algn="just"/>
            <a:r>
              <a:rPr lang="pt-BR" dirty="0" smtClean="0"/>
              <a:t>Abrangência: </a:t>
            </a:r>
            <a:r>
              <a:rPr lang="pt-BR" dirty="0"/>
              <a:t>raio de até 5km, </a:t>
            </a:r>
          </a:p>
          <a:p>
            <a:pPr algn="just"/>
            <a:r>
              <a:rPr lang="pt-BR" dirty="0"/>
              <a:t>Baterias: recarregáveis, alimentados pela rede elétrica ou por painéis solares.</a:t>
            </a:r>
          </a:p>
          <a:p>
            <a:endParaRPr lang="pt-BR" dirty="0"/>
          </a:p>
        </p:txBody>
      </p:sp>
      <p:pic>
        <p:nvPicPr>
          <p:cNvPr id="2050" name="Picture 2" descr="C:\Users\matheuscosta\AppData\Local\Microsoft\Windows\Temporary Internet Files\Content.Outlook\0TIXP8K8\IMG-20170620-WA0019.jpg"/>
          <p:cNvPicPr>
            <a:picLocks noChangeAspect="1" noChangeArrowheads="1"/>
          </p:cNvPicPr>
          <p:nvPr/>
        </p:nvPicPr>
        <p:blipFill rotWithShape="1">
          <a:blip r:embed="rId8" cstate="print">
            <a:extLst>
              <a:ext uri="{28A0092B-C50C-407E-A947-70E740481C1C}">
                <a14:useLocalDpi xmlns="" xmlns:a14="http://schemas.microsoft.com/office/drawing/2010/main" val="0"/>
              </a:ext>
            </a:extLst>
          </a:blip>
          <a:srcRect t="15323" b="10735"/>
          <a:stretch/>
        </p:blipFill>
        <p:spPr bwMode="auto">
          <a:xfrm>
            <a:off x="3547241" y="3778532"/>
            <a:ext cx="2048508" cy="2692806"/>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CaixaDeTexto 13"/>
          <p:cNvSpPr txBox="1"/>
          <p:nvPr/>
        </p:nvSpPr>
        <p:spPr>
          <a:xfrm>
            <a:off x="1331640" y="3717032"/>
            <a:ext cx="2160240" cy="369332"/>
          </a:xfrm>
          <a:prstGeom prst="rect">
            <a:avLst/>
          </a:prstGeom>
          <a:noFill/>
        </p:spPr>
        <p:txBody>
          <a:bodyPr wrap="square" rtlCol="0">
            <a:spAutoFit/>
          </a:bodyPr>
          <a:lstStyle/>
          <a:p>
            <a:r>
              <a:rPr lang="pt-BR" b="1" dirty="0" smtClean="0"/>
              <a:t>Concentrador</a:t>
            </a:r>
            <a:endParaRPr lang="pt-BR" b="1" dirty="0"/>
          </a:p>
        </p:txBody>
      </p:sp>
      <p:sp>
        <p:nvSpPr>
          <p:cNvPr id="15" name="CaixaDeTexto 14"/>
          <p:cNvSpPr txBox="1"/>
          <p:nvPr/>
        </p:nvSpPr>
        <p:spPr>
          <a:xfrm>
            <a:off x="6911752" y="2420888"/>
            <a:ext cx="1332656" cy="369332"/>
          </a:xfrm>
          <a:prstGeom prst="rect">
            <a:avLst/>
          </a:prstGeom>
          <a:noFill/>
        </p:spPr>
        <p:txBody>
          <a:bodyPr wrap="square" rtlCol="0">
            <a:spAutoFit/>
          </a:bodyPr>
          <a:lstStyle/>
          <a:p>
            <a:r>
              <a:rPr lang="pt-BR" b="1" dirty="0" smtClean="0"/>
              <a:t>Repetidora</a:t>
            </a:r>
            <a:endParaRPr lang="pt-BR" b="1" dirty="0"/>
          </a:p>
        </p:txBody>
      </p:sp>
    </p:spTree>
    <p:extLst>
      <p:ext uri="{BB962C8B-B14F-4D97-AF65-F5344CB8AC3E}">
        <p14:creationId xmlns="" xmlns:p14="http://schemas.microsoft.com/office/powerpoint/2010/main" val="9557863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495" y="44624"/>
            <a:ext cx="9072000" cy="126508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0" name="Espaço Reservado para Conteúdo 11"/>
          <p:cNvSpPr txBox="1">
            <a:spLocks/>
          </p:cNvSpPr>
          <p:nvPr/>
        </p:nvSpPr>
        <p:spPr>
          <a:xfrm>
            <a:off x="827584" y="1196752"/>
            <a:ext cx="7560839" cy="576064"/>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60000"/>
              </a:lnSpc>
              <a:spcBef>
                <a:spcPts val="0"/>
              </a:spcBef>
              <a:buNone/>
            </a:pPr>
            <a:r>
              <a:rPr lang="pt-BR" sz="1900" b="1" dirty="0" smtClean="0"/>
              <a:t>Abrangência </a:t>
            </a:r>
            <a:r>
              <a:rPr lang="pt-BR" sz="1900" b="1" dirty="0" smtClean="0"/>
              <a:t>das repetidoras e </a:t>
            </a:r>
            <a:r>
              <a:rPr lang="pt-BR" sz="1900" b="1" dirty="0" smtClean="0"/>
              <a:t>concentradores</a:t>
            </a:r>
            <a:endParaRPr lang="pt-BR" sz="1900" b="1" dirty="0" smtClean="0"/>
          </a:p>
        </p:txBody>
      </p:sp>
      <p:pic>
        <p:nvPicPr>
          <p:cNvPr id="12" name="Imagem 1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372200" y="6273316"/>
            <a:ext cx="2646362" cy="396044"/>
          </a:xfrm>
          <a:prstGeom prst="rect">
            <a:avLst/>
          </a:prstGeom>
        </p:spPr>
      </p:pic>
      <p:pic>
        <p:nvPicPr>
          <p:cNvPr id="13" name="Imagem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248916" y="213489"/>
            <a:ext cx="757892" cy="1090236"/>
          </a:xfrm>
          <a:prstGeom prst="rect">
            <a:avLst/>
          </a:prstGeom>
        </p:spPr>
      </p:pic>
      <p:pic>
        <p:nvPicPr>
          <p:cNvPr id="8" name="Imagem 31"/>
          <p:cNvPicPr>
            <a:picLocks noChangeAspect="1"/>
          </p:cNvPicPr>
          <p:nvPr/>
        </p:nvPicPr>
        <p:blipFill>
          <a:blip r:embed="rId5" cstate="print">
            <a:extLst>
              <a:ext uri="{28A0092B-C50C-407E-A947-70E740481C1C}">
                <a14:useLocalDpi xmlns="" xmlns:a14="http://schemas.microsoft.com/office/drawing/2010/main" val="0"/>
              </a:ext>
            </a:extLst>
          </a:blip>
          <a:srcRect r="59425"/>
          <a:stretch>
            <a:fillRect/>
          </a:stretch>
        </p:blipFill>
        <p:spPr bwMode="auto">
          <a:xfrm>
            <a:off x="913951" y="106297"/>
            <a:ext cx="1826635" cy="10593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l="22511" t="15278" r="17749" b="23255"/>
          <a:stretch/>
        </p:blipFill>
        <p:spPr bwMode="auto">
          <a:xfrm>
            <a:off x="1115616" y="1628800"/>
            <a:ext cx="7131535" cy="458600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3278273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495" y="44624"/>
            <a:ext cx="9072000" cy="126508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0" name="Espaço Reservado para Conteúdo 11"/>
          <p:cNvSpPr txBox="1">
            <a:spLocks/>
          </p:cNvSpPr>
          <p:nvPr/>
        </p:nvSpPr>
        <p:spPr>
          <a:xfrm>
            <a:off x="827584" y="1700808"/>
            <a:ext cx="7560839" cy="4176464"/>
          </a:xfrm>
          <a:prstGeom prst="rect">
            <a:avLst/>
          </a:prstGeom>
        </p:spPr>
        <p:txBody>
          <a:bodyPr>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None/>
            </a:pPr>
            <a:r>
              <a:rPr lang="pt-BR" sz="2400" dirty="0" smtClean="0">
                <a:latin typeface="+mj-lt"/>
              </a:rPr>
              <a:t>	</a:t>
            </a:r>
            <a:r>
              <a:rPr lang="pt-BR" sz="2400" dirty="0"/>
              <a:t>Tendo em vista </a:t>
            </a:r>
            <a:r>
              <a:rPr lang="pt-BR" sz="2400" dirty="0" smtClean="0"/>
              <a:t>que os grandes consumidores podem estar localizados em qualquer ponto do município, </a:t>
            </a:r>
            <a:r>
              <a:rPr lang="pt-BR" sz="2400" dirty="0"/>
              <a:t>alguns </a:t>
            </a:r>
            <a:r>
              <a:rPr lang="pt-BR" sz="2400" dirty="0" smtClean="0"/>
              <a:t>destes, </a:t>
            </a:r>
            <a:r>
              <a:rPr lang="pt-BR" sz="2400" dirty="0"/>
              <a:t>ainda </a:t>
            </a:r>
            <a:r>
              <a:rPr lang="pt-BR" sz="2400" dirty="0" smtClean="0"/>
              <a:t>não </a:t>
            </a:r>
            <a:r>
              <a:rPr lang="pt-BR" sz="2400" dirty="0"/>
              <a:t>tinham as leituras transmitidas para o sistema do SAAE</a:t>
            </a:r>
            <a:r>
              <a:rPr lang="pt-BR" sz="2400" dirty="0" smtClean="0"/>
              <a:t>, devido a falta de abrangência das repetidoras ou alguma interferência física, </a:t>
            </a:r>
            <a:r>
              <a:rPr lang="pt-BR" sz="2400" dirty="0"/>
              <a:t>assim, para </a:t>
            </a:r>
            <a:r>
              <a:rPr lang="pt-BR" sz="2400" dirty="0" smtClean="0"/>
              <a:t>a resolução deste </a:t>
            </a:r>
            <a:r>
              <a:rPr lang="pt-BR" sz="2400" dirty="0"/>
              <a:t>problema, foi implantado o sistema </a:t>
            </a:r>
            <a:r>
              <a:rPr lang="pt-BR" sz="2400" i="1" dirty="0"/>
              <a:t>D</a:t>
            </a:r>
            <a:r>
              <a:rPr lang="pt-BR" sz="2400" i="1" dirty="0" smtClean="0"/>
              <a:t>rive-by</a:t>
            </a:r>
            <a:r>
              <a:rPr lang="pt-BR" sz="2400" dirty="0" smtClean="0"/>
              <a:t> </a:t>
            </a:r>
            <a:r>
              <a:rPr lang="pt-BR" sz="2400" dirty="0"/>
              <a:t>para a coleta das informações </a:t>
            </a:r>
            <a:r>
              <a:rPr lang="pt-BR" sz="2400" dirty="0" smtClean="0"/>
              <a:t>destes clientes, </a:t>
            </a:r>
            <a:r>
              <a:rPr lang="pt-BR" sz="2400" dirty="0"/>
              <a:t>na </a:t>
            </a:r>
            <a:r>
              <a:rPr lang="pt-BR" sz="2400" dirty="0" smtClean="0"/>
              <a:t>figura seguinte </a:t>
            </a:r>
            <a:r>
              <a:rPr lang="pt-BR" sz="2400" dirty="0"/>
              <a:t>é possível observar a viatura da Autarquia realizando a coleta dos dados por </a:t>
            </a:r>
            <a:r>
              <a:rPr lang="pt-BR" sz="2400" i="1" dirty="0" smtClean="0"/>
              <a:t>Drive-by</a:t>
            </a:r>
            <a:r>
              <a:rPr lang="pt-BR" sz="2400" dirty="0"/>
              <a:t>.</a:t>
            </a:r>
          </a:p>
          <a:p>
            <a:pPr algn="just"/>
            <a:endParaRPr lang="pt-BR" sz="1000" dirty="0"/>
          </a:p>
        </p:txBody>
      </p:sp>
      <p:pic>
        <p:nvPicPr>
          <p:cNvPr id="12" name="Imagem 1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372200" y="6273316"/>
            <a:ext cx="2646362" cy="396044"/>
          </a:xfrm>
          <a:prstGeom prst="rect">
            <a:avLst/>
          </a:prstGeom>
        </p:spPr>
      </p:pic>
      <p:pic>
        <p:nvPicPr>
          <p:cNvPr id="13" name="Imagem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248916" y="213489"/>
            <a:ext cx="757892" cy="1090236"/>
          </a:xfrm>
          <a:prstGeom prst="rect">
            <a:avLst/>
          </a:prstGeom>
        </p:spPr>
      </p:pic>
      <p:pic>
        <p:nvPicPr>
          <p:cNvPr id="7" name="Imagem 31"/>
          <p:cNvPicPr>
            <a:picLocks noChangeAspect="1"/>
          </p:cNvPicPr>
          <p:nvPr/>
        </p:nvPicPr>
        <p:blipFill>
          <a:blip r:embed="rId5" cstate="print">
            <a:extLst>
              <a:ext uri="{28A0092B-C50C-407E-A947-70E740481C1C}">
                <a14:useLocalDpi xmlns="" xmlns:a14="http://schemas.microsoft.com/office/drawing/2010/main" val="0"/>
              </a:ext>
            </a:extLst>
          </a:blip>
          <a:srcRect r="59425"/>
          <a:stretch>
            <a:fillRect/>
          </a:stretch>
        </p:blipFill>
        <p:spPr bwMode="auto">
          <a:xfrm>
            <a:off x="913951" y="106297"/>
            <a:ext cx="1826635" cy="10593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8975472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495" y="44624"/>
            <a:ext cx="9072000" cy="126508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 name="Imagem 1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372200" y="6273316"/>
            <a:ext cx="2646362" cy="396044"/>
          </a:xfrm>
          <a:prstGeom prst="rect">
            <a:avLst/>
          </a:prstGeom>
        </p:spPr>
      </p:pic>
      <p:pic>
        <p:nvPicPr>
          <p:cNvPr id="13" name="Imagem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248916" y="213489"/>
            <a:ext cx="757892" cy="1090236"/>
          </a:xfrm>
          <a:prstGeom prst="rect">
            <a:avLst/>
          </a:prstGeom>
        </p:spPr>
      </p:pic>
      <p:pic>
        <p:nvPicPr>
          <p:cNvPr id="3074"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11560" y="1772816"/>
            <a:ext cx="2916642" cy="4821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491852" y="2341836"/>
            <a:ext cx="3760696" cy="2808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Imagem 31"/>
          <p:cNvPicPr>
            <a:picLocks noChangeAspect="1"/>
          </p:cNvPicPr>
          <p:nvPr/>
        </p:nvPicPr>
        <p:blipFill>
          <a:blip r:embed="rId7" cstate="print">
            <a:extLst>
              <a:ext uri="{28A0092B-C50C-407E-A947-70E740481C1C}">
                <a14:useLocalDpi xmlns="" xmlns:a14="http://schemas.microsoft.com/office/drawing/2010/main" val="0"/>
              </a:ext>
            </a:extLst>
          </a:blip>
          <a:srcRect r="59425"/>
          <a:stretch>
            <a:fillRect/>
          </a:stretch>
        </p:blipFill>
        <p:spPr bwMode="auto">
          <a:xfrm>
            <a:off x="913951" y="106297"/>
            <a:ext cx="1826635" cy="10593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CaixaDeTexto 7"/>
          <p:cNvSpPr txBox="1"/>
          <p:nvPr/>
        </p:nvSpPr>
        <p:spPr>
          <a:xfrm>
            <a:off x="1331640" y="1412776"/>
            <a:ext cx="1224136" cy="369332"/>
          </a:xfrm>
          <a:prstGeom prst="rect">
            <a:avLst/>
          </a:prstGeom>
          <a:noFill/>
        </p:spPr>
        <p:txBody>
          <a:bodyPr wrap="square" rtlCol="0">
            <a:spAutoFit/>
          </a:bodyPr>
          <a:lstStyle/>
          <a:p>
            <a:r>
              <a:rPr lang="pt-BR" b="1" dirty="0" smtClean="0"/>
              <a:t>Drive-by</a:t>
            </a:r>
            <a:endParaRPr lang="pt-BR" b="1" dirty="0"/>
          </a:p>
        </p:txBody>
      </p:sp>
      <p:sp>
        <p:nvSpPr>
          <p:cNvPr id="10" name="CaixaDeTexto 9"/>
          <p:cNvSpPr txBox="1"/>
          <p:nvPr/>
        </p:nvSpPr>
        <p:spPr>
          <a:xfrm>
            <a:off x="4788024" y="1772816"/>
            <a:ext cx="3024336" cy="369332"/>
          </a:xfrm>
          <a:prstGeom prst="rect">
            <a:avLst/>
          </a:prstGeom>
          <a:noFill/>
        </p:spPr>
        <p:txBody>
          <a:bodyPr wrap="square" rtlCol="0">
            <a:spAutoFit/>
          </a:bodyPr>
          <a:lstStyle/>
          <a:p>
            <a:r>
              <a:rPr lang="pt-BR" b="1" dirty="0" smtClean="0"/>
              <a:t>Descarregando as leituras</a:t>
            </a:r>
            <a:endParaRPr lang="pt-BR" b="1" dirty="0"/>
          </a:p>
        </p:txBody>
      </p:sp>
    </p:spTree>
    <p:extLst>
      <p:ext uri="{BB962C8B-B14F-4D97-AF65-F5344CB8AC3E}">
        <p14:creationId xmlns="" xmlns:p14="http://schemas.microsoft.com/office/powerpoint/2010/main" val="26367732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495" y="44624"/>
            <a:ext cx="9072000" cy="126508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0" name="Espaço Reservado para Conteúdo 11"/>
          <p:cNvSpPr txBox="1">
            <a:spLocks/>
          </p:cNvSpPr>
          <p:nvPr/>
        </p:nvSpPr>
        <p:spPr>
          <a:xfrm>
            <a:off x="791075" y="1331843"/>
            <a:ext cx="7560839" cy="497747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spcBef>
                <a:spcPts val="0"/>
              </a:spcBef>
              <a:buNone/>
            </a:pPr>
            <a:r>
              <a:rPr lang="pt-BR" sz="2000" b="1" u="sng" dirty="0" smtClean="0"/>
              <a:t>Condomínios - Novos Empreendimentos</a:t>
            </a:r>
            <a:endParaRPr lang="pt-BR" sz="2000" u="sng" dirty="0"/>
          </a:p>
          <a:p>
            <a:pPr marL="0" indent="0" algn="just">
              <a:lnSpc>
                <a:spcPct val="150000"/>
              </a:lnSpc>
              <a:spcBef>
                <a:spcPts val="0"/>
              </a:spcBef>
              <a:buNone/>
            </a:pPr>
            <a:r>
              <a:rPr lang="pt-BR" sz="2400" dirty="0" smtClean="0">
                <a:latin typeface="+mj-lt"/>
              </a:rPr>
              <a:t>	</a:t>
            </a:r>
            <a:r>
              <a:rPr lang="pt-BR" sz="2400" dirty="0"/>
              <a:t>A segunda ação é a implantação obrigatória do sistema de telemetria para os novos condomínios residenciais, comerciais e industriais, sendo este um requisito indispensável para a efetivação da ligação de água dos empreendimentos, neste caso, a tecnologia a ser utilizada fica a cargo do cliente, podendo ser utilizadas as tecnologias de radiofrequência e/ou GSM-GPRS. </a:t>
            </a:r>
            <a:r>
              <a:rPr lang="pt-BR" sz="2400" dirty="0" smtClean="0"/>
              <a:t> (fornecido lista de fornecedores homologados na Autarquia)</a:t>
            </a:r>
            <a:endParaRPr lang="pt-BR" sz="2400" dirty="0"/>
          </a:p>
          <a:p>
            <a:pPr marL="0" indent="0" algn="just">
              <a:lnSpc>
                <a:spcPct val="150000"/>
              </a:lnSpc>
              <a:spcBef>
                <a:spcPts val="0"/>
              </a:spcBef>
              <a:buNone/>
            </a:pPr>
            <a:r>
              <a:rPr lang="pt-BR" sz="1800" dirty="0" smtClean="0"/>
              <a:t>	</a:t>
            </a:r>
            <a:endParaRPr lang="pt-BR" sz="1800" dirty="0"/>
          </a:p>
          <a:p>
            <a:pPr marL="0" indent="0" algn="just">
              <a:lnSpc>
                <a:spcPct val="160000"/>
              </a:lnSpc>
              <a:spcBef>
                <a:spcPts val="0"/>
              </a:spcBef>
              <a:buNone/>
            </a:pPr>
            <a:endParaRPr lang="pt-BR" sz="1800" dirty="0"/>
          </a:p>
          <a:p>
            <a:pPr algn="just"/>
            <a:endParaRPr lang="pt-BR" sz="1800" dirty="0"/>
          </a:p>
        </p:txBody>
      </p:sp>
      <p:pic>
        <p:nvPicPr>
          <p:cNvPr id="12" name="Imagem 1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372200" y="6273316"/>
            <a:ext cx="2646362" cy="396044"/>
          </a:xfrm>
          <a:prstGeom prst="rect">
            <a:avLst/>
          </a:prstGeom>
        </p:spPr>
      </p:pic>
      <p:pic>
        <p:nvPicPr>
          <p:cNvPr id="13" name="Imagem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248916" y="213489"/>
            <a:ext cx="757892" cy="1090236"/>
          </a:xfrm>
          <a:prstGeom prst="rect">
            <a:avLst/>
          </a:prstGeom>
        </p:spPr>
      </p:pic>
      <p:pic>
        <p:nvPicPr>
          <p:cNvPr id="7" name="Imagem 31"/>
          <p:cNvPicPr>
            <a:picLocks noChangeAspect="1"/>
          </p:cNvPicPr>
          <p:nvPr/>
        </p:nvPicPr>
        <p:blipFill>
          <a:blip r:embed="rId5" cstate="print">
            <a:extLst>
              <a:ext uri="{28A0092B-C50C-407E-A947-70E740481C1C}">
                <a14:useLocalDpi xmlns="" xmlns:a14="http://schemas.microsoft.com/office/drawing/2010/main" val="0"/>
              </a:ext>
            </a:extLst>
          </a:blip>
          <a:srcRect r="59425"/>
          <a:stretch>
            <a:fillRect/>
          </a:stretch>
        </p:blipFill>
        <p:spPr bwMode="auto">
          <a:xfrm>
            <a:off x="913951" y="106297"/>
            <a:ext cx="1826635" cy="10593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8780044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495" y="44624"/>
            <a:ext cx="9072000" cy="126508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0" name="Espaço Reservado para Conteúdo 11"/>
          <p:cNvSpPr txBox="1">
            <a:spLocks/>
          </p:cNvSpPr>
          <p:nvPr/>
        </p:nvSpPr>
        <p:spPr>
          <a:xfrm>
            <a:off x="755576" y="1196752"/>
            <a:ext cx="7560839" cy="115212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spcBef>
                <a:spcPts val="0"/>
              </a:spcBef>
              <a:buNone/>
            </a:pPr>
            <a:r>
              <a:rPr lang="pt-BR" sz="1800" dirty="0">
                <a:latin typeface="+mj-lt"/>
              </a:rPr>
              <a:t>	</a:t>
            </a:r>
            <a:r>
              <a:rPr lang="pt-BR" sz="1800" dirty="0" smtClean="0"/>
              <a:t>Neste </a:t>
            </a:r>
            <a:r>
              <a:rPr lang="pt-BR" sz="1800" dirty="0"/>
              <a:t>sistema, o rádio é acoplado ao hidrômetro e os dados são enviados para o concentrador que fica instalado em uma área comum do </a:t>
            </a:r>
            <a:r>
              <a:rPr lang="pt-BR" sz="1800" dirty="0" smtClean="0"/>
              <a:t>empreendimento</a:t>
            </a:r>
            <a:r>
              <a:rPr lang="pt-BR" sz="1800" dirty="0" smtClean="0"/>
              <a:t>.</a:t>
            </a:r>
            <a:endParaRPr lang="pt-BR" sz="1800" dirty="0"/>
          </a:p>
        </p:txBody>
      </p:sp>
      <p:pic>
        <p:nvPicPr>
          <p:cNvPr id="12" name="Imagem 1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372200" y="6273316"/>
            <a:ext cx="2646362" cy="396044"/>
          </a:xfrm>
          <a:prstGeom prst="rect">
            <a:avLst/>
          </a:prstGeom>
        </p:spPr>
      </p:pic>
      <p:pic>
        <p:nvPicPr>
          <p:cNvPr id="13" name="Imagem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248916" y="213489"/>
            <a:ext cx="757892" cy="1090236"/>
          </a:xfrm>
          <a:prstGeom prst="rect">
            <a:avLst/>
          </a:prstGeom>
        </p:spPr>
      </p:pic>
      <p:pic>
        <p:nvPicPr>
          <p:cNvPr id="7" name="Imagem 31"/>
          <p:cNvPicPr>
            <a:picLocks noChangeAspect="1"/>
          </p:cNvPicPr>
          <p:nvPr/>
        </p:nvPicPr>
        <p:blipFill>
          <a:blip r:embed="rId5" cstate="print">
            <a:extLst>
              <a:ext uri="{28A0092B-C50C-407E-A947-70E740481C1C}">
                <a14:useLocalDpi xmlns="" xmlns:a14="http://schemas.microsoft.com/office/drawing/2010/main" val="0"/>
              </a:ext>
            </a:extLst>
          </a:blip>
          <a:srcRect r="59425"/>
          <a:stretch>
            <a:fillRect/>
          </a:stretch>
        </p:blipFill>
        <p:spPr bwMode="auto">
          <a:xfrm>
            <a:off x="913951" y="106297"/>
            <a:ext cx="1826635" cy="10593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2" descr="IMG-20170522-WA0007"/>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292080" y="3284984"/>
            <a:ext cx="2556520" cy="21650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3" descr="IMG-20170522-WA0011"/>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115616" y="2934398"/>
            <a:ext cx="2952328" cy="35369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CaixaDeTexto 13"/>
          <p:cNvSpPr txBox="1"/>
          <p:nvPr/>
        </p:nvSpPr>
        <p:spPr>
          <a:xfrm>
            <a:off x="1043608" y="2492896"/>
            <a:ext cx="3312368" cy="369332"/>
          </a:xfrm>
          <a:prstGeom prst="rect">
            <a:avLst/>
          </a:prstGeom>
          <a:noFill/>
        </p:spPr>
        <p:txBody>
          <a:bodyPr wrap="square" rtlCol="0">
            <a:spAutoFit/>
          </a:bodyPr>
          <a:lstStyle/>
          <a:p>
            <a:r>
              <a:rPr lang="pt-BR" b="1" dirty="0" smtClean="0"/>
              <a:t>Medidores com rádio acoplado</a:t>
            </a:r>
            <a:endParaRPr lang="pt-BR" b="1" dirty="0"/>
          </a:p>
        </p:txBody>
      </p:sp>
      <p:sp>
        <p:nvSpPr>
          <p:cNvPr id="15" name="CaixaDeTexto 14"/>
          <p:cNvSpPr txBox="1"/>
          <p:nvPr/>
        </p:nvSpPr>
        <p:spPr>
          <a:xfrm>
            <a:off x="5940152" y="2852936"/>
            <a:ext cx="1872208" cy="369332"/>
          </a:xfrm>
          <a:prstGeom prst="rect">
            <a:avLst/>
          </a:prstGeom>
          <a:noFill/>
        </p:spPr>
        <p:txBody>
          <a:bodyPr wrap="square" rtlCol="0">
            <a:spAutoFit/>
          </a:bodyPr>
          <a:lstStyle/>
          <a:p>
            <a:r>
              <a:rPr lang="pt-BR" b="1" dirty="0" smtClean="0"/>
              <a:t>Rádio </a:t>
            </a:r>
            <a:r>
              <a:rPr lang="pt-BR" b="1" dirty="0" err="1" smtClean="0"/>
              <a:t>Diehl</a:t>
            </a:r>
            <a:r>
              <a:rPr lang="pt-BR" b="1" dirty="0" smtClean="0"/>
              <a:t> </a:t>
            </a:r>
            <a:endParaRPr lang="pt-BR" b="1" dirty="0"/>
          </a:p>
        </p:txBody>
      </p:sp>
    </p:spTree>
    <p:extLst>
      <p:ext uri="{BB962C8B-B14F-4D97-AF65-F5344CB8AC3E}">
        <p14:creationId xmlns="" xmlns:p14="http://schemas.microsoft.com/office/powerpoint/2010/main" val="13922040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495" y="44624"/>
            <a:ext cx="9072000" cy="126508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0" name="Espaço Reservado para Conteúdo 11"/>
          <p:cNvSpPr txBox="1">
            <a:spLocks/>
          </p:cNvSpPr>
          <p:nvPr/>
        </p:nvSpPr>
        <p:spPr>
          <a:xfrm>
            <a:off x="539552" y="1700807"/>
            <a:ext cx="3744417" cy="4394195"/>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spcBef>
                <a:spcPts val="0"/>
              </a:spcBef>
              <a:buNone/>
            </a:pPr>
            <a:r>
              <a:rPr lang="pt-BR" sz="2400" dirty="0" smtClean="0">
                <a:latin typeface="+mj-lt"/>
              </a:rPr>
              <a:t>	</a:t>
            </a:r>
            <a:r>
              <a:rPr lang="pt-BR" sz="1800" dirty="0"/>
              <a:t>Na Figura </a:t>
            </a:r>
            <a:r>
              <a:rPr lang="pt-BR" sz="1800" dirty="0" smtClean="0"/>
              <a:t>ao lado, </a:t>
            </a:r>
            <a:r>
              <a:rPr lang="pt-BR" sz="1800" dirty="0"/>
              <a:t>observa-se o concentrador instalado em uma área comum do condomínio Flex Guarulhos, nota-se que ele possui uma antena externa que tem por objetivo aumentar o alcance para receber os dados dos rádios mais distantes </a:t>
            </a:r>
            <a:r>
              <a:rPr lang="pt-BR" sz="1800" dirty="0" smtClean="0"/>
              <a:t>e </a:t>
            </a:r>
            <a:r>
              <a:rPr lang="pt-BR" sz="1800" dirty="0"/>
              <a:t>d</a:t>
            </a:r>
            <a:r>
              <a:rPr lang="pt-BR" sz="1800" dirty="0" smtClean="0"/>
              <a:t>o </a:t>
            </a:r>
            <a:r>
              <a:rPr lang="pt-BR" sz="1800" dirty="0"/>
              <a:t>medidor máster do condomínio.</a:t>
            </a:r>
          </a:p>
          <a:p>
            <a:pPr marL="0" indent="0" algn="just">
              <a:buNone/>
            </a:pPr>
            <a:endParaRPr lang="pt-BR" sz="1000" dirty="0"/>
          </a:p>
          <a:p>
            <a:pPr algn="just"/>
            <a:endParaRPr lang="pt-BR" sz="1000" dirty="0"/>
          </a:p>
        </p:txBody>
      </p:sp>
      <p:pic>
        <p:nvPicPr>
          <p:cNvPr id="12" name="Imagem 1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372200" y="6273316"/>
            <a:ext cx="2646362" cy="396044"/>
          </a:xfrm>
          <a:prstGeom prst="rect">
            <a:avLst/>
          </a:prstGeom>
        </p:spPr>
      </p:pic>
      <p:pic>
        <p:nvPicPr>
          <p:cNvPr id="13" name="Imagem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248916" y="213489"/>
            <a:ext cx="757892" cy="1090236"/>
          </a:xfrm>
          <a:prstGeom prst="rect">
            <a:avLst/>
          </a:prstGeom>
        </p:spPr>
      </p:pic>
      <p:pic>
        <p:nvPicPr>
          <p:cNvPr id="7" name="Imagem 31"/>
          <p:cNvPicPr>
            <a:picLocks noChangeAspect="1"/>
          </p:cNvPicPr>
          <p:nvPr/>
        </p:nvPicPr>
        <p:blipFill>
          <a:blip r:embed="rId5" cstate="print">
            <a:extLst>
              <a:ext uri="{28A0092B-C50C-407E-A947-70E740481C1C}">
                <a14:useLocalDpi xmlns="" xmlns:a14="http://schemas.microsoft.com/office/drawing/2010/main" val="0"/>
              </a:ext>
            </a:extLst>
          </a:blip>
          <a:srcRect r="59425"/>
          <a:stretch>
            <a:fillRect/>
          </a:stretch>
        </p:blipFill>
        <p:spPr bwMode="auto">
          <a:xfrm>
            <a:off x="913951" y="106297"/>
            <a:ext cx="1826635" cy="10593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2"/>
          <p:cNvPicPr>
            <a:picLocks noChangeAspect="1" noChangeArrowheads="1"/>
          </p:cNvPicPr>
          <p:nvPr/>
        </p:nvPicPr>
        <p:blipFill>
          <a:blip r:embed="rId6" cstate="print"/>
          <a:srcRect/>
          <a:stretch>
            <a:fillRect/>
          </a:stretch>
        </p:blipFill>
        <p:spPr bwMode="auto">
          <a:xfrm>
            <a:off x="4860032" y="1556792"/>
            <a:ext cx="3257550" cy="4629150"/>
          </a:xfrm>
          <a:prstGeom prst="rect">
            <a:avLst/>
          </a:prstGeom>
          <a:noFill/>
          <a:ln w="9525">
            <a:noFill/>
            <a:miter lim="800000"/>
            <a:headEnd/>
            <a:tailEnd/>
          </a:ln>
        </p:spPr>
      </p:pic>
      <p:sp>
        <p:nvSpPr>
          <p:cNvPr id="11" name="CaixaDeTexto 10"/>
          <p:cNvSpPr txBox="1"/>
          <p:nvPr/>
        </p:nvSpPr>
        <p:spPr>
          <a:xfrm>
            <a:off x="5580112" y="1124744"/>
            <a:ext cx="2664296" cy="369332"/>
          </a:xfrm>
          <a:prstGeom prst="rect">
            <a:avLst/>
          </a:prstGeom>
          <a:noFill/>
        </p:spPr>
        <p:txBody>
          <a:bodyPr wrap="square" rtlCol="0">
            <a:spAutoFit/>
          </a:bodyPr>
          <a:lstStyle/>
          <a:p>
            <a:r>
              <a:rPr lang="pt-BR" b="1" dirty="0" smtClean="0"/>
              <a:t>Concentrador </a:t>
            </a:r>
            <a:r>
              <a:rPr lang="pt-BR" b="1" dirty="0" err="1" smtClean="0"/>
              <a:t>Diehl</a:t>
            </a:r>
            <a:endParaRPr lang="pt-BR" b="1" dirty="0"/>
          </a:p>
        </p:txBody>
      </p:sp>
    </p:spTree>
    <p:extLst>
      <p:ext uri="{BB962C8B-B14F-4D97-AF65-F5344CB8AC3E}">
        <p14:creationId xmlns="" xmlns:p14="http://schemas.microsoft.com/office/powerpoint/2010/main" val="13425884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495" y="44624"/>
            <a:ext cx="9072000" cy="126508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 name="Imagem 1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372200" y="6273316"/>
            <a:ext cx="2646362" cy="396044"/>
          </a:xfrm>
          <a:prstGeom prst="rect">
            <a:avLst/>
          </a:prstGeom>
        </p:spPr>
      </p:pic>
      <p:pic>
        <p:nvPicPr>
          <p:cNvPr id="13" name="Imagem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248916" y="213489"/>
            <a:ext cx="757892" cy="1090236"/>
          </a:xfrm>
          <a:prstGeom prst="rect">
            <a:avLst/>
          </a:prstGeom>
        </p:spPr>
      </p:pic>
      <p:pic>
        <p:nvPicPr>
          <p:cNvPr id="7" name="Imagem 31"/>
          <p:cNvPicPr>
            <a:picLocks noChangeAspect="1"/>
          </p:cNvPicPr>
          <p:nvPr/>
        </p:nvPicPr>
        <p:blipFill>
          <a:blip r:embed="rId5" cstate="print">
            <a:extLst>
              <a:ext uri="{28A0092B-C50C-407E-A947-70E740481C1C}">
                <a14:useLocalDpi xmlns="" xmlns:a14="http://schemas.microsoft.com/office/drawing/2010/main" val="0"/>
              </a:ext>
            </a:extLst>
          </a:blip>
          <a:srcRect r="59425"/>
          <a:stretch>
            <a:fillRect/>
          </a:stretch>
        </p:blipFill>
        <p:spPr bwMode="auto">
          <a:xfrm>
            <a:off x="913951" y="106297"/>
            <a:ext cx="1826635" cy="10593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4" name="Picture 2" descr="IMG-20170522-WA0030"/>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788024" y="1412776"/>
            <a:ext cx="3640913" cy="47345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CaixaDeTexto 1"/>
          <p:cNvSpPr txBox="1"/>
          <p:nvPr/>
        </p:nvSpPr>
        <p:spPr>
          <a:xfrm>
            <a:off x="395536" y="1628800"/>
            <a:ext cx="3960440" cy="4199611"/>
          </a:xfrm>
          <a:prstGeom prst="rect">
            <a:avLst/>
          </a:prstGeom>
          <a:noFill/>
        </p:spPr>
        <p:txBody>
          <a:bodyPr wrap="square" rtlCol="0">
            <a:spAutoFit/>
          </a:bodyPr>
          <a:lstStyle/>
          <a:p>
            <a:pPr algn="just">
              <a:lnSpc>
                <a:spcPct val="150000"/>
              </a:lnSpc>
            </a:pPr>
            <a:r>
              <a:rPr lang="pt-BR" sz="2000" dirty="0" smtClean="0"/>
              <a:t>A </a:t>
            </a:r>
            <a:r>
              <a:rPr lang="pt-BR" sz="2000" dirty="0"/>
              <a:t>tecnologia da ARAD também é utilizada nos novos empreendimentos, na Figura </a:t>
            </a:r>
            <a:r>
              <a:rPr lang="pt-BR" sz="2000" dirty="0" smtClean="0"/>
              <a:t>ao lado</a:t>
            </a:r>
            <a:r>
              <a:rPr lang="pt-BR" sz="2000" dirty="0" smtClean="0"/>
              <a:t> </a:t>
            </a:r>
            <a:r>
              <a:rPr lang="pt-BR" sz="2000" dirty="0"/>
              <a:t>observamos o </a:t>
            </a:r>
            <a:r>
              <a:rPr lang="pt-BR" sz="2000" i="1" dirty="0" err="1"/>
              <a:t>shaft</a:t>
            </a:r>
            <a:r>
              <a:rPr lang="pt-BR" sz="2000" dirty="0"/>
              <a:t> com três rádios (cada um com quatro canais) conectados aos submedidores de um condomínio residencial no município de Guarulhos</a:t>
            </a:r>
            <a:r>
              <a:rPr lang="pt-BR" sz="2000" dirty="0" smtClean="0"/>
              <a:t>.</a:t>
            </a:r>
          </a:p>
          <a:p>
            <a:pPr algn="just">
              <a:lnSpc>
                <a:spcPct val="150000"/>
              </a:lnSpc>
            </a:pPr>
            <a:r>
              <a:rPr lang="pt-BR" sz="2000" dirty="0" smtClean="0"/>
              <a:t>*Rádio do meio – 2 canais</a:t>
            </a:r>
            <a:endParaRPr lang="pt-BR" sz="2000" dirty="0"/>
          </a:p>
        </p:txBody>
      </p:sp>
      <p:sp>
        <p:nvSpPr>
          <p:cNvPr id="11" name="CaixaDeTexto 10"/>
          <p:cNvSpPr txBox="1"/>
          <p:nvPr/>
        </p:nvSpPr>
        <p:spPr>
          <a:xfrm>
            <a:off x="5580112" y="980728"/>
            <a:ext cx="2376264" cy="369332"/>
          </a:xfrm>
          <a:prstGeom prst="rect">
            <a:avLst/>
          </a:prstGeom>
          <a:noFill/>
        </p:spPr>
        <p:txBody>
          <a:bodyPr wrap="square" rtlCol="0">
            <a:spAutoFit/>
          </a:bodyPr>
          <a:lstStyle/>
          <a:p>
            <a:r>
              <a:rPr lang="pt-BR" b="1" dirty="0" err="1" smtClean="0"/>
              <a:t>Shaft</a:t>
            </a:r>
            <a:r>
              <a:rPr lang="pt-BR" b="1" dirty="0" smtClean="0"/>
              <a:t> com rádios ARAD</a:t>
            </a:r>
            <a:endParaRPr lang="pt-BR" b="1" dirty="0"/>
          </a:p>
        </p:txBody>
      </p:sp>
    </p:spTree>
    <p:extLst>
      <p:ext uri="{BB962C8B-B14F-4D97-AF65-F5344CB8AC3E}">
        <p14:creationId xmlns="" xmlns:p14="http://schemas.microsoft.com/office/powerpoint/2010/main" val="9237165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495" y="44624"/>
            <a:ext cx="9072000" cy="126508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0" name="Espaço Reservado para Conteúdo 11"/>
          <p:cNvSpPr txBox="1">
            <a:spLocks/>
          </p:cNvSpPr>
          <p:nvPr/>
        </p:nvSpPr>
        <p:spPr>
          <a:xfrm>
            <a:off x="827584" y="1700808"/>
            <a:ext cx="7560839" cy="4464496"/>
          </a:xfrm>
          <a:prstGeom prst="rect">
            <a:avLst/>
          </a:prstGeom>
        </p:spPr>
        <p:txBody>
          <a:bodyPr>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pt-BR" sz="3600" b="1" u="sng" dirty="0"/>
              <a:t>Medição Remota de Esgoto</a:t>
            </a:r>
            <a:endParaRPr lang="pt-BR" sz="3600" u="sng" dirty="0"/>
          </a:p>
          <a:p>
            <a:pPr marL="0" indent="0" algn="just">
              <a:buNone/>
            </a:pPr>
            <a:endParaRPr lang="pt-BR" sz="2400" dirty="0"/>
          </a:p>
          <a:p>
            <a:pPr marL="0" indent="0" algn="just">
              <a:lnSpc>
                <a:spcPct val="170000"/>
              </a:lnSpc>
              <a:spcBef>
                <a:spcPts val="0"/>
              </a:spcBef>
              <a:buNone/>
            </a:pPr>
            <a:r>
              <a:rPr lang="pt-BR" sz="2600" dirty="0" smtClean="0"/>
              <a:t>	</a:t>
            </a:r>
            <a:r>
              <a:rPr lang="pt-BR" sz="3300" dirty="0" smtClean="0"/>
              <a:t>A </a:t>
            </a:r>
            <a:r>
              <a:rPr lang="pt-BR" sz="3300" dirty="0"/>
              <a:t>terceira forma de transmissão remota de dados vem sendo utilizada nos medidores de esgoto, ou seja, em sua maior parte são medidores instalados em indústrias que possuem uma fonte alternativa de água, como por exemplo, poços ou aquisição de água através de caminhão pipa, desta forma, tornou-se necessário a instalação de um medidor de esgoto com transmissão remota dos dados, utilizando-se também a tecnologia GSM-GPRS, este medidor contabiliza e envia à Autarquia o volume de esgoto que é descartado pela indústria, sendo possível realizar a cobrança correta da utilização da rede pública de esgoto.</a:t>
            </a:r>
          </a:p>
          <a:p>
            <a:pPr marL="0" indent="0" algn="just">
              <a:buNone/>
            </a:pPr>
            <a:r>
              <a:rPr lang="pt-BR" sz="2400" dirty="0" smtClean="0">
                <a:latin typeface="+mj-lt"/>
              </a:rPr>
              <a:t>	</a:t>
            </a:r>
            <a:endParaRPr lang="pt-BR" sz="1000" dirty="0"/>
          </a:p>
          <a:p>
            <a:pPr algn="just"/>
            <a:endParaRPr lang="pt-BR" sz="1000" dirty="0"/>
          </a:p>
        </p:txBody>
      </p:sp>
      <p:pic>
        <p:nvPicPr>
          <p:cNvPr id="12" name="Imagem 1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372200" y="6273316"/>
            <a:ext cx="2646362" cy="396044"/>
          </a:xfrm>
          <a:prstGeom prst="rect">
            <a:avLst/>
          </a:prstGeom>
        </p:spPr>
      </p:pic>
      <p:pic>
        <p:nvPicPr>
          <p:cNvPr id="13" name="Imagem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248916" y="213489"/>
            <a:ext cx="757892" cy="1090236"/>
          </a:xfrm>
          <a:prstGeom prst="rect">
            <a:avLst/>
          </a:prstGeom>
        </p:spPr>
      </p:pic>
      <p:pic>
        <p:nvPicPr>
          <p:cNvPr id="7" name="Imagem 31"/>
          <p:cNvPicPr>
            <a:picLocks noChangeAspect="1"/>
          </p:cNvPicPr>
          <p:nvPr/>
        </p:nvPicPr>
        <p:blipFill>
          <a:blip r:embed="rId5" cstate="print">
            <a:extLst>
              <a:ext uri="{28A0092B-C50C-407E-A947-70E740481C1C}">
                <a14:useLocalDpi xmlns="" xmlns:a14="http://schemas.microsoft.com/office/drawing/2010/main" val="0"/>
              </a:ext>
            </a:extLst>
          </a:blip>
          <a:srcRect r="59425"/>
          <a:stretch>
            <a:fillRect/>
          </a:stretch>
        </p:blipFill>
        <p:spPr bwMode="auto">
          <a:xfrm>
            <a:off x="913951" y="106297"/>
            <a:ext cx="1826635" cy="10593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792989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495" y="44624"/>
            <a:ext cx="9072000" cy="126508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0" name="Espaço Reservado para Conteúdo 11"/>
          <p:cNvSpPr txBox="1">
            <a:spLocks/>
          </p:cNvSpPr>
          <p:nvPr/>
        </p:nvSpPr>
        <p:spPr>
          <a:xfrm>
            <a:off x="827584" y="1700808"/>
            <a:ext cx="7560839" cy="4176464"/>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endParaRPr lang="pt-BR" sz="2400" dirty="0"/>
          </a:p>
          <a:p>
            <a:pPr marL="0" indent="0" algn="just">
              <a:buNone/>
            </a:pPr>
            <a:endParaRPr lang="pt-BR" sz="2400" dirty="0"/>
          </a:p>
          <a:p>
            <a:pPr marL="0" indent="0" algn="just">
              <a:buNone/>
            </a:pPr>
            <a:r>
              <a:rPr lang="pt-BR" sz="2400" dirty="0" smtClean="0">
                <a:latin typeface="+mj-lt"/>
              </a:rPr>
              <a:t>	</a:t>
            </a:r>
            <a:endParaRPr lang="pt-BR" sz="1000" dirty="0"/>
          </a:p>
          <a:p>
            <a:pPr algn="just"/>
            <a:endParaRPr lang="pt-BR" sz="1000" dirty="0"/>
          </a:p>
        </p:txBody>
      </p:sp>
      <p:pic>
        <p:nvPicPr>
          <p:cNvPr id="12" name="Imagem 1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372200" y="6273316"/>
            <a:ext cx="2646362" cy="396044"/>
          </a:xfrm>
          <a:prstGeom prst="rect">
            <a:avLst/>
          </a:prstGeom>
        </p:spPr>
      </p:pic>
      <p:pic>
        <p:nvPicPr>
          <p:cNvPr id="13" name="Imagem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248916" y="213489"/>
            <a:ext cx="757892" cy="1090236"/>
          </a:xfrm>
          <a:prstGeom prst="rect">
            <a:avLst/>
          </a:prstGeom>
        </p:spPr>
      </p:pic>
      <p:pic>
        <p:nvPicPr>
          <p:cNvPr id="5122"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l="8854" r="6628"/>
          <a:stretch>
            <a:fillRect/>
          </a:stretch>
        </p:blipFill>
        <p:spPr bwMode="auto">
          <a:xfrm>
            <a:off x="611560" y="2708920"/>
            <a:ext cx="7560840" cy="3259333"/>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Imagem 31"/>
          <p:cNvPicPr>
            <a:picLocks noChangeAspect="1"/>
          </p:cNvPicPr>
          <p:nvPr/>
        </p:nvPicPr>
        <p:blipFill>
          <a:blip r:embed="rId6" cstate="print">
            <a:extLst>
              <a:ext uri="{28A0092B-C50C-407E-A947-70E740481C1C}">
                <a14:useLocalDpi xmlns="" xmlns:a14="http://schemas.microsoft.com/office/drawing/2010/main" val="0"/>
              </a:ext>
            </a:extLst>
          </a:blip>
          <a:srcRect r="59425"/>
          <a:stretch>
            <a:fillRect/>
          </a:stretch>
        </p:blipFill>
        <p:spPr bwMode="auto">
          <a:xfrm>
            <a:off x="913951" y="106297"/>
            <a:ext cx="1826635" cy="10593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CaixaDeTexto 10"/>
          <p:cNvSpPr txBox="1"/>
          <p:nvPr/>
        </p:nvSpPr>
        <p:spPr>
          <a:xfrm>
            <a:off x="2123728" y="1844824"/>
            <a:ext cx="4896544" cy="369332"/>
          </a:xfrm>
          <a:prstGeom prst="rect">
            <a:avLst/>
          </a:prstGeom>
          <a:noFill/>
        </p:spPr>
        <p:txBody>
          <a:bodyPr wrap="square" rtlCol="0">
            <a:spAutoFit/>
          </a:bodyPr>
          <a:lstStyle/>
          <a:p>
            <a:r>
              <a:rPr lang="pt-BR" b="1" dirty="0" smtClean="0"/>
              <a:t>Projeto de instalação para medição de esgoto</a:t>
            </a:r>
            <a:endParaRPr lang="pt-BR" b="1" dirty="0"/>
          </a:p>
        </p:txBody>
      </p:sp>
    </p:spTree>
    <p:extLst>
      <p:ext uri="{BB962C8B-B14F-4D97-AF65-F5344CB8AC3E}">
        <p14:creationId xmlns="" xmlns:p14="http://schemas.microsoft.com/office/powerpoint/2010/main" val="40919208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2266" y="78858"/>
            <a:ext cx="9072000" cy="126508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2" name="Espaço Reservado para Conteúdo 11"/>
          <p:cNvSpPr>
            <a:spLocks noGrp="1"/>
          </p:cNvSpPr>
          <p:nvPr>
            <p:ph sz="half" idx="1"/>
          </p:nvPr>
        </p:nvSpPr>
        <p:spPr>
          <a:xfrm>
            <a:off x="755070" y="1484784"/>
            <a:ext cx="7705361" cy="4788532"/>
          </a:xfrm>
        </p:spPr>
        <p:txBody>
          <a:bodyPr>
            <a:noAutofit/>
          </a:bodyPr>
          <a:lstStyle/>
          <a:p>
            <a:pPr marL="0" indent="0" algn="just">
              <a:buNone/>
            </a:pPr>
            <a:r>
              <a:rPr lang="pt-BR" sz="2400" b="1" dirty="0" smtClean="0"/>
              <a:t>Introdução</a:t>
            </a:r>
          </a:p>
          <a:p>
            <a:pPr marL="0" indent="0" algn="just">
              <a:buNone/>
            </a:pPr>
            <a:r>
              <a:rPr lang="pt-BR" sz="2400" dirty="0" smtClean="0"/>
              <a:t>Definição:</a:t>
            </a:r>
            <a:endParaRPr lang="pt-BR" sz="1400" dirty="0" smtClean="0"/>
          </a:p>
          <a:p>
            <a:pPr marL="0" indent="0" algn="just">
              <a:lnSpc>
                <a:spcPct val="150000"/>
              </a:lnSpc>
              <a:buNone/>
            </a:pPr>
            <a:r>
              <a:rPr lang="pt-BR" sz="2600" dirty="0" smtClean="0"/>
              <a:t>	</a:t>
            </a:r>
            <a:r>
              <a:rPr lang="pt-BR" sz="2400" i="1" dirty="0" smtClean="0"/>
              <a:t>A telemetria é um processo de leitura dos hidrômetros a distância que pode ser realizada de várias formas, entre elas a tecnologia de transmissão de dados via radiofrequência, onde se destaca a necessidade de liberação e homologação dos componentes e de suas características técnicas junto à ANATEL. (COELHO, 2009).</a:t>
            </a:r>
          </a:p>
          <a:p>
            <a:pPr marL="0" indent="0" algn="just">
              <a:lnSpc>
                <a:spcPct val="150000"/>
              </a:lnSpc>
              <a:buNone/>
            </a:pPr>
            <a:endParaRPr lang="pt-BR" sz="2400" i="1" dirty="0" smtClean="0"/>
          </a:p>
        </p:txBody>
      </p:sp>
      <p:pic>
        <p:nvPicPr>
          <p:cNvPr id="14" name="Imagem 1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372200" y="6273316"/>
            <a:ext cx="2646362" cy="396044"/>
          </a:xfrm>
          <a:prstGeom prst="rect">
            <a:avLst/>
          </a:prstGeom>
        </p:spPr>
      </p:pic>
      <p:pic>
        <p:nvPicPr>
          <p:cNvPr id="15" name="Imagem 1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248916" y="213489"/>
            <a:ext cx="757892" cy="1090236"/>
          </a:xfrm>
          <a:prstGeom prst="rect">
            <a:avLst/>
          </a:prstGeom>
        </p:spPr>
      </p:pic>
      <p:pic>
        <p:nvPicPr>
          <p:cNvPr id="9" name="Imagem 31"/>
          <p:cNvPicPr>
            <a:picLocks noChangeAspect="1"/>
          </p:cNvPicPr>
          <p:nvPr/>
        </p:nvPicPr>
        <p:blipFill>
          <a:blip r:embed="rId5" cstate="print">
            <a:extLst>
              <a:ext uri="{28A0092B-C50C-407E-A947-70E740481C1C}">
                <a14:useLocalDpi xmlns="" xmlns:a14="http://schemas.microsoft.com/office/drawing/2010/main" val="0"/>
              </a:ext>
            </a:extLst>
          </a:blip>
          <a:srcRect r="59425"/>
          <a:stretch>
            <a:fillRect/>
          </a:stretch>
        </p:blipFill>
        <p:spPr bwMode="auto">
          <a:xfrm>
            <a:off x="913951" y="106297"/>
            <a:ext cx="1826635" cy="10593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5663418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495" y="44624"/>
            <a:ext cx="9072000" cy="126508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 name="Imagem 1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372200" y="6273316"/>
            <a:ext cx="2646362" cy="396044"/>
          </a:xfrm>
          <a:prstGeom prst="rect">
            <a:avLst/>
          </a:prstGeom>
        </p:spPr>
      </p:pic>
      <p:pic>
        <p:nvPicPr>
          <p:cNvPr id="13" name="Imagem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248916" y="213489"/>
            <a:ext cx="757892" cy="1090236"/>
          </a:xfrm>
          <a:prstGeom prst="rect">
            <a:avLst/>
          </a:prstGeom>
        </p:spPr>
      </p:pic>
      <p:pic>
        <p:nvPicPr>
          <p:cNvPr id="6146"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27584" y="2204864"/>
            <a:ext cx="3070481" cy="3780420"/>
          </a:xfrm>
          <a:prstGeom prst="rect">
            <a:avLst/>
          </a:prstGeom>
          <a:noFill/>
          <a:extLst>
            <a:ext uri="{909E8E84-426E-40DD-AFC4-6F175D3DCCD1}">
              <a14:hiddenFill xmlns=""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291532" y="2708920"/>
            <a:ext cx="4384924" cy="2465019"/>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Imagem 31"/>
          <p:cNvPicPr>
            <a:picLocks noChangeAspect="1"/>
          </p:cNvPicPr>
          <p:nvPr/>
        </p:nvPicPr>
        <p:blipFill>
          <a:blip r:embed="rId7" cstate="print">
            <a:extLst>
              <a:ext uri="{28A0092B-C50C-407E-A947-70E740481C1C}">
                <a14:useLocalDpi xmlns="" xmlns:a14="http://schemas.microsoft.com/office/drawing/2010/main" val="0"/>
              </a:ext>
            </a:extLst>
          </a:blip>
          <a:srcRect r="59425"/>
          <a:stretch>
            <a:fillRect/>
          </a:stretch>
        </p:blipFill>
        <p:spPr bwMode="auto">
          <a:xfrm>
            <a:off x="913951" y="106297"/>
            <a:ext cx="1826635" cy="10593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CaixaDeTexto 7"/>
          <p:cNvSpPr txBox="1"/>
          <p:nvPr/>
        </p:nvSpPr>
        <p:spPr>
          <a:xfrm>
            <a:off x="1043608" y="1772816"/>
            <a:ext cx="2520280" cy="369332"/>
          </a:xfrm>
          <a:prstGeom prst="rect">
            <a:avLst/>
          </a:prstGeom>
          <a:noFill/>
        </p:spPr>
        <p:txBody>
          <a:bodyPr wrap="square" rtlCol="0">
            <a:spAutoFit/>
          </a:bodyPr>
          <a:lstStyle/>
          <a:p>
            <a:r>
              <a:rPr lang="pt-BR" b="1" dirty="0" smtClean="0"/>
              <a:t>Imagem após execução</a:t>
            </a:r>
            <a:endParaRPr lang="pt-BR" b="1" dirty="0"/>
          </a:p>
        </p:txBody>
      </p:sp>
      <p:sp>
        <p:nvSpPr>
          <p:cNvPr id="10" name="CaixaDeTexto 9"/>
          <p:cNvSpPr txBox="1"/>
          <p:nvPr/>
        </p:nvSpPr>
        <p:spPr>
          <a:xfrm>
            <a:off x="5796136" y="2204864"/>
            <a:ext cx="1296144" cy="369332"/>
          </a:xfrm>
          <a:prstGeom prst="rect">
            <a:avLst/>
          </a:prstGeom>
          <a:noFill/>
        </p:spPr>
        <p:txBody>
          <a:bodyPr wrap="square" rtlCol="0">
            <a:spAutoFit/>
          </a:bodyPr>
          <a:lstStyle/>
          <a:p>
            <a:r>
              <a:rPr lang="pt-BR" b="1" dirty="0" smtClean="0"/>
              <a:t>Medidor</a:t>
            </a:r>
            <a:endParaRPr lang="pt-BR" b="1" dirty="0"/>
          </a:p>
        </p:txBody>
      </p:sp>
    </p:spTree>
    <p:extLst>
      <p:ext uri="{BB962C8B-B14F-4D97-AF65-F5344CB8AC3E}">
        <p14:creationId xmlns="" xmlns:p14="http://schemas.microsoft.com/office/powerpoint/2010/main" val="7476398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495" y="44624"/>
            <a:ext cx="9072000" cy="126508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 name="Imagem 1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372200" y="6273316"/>
            <a:ext cx="2646362" cy="396044"/>
          </a:xfrm>
          <a:prstGeom prst="rect">
            <a:avLst/>
          </a:prstGeom>
        </p:spPr>
      </p:pic>
      <p:pic>
        <p:nvPicPr>
          <p:cNvPr id="13" name="Imagem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248916" y="213489"/>
            <a:ext cx="757892" cy="1090236"/>
          </a:xfrm>
          <a:prstGeom prst="rect">
            <a:avLst/>
          </a:prstGeom>
        </p:spPr>
      </p:pic>
      <p:pic>
        <p:nvPicPr>
          <p:cNvPr id="7170" name="Picture 2" descr="IMG-20170522-WA0010"/>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95536" y="2348880"/>
            <a:ext cx="2939777" cy="39197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71"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707904" y="1340768"/>
            <a:ext cx="4962012" cy="29679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Imagem 31"/>
          <p:cNvPicPr>
            <a:picLocks noChangeAspect="1"/>
          </p:cNvPicPr>
          <p:nvPr/>
        </p:nvPicPr>
        <p:blipFill>
          <a:blip r:embed="rId7" cstate="print">
            <a:extLst>
              <a:ext uri="{28A0092B-C50C-407E-A947-70E740481C1C}">
                <a14:useLocalDpi xmlns="" xmlns:a14="http://schemas.microsoft.com/office/drawing/2010/main" val="0"/>
              </a:ext>
            </a:extLst>
          </a:blip>
          <a:srcRect r="59425"/>
          <a:stretch>
            <a:fillRect/>
          </a:stretch>
        </p:blipFill>
        <p:spPr bwMode="auto">
          <a:xfrm>
            <a:off x="913951" y="106297"/>
            <a:ext cx="1826635" cy="10593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CaixaDeTexto 7"/>
          <p:cNvSpPr txBox="1"/>
          <p:nvPr/>
        </p:nvSpPr>
        <p:spPr>
          <a:xfrm>
            <a:off x="755576" y="1772816"/>
            <a:ext cx="2448272" cy="369332"/>
          </a:xfrm>
          <a:prstGeom prst="rect">
            <a:avLst/>
          </a:prstGeom>
          <a:noFill/>
        </p:spPr>
        <p:txBody>
          <a:bodyPr wrap="square" rtlCol="0">
            <a:spAutoFit/>
          </a:bodyPr>
          <a:lstStyle/>
          <a:p>
            <a:r>
              <a:rPr lang="pt-BR" b="1" dirty="0" smtClean="0"/>
              <a:t>Painel  - Telemetria</a:t>
            </a:r>
            <a:endParaRPr lang="pt-BR" b="1" dirty="0"/>
          </a:p>
        </p:txBody>
      </p:sp>
      <p:sp>
        <p:nvSpPr>
          <p:cNvPr id="11" name="CaixaDeTexto 10"/>
          <p:cNvSpPr txBox="1"/>
          <p:nvPr/>
        </p:nvSpPr>
        <p:spPr>
          <a:xfrm>
            <a:off x="5220072" y="980728"/>
            <a:ext cx="2232248" cy="369332"/>
          </a:xfrm>
          <a:prstGeom prst="rect">
            <a:avLst/>
          </a:prstGeom>
          <a:noFill/>
        </p:spPr>
        <p:txBody>
          <a:bodyPr wrap="square" rtlCol="0">
            <a:spAutoFit/>
          </a:bodyPr>
          <a:lstStyle/>
          <a:p>
            <a:r>
              <a:rPr lang="pt-BR" b="1" dirty="0" smtClean="0"/>
              <a:t>Acesso pelo site</a:t>
            </a:r>
            <a:endParaRPr lang="pt-BR" b="1" dirty="0"/>
          </a:p>
        </p:txBody>
      </p:sp>
      <p:sp>
        <p:nvSpPr>
          <p:cNvPr id="14" name="Retângulo 13"/>
          <p:cNvSpPr/>
          <p:nvPr/>
        </p:nvSpPr>
        <p:spPr>
          <a:xfrm>
            <a:off x="3707904" y="4365104"/>
            <a:ext cx="4932040" cy="1946943"/>
          </a:xfrm>
          <a:prstGeom prst="rect">
            <a:avLst/>
          </a:prstGeom>
        </p:spPr>
        <p:txBody>
          <a:bodyPr wrap="square">
            <a:spAutoFit/>
          </a:bodyPr>
          <a:lstStyle/>
          <a:p>
            <a:pPr algn="just">
              <a:lnSpc>
                <a:spcPct val="150000"/>
              </a:lnSpc>
            </a:pPr>
            <a:r>
              <a:rPr lang="pt-BR" dirty="0" smtClean="0"/>
              <a:t>	</a:t>
            </a:r>
            <a:r>
              <a:rPr lang="pt-BR" sz="1600" dirty="0" smtClean="0"/>
              <a:t>Neste sistema é possível visualizar os dados em tempo real do totalizador do medidor (</a:t>
            </a:r>
            <a:r>
              <a:rPr lang="pt-BR" sz="1600" i="1" dirty="0" err="1" smtClean="0"/>
              <a:t>FlowTotal</a:t>
            </a:r>
            <a:r>
              <a:rPr lang="pt-BR" sz="1600" i="1" dirty="0" smtClean="0"/>
              <a:t> 1</a:t>
            </a:r>
            <a:r>
              <a:rPr lang="pt-BR" sz="1600" dirty="0" smtClean="0"/>
              <a:t>) como também da vazão instantânea (</a:t>
            </a:r>
            <a:r>
              <a:rPr lang="pt-BR" sz="1600" i="1" dirty="0" err="1" smtClean="0"/>
              <a:t>FlowRate</a:t>
            </a:r>
            <a:r>
              <a:rPr lang="pt-BR" sz="1600" i="1" dirty="0" smtClean="0"/>
              <a:t> 1</a:t>
            </a:r>
            <a:r>
              <a:rPr lang="pt-BR" sz="1600" dirty="0" smtClean="0"/>
              <a:t>), em outras telas é possível ainda verificar o histórico horário, gráficos e a indicação de alarmes.</a:t>
            </a:r>
            <a:endParaRPr lang="pt-BR" sz="1600" dirty="0"/>
          </a:p>
        </p:txBody>
      </p:sp>
    </p:spTree>
    <p:extLst>
      <p:ext uri="{BB962C8B-B14F-4D97-AF65-F5344CB8AC3E}">
        <p14:creationId xmlns="" xmlns:p14="http://schemas.microsoft.com/office/powerpoint/2010/main" val="36101178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495" y="44624"/>
            <a:ext cx="9072000" cy="126508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 name="Imagem 1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372200" y="6273316"/>
            <a:ext cx="2646362" cy="396044"/>
          </a:xfrm>
          <a:prstGeom prst="rect">
            <a:avLst/>
          </a:prstGeom>
        </p:spPr>
      </p:pic>
      <p:pic>
        <p:nvPicPr>
          <p:cNvPr id="13" name="Imagem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248916" y="213489"/>
            <a:ext cx="757892" cy="1090236"/>
          </a:xfrm>
          <a:prstGeom prst="rect">
            <a:avLst/>
          </a:prstGeom>
        </p:spPr>
      </p:pic>
      <p:sp>
        <p:nvSpPr>
          <p:cNvPr id="2" name="CaixaDeTexto 1"/>
          <p:cNvSpPr txBox="1"/>
          <p:nvPr/>
        </p:nvSpPr>
        <p:spPr>
          <a:xfrm>
            <a:off x="611560" y="1412776"/>
            <a:ext cx="8136904" cy="5124480"/>
          </a:xfrm>
          <a:prstGeom prst="rect">
            <a:avLst/>
          </a:prstGeom>
          <a:noFill/>
        </p:spPr>
        <p:txBody>
          <a:bodyPr wrap="square" rtlCol="0">
            <a:spAutoFit/>
          </a:bodyPr>
          <a:lstStyle/>
          <a:p>
            <a:pPr algn="just">
              <a:lnSpc>
                <a:spcPct val="150000"/>
              </a:lnSpc>
            </a:pPr>
            <a:r>
              <a:rPr lang="pt-BR" b="1" dirty="0" smtClean="0"/>
              <a:t>DISCUSSÃO E RESULTADOS</a:t>
            </a:r>
            <a:r>
              <a:rPr lang="pt-BR" dirty="0" smtClean="0"/>
              <a:t>	</a:t>
            </a:r>
          </a:p>
          <a:p>
            <a:pPr algn="just">
              <a:lnSpc>
                <a:spcPct val="150000"/>
              </a:lnSpc>
            </a:pPr>
            <a:r>
              <a:rPr lang="pt-BR" sz="2000" dirty="0" smtClean="0"/>
              <a:t>	As </a:t>
            </a:r>
            <a:r>
              <a:rPr lang="pt-BR" sz="2000" dirty="0"/>
              <a:t>três ações estão sendo implantadas há </a:t>
            </a:r>
            <a:r>
              <a:rPr lang="pt-BR" sz="2000" dirty="0" smtClean="0"/>
              <a:t>cerca de três anos.</a:t>
            </a:r>
            <a:r>
              <a:rPr lang="pt-BR" sz="2000" dirty="0" smtClean="0"/>
              <a:t> Neste período, foram identificadas as seguintes dificuldades:</a:t>
            </a:r>
          </a:p>
          <a:p>
            <a:pPr algn="just">
              <a:lnSpc>
                <a:spcPct val="150000"/>
              </a:lnSpc>
            </a:pPr>
            <a:endParaRPr lang="pt-BR" sz="2000" dirty="0" smtClean="0"/>
          </a:p>
          <a:p>
            <a:pPr algn="just">
              <a:lnSpc>
                <a:spcPct val="150000"/>
              </a:lnSpc>
              <a:buFont typeface="Arial" pitchFamily="34" charset="0"/>
              <a:buChar char="•"/>
            </a:pPr>
            <a:r>
              <a:rPr lang="pt-BR" sz="2000" dirty="0" smtClean="0"/>
              <a:t> Cadastro do número de série dos rádios, pois não possuem uma sequência lógica.  (solução: arquivo .</a:t>
            </a:r>
            <a:r>
              <a:rPr lang="pt-BR" sz="2000" dirty="0" err="1" smtClean="0"/>
              <a:t>txt</a:t>
            </a:r>
            <a:r>
              <a:rPr lang="pt-BR" sz="2000" dirty="0" smtClean="0"/>
              <a:t>);</a:t>
            </a:r>
          </a:p>
          <a:p>
            <a:pPr algn="just">
              <a:lnSpc>
                <a:spcPct val="150000"/>
              </a:lnSpc>
              <a:buFont typeface="Arial" pitchFamily="34" charset="0"/>
              <a:buChar char="•"/>
            </a:pPr>
            <a:r>
              <a:rPr lang="pt-BR" sz="2000" dirty="0" smtClean="0"/>
              <a:t> Furto dos hidrômetros e/ou rádios  (solução: notificação para padronizar abrigo);</a:t>
            </a:r>
          </a:p>
          <a:p>
            <a:pPr algn="just">
              <a:lnSpc>
                <a:spcPct val="150000"/>
              </a:lnSpc>
              <a:buFont typeface="Arial" pitchFamily="34" charset="0"/>
              <a:buChar char="•"/>
            </a:pPr>
            <a:r>
              <a:rPr lang="pt-BR" sz="2000" dirty="0" smtClean="0"/>
              <a:t> Reparametrização dos rádios devido a interrupção no fornecimento de água (corte ) dos submedidores. (solução: obstrutor);</a:t>
            </a:r>
            <a:endParaRPr lang="pt-BR" sz="1600" dirty="0" smtClean="0"/>
          </a:p>
          <a:p>
            <a:pPr algn="just">
              <a:lnSpc>
                <a:spcPct val="150000"/>
              </a:lnSpc>
            </a:pPr>
            <a:endParaRPr lang="pt-BR" sz="2000" dirty="0"/>
          </a:p>
        </p:txBody>
      </p:sp>
      <p:pic>
        <p:nvPicPr>
          <p:cNvPr id="10" name="Imagem 31"/>
          <p:cNvPicPr>
            <a:picLocks noChangeAspect="1"/>
          </p:cNvPicPr>
          <p:nvPr/>
        </p:nvPicPr>
        <p:blipFill>
          <a:blip r:embed="rId5" cstate="print">
            <a:extLst>
              <a:ext uri="{28A0092B-C50C-407E-A947-70E740481C1C}">
                <a14:useLocalDpi xmlns="" xmlns:a14="http://schemas.microsoft.com/office/drawing/2010/main" val="0"/>
              </a:ext>
            </a:extLst>
          </a:blip>
          <a:srcRect r="59425"/>
          <a:stretch>
            <a:fillRect/>
          </a:stretch>
        </p:blipFill>
        <p:spPr bwMode="auto">
          <a:xfrm>
            <a:off x="913951" y="106297"/>
            <a:ext cx="1826635" cy="10593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0809436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495" y="44624"/>
            <a:ext cx="9072000" cy="126508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 name="Imagem 1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372200" y="6273316"/>
            <a:ext cx="2646362" cy="396044"/>
          </a:xfrm>
          <a:prstGeom prst="rect">
            <a:avLst/>
          </a:prstGeom>
        </p:spPr>
      </p:pic>
      <p:pic>
        <p:nvPicPr>
          <p:cNvPr id="13" name="Imagem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248916" y="213489"/>
            <a:ext cx="757892" cy="1090236"/>
          </a:xfrm>
          <a:prstGeom prst="rect">
            <a:avLst/>
          </a:prstGeom>
        </p:spPr>
      </p:pic>
      <p:sp>
        <p:nvSpPr>
          <p:cNvPr id="2" name="CaixaDeTexto 1"/>
          <p:cNvSpPr txBox="1"/>
          <p:nvPr/>
        </p:nvSpPr>
        <p:spPr>
          <a:xfrm>
            <a:off x="467544" y="1340768"/>
            <a:ext cx="7848872" cy="4524315"/>
          </a:xfrm>
          <a:prstGeom prst="rect">
            <a:avLst/>
          </a:prstGeom>
          <a:noFill/>
        </p:spPr>
        <p:txBody>
          <a:bodyPr wrap="square" rtlCol="0">
            <a:spAutoFit/>
          </a:bodyPr>
          <a:lstStyle/>
          <a:p>
            <a:pPr algn="just">
              <a:lnSpc>
                <a:spcPct val="150000"/>
              </a:lnSpc>
            </a:pPr>
            <a:r>
              <a:rPr lang="pt-BR" sz="2400" b="1" dirty="0" smtClean="0"/>
              <a:t>Acúmulo de informação desnecessária</a:t>
            </a:r>
          </a:p>
          <a:p>
            <a:pPr algn="just">
              <a:lnSpc>
                <a:spcPct val="150000"/>
              </a:lnSpc>
            </a:pPr>
            <a:r>
              <a:rPr lang="pt-BR" sz="2400" dirty="0" smtClean="0"/>
              <a:t>	Nos primeiros rádios instalados nos grandes consumidores, recebíamos leituras zeradas dos canais que não estavam conectados aos medidores, ou seja, os três canais que estavam inutilizados, porém, não desativados, transmitiam informação desnecessárias para as repetidoras e/ou concentrador e consequentemente para os servidores da Autarquia, ocupando espaços desnecessários. </a:t>
            </a:r>
            <a:endParaRPr lang="pt-BR" sz="2400" b="1" dirty="0" smtClean="0"/>
          </a:p>
        </p:txBody>
      </p:sp>
      <p:pic>
        <p:nvPicPr>
          <p:cNvPr id="10" name="Imagem 31"/>
          <p:cNvPicPr>
            <a:picLocks noChangeAspect="1"/>
          </p:cNvPicPr>
          <p:nvPr/>
        </p:nvPicPr>
        <p:blipFill>
          <a:blip r:embed="rId5" cstate="print">
            <a:extLst>
              <a:ext uri="{28A0092B-C50C-407E-A947-70E740481C1C}">
                <a14:useLocalDpi xmlns="" xmlns:a14="http://schemas.microsoft.com/office/drawing/2010/main" val="0"/>
              </a:ext>
            </a:extLst>
          </a:blip>
          <a:srcRect r="59425"/>
          <a:stretch>
            <a:fillRect/>
          </a:stretch>
        </p:blipFill>
        <p:spPr bwMode="auto">
          <a:xfrm>
            <a:off x="913951" y="106297"/>
            <a:ext cx="1826635" cy="10593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0809436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495" y="44624"/>
            <a:ext cx="9072000" cy="126508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 name="Imagem 1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372200" y="6273316"/>
            <a:ext cx="2646362" cy="396044"/>
          </a:xfrm>
          <a:prstGeom prst="rect">
            <a:avLst/>
          </a:prstGeom>
        </p:spPr>
      </p:pic>
      <p:pic>
        <p:nvPicPr>
          <p:cNvPr id="13" name="Imagem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248916" y="213489"/>
            <a:ext cx="757892" cy="1090236"/>
          </a:xfrm>
          <a:prstGeom prst="rect">
            <a:avLst/>
          </a:prstGeom>
        </p:spPr>
      </p:pic>
      <p:sp>
        <p:nvSpPr>
          <p:cNvPr id="2" name="CaixaDeTexto 1"/>
          <p:cNvSpPr txBox="1"/>
          <p:nvPr/>
        </p:nvSpPr>
        <p:spPr>
          <a:xfrm>
            <a:off x="611560" y="1628800"/>
            <a:ext cx="7848872" cy="4801314"/>
          </a:xfrm>
          <a:prstGeom prst="rect">
            <a:avLst/>
          </a:prstGeom>
          <a:noFill/>
        </p:spPr>
        <p:txBody>
          <a:bodyPr wrap="square" rtlCol="0">
            <a:spAutoFit/>
          </a:bodyPr>
          <a:lstStyle/>
          <a:p>
            <a:pPr algn="just">
              <a:lnSpc>
                <a:spcPct val="150000"/>
              </a:lnSpc>
            </a:pPr>
            <a:r>
              <a:rPr lang="pt-BR" sz="2400" b="1" dirty="0" smtClean="0"/>
              <a:t>Alarme de </a:t>
            </a:r>
            <a:r>
              <a:rPr lang="pt-BR" sz="2400" b="1" dirty="0" smtClean="0"/>
              <a:t>Vazamento</a:t>
            </a:r>
            <a:endParaRPr lang="pt-BR" sz="2400" b="1" dirty="0" smtClean="0"/>
          </a:p>
          <a:p>
            <a:pPr algn="just">
              <a:lnSpc>
                <a:spcPct val="150000"/>
              </a:lnSpc>
            </a:pPr>
            <a:r>
              <a:rPr lang="pt-BR" sz="2000" dirty="0" smtClean="0"/>
              <a:t>	Umas das melhores funções do sistema de telemetria, porém, para um caso específico foi necessário realizar a desativação deste alarme.  </a:t>
            </a:r>
          </a:p>
          <a:p>
            <a:pPr algn="just">
              <a:lnSpc>
                <a:spcPct val="150000"/>
              </a:lnSpc>
            </a:pPr>
            <a:r>
              <a:rPr lang="pt-BR" sz="2000" dirty="0" smtClean="0"/>
              <a:t>	O sistema foi instalado em alguns poços de propriedade da Autarquia, para dar agilidade na informação do volume produzido pelos respectivos </a:t>
            </a:r>
            <a:r>
              <a:rPr lang="pt-BR" sz="2000" dirty="0" smtClean="0"/>
              <a:t>poços. Todavia</a:t>
            </a:r>
            <a:r>
              <a:rPr lang="pt-BR" sz="2000" dirty="0" smtClean="0"/>
              <a:t>, este alarme de vazamento é acionado a partir do momento que se constata a passagem de água pelo medidor por um período de 24 horas, sem </a:t>
            </a:r>
            <a:r>
              <a:rPr lang="pt-BR" sz="2000" dirty="0" smtClean="0"/>
              <a:t>interrupção. Desta forma, constantemente </a:t>
            </a:r>
            <a:r>
              <a:rPr lang="pt-BR" sz="2000" dirty="0" smtClean="0"/>
              <a:t>o alarme falso de </a:t>
            </a:r>
            <a:r>
              <a:rPr lang="pt-BR" sz="2000" dirty="0" smtClean="0"/>
              <a:t>vazamento era disparado.      </a:t>
            </a:r>
            <a:endParaRPr lang="pt-BR" sz="2000" dirty="0"/>
          </a:p>
        </p:txBody>
      </p:sp>
      <p:pic>
        <p:nvPicPr>
          <p:cNvPr id="10" name="Imagem 31"/>
          <p:cNvPicPr>
            <a:picLocks noChangeAspect="1"/>
          </p:cNvPicPr>
          <p:nvPr/>
        </p:nvPicPr>
        <p:blipFill>
          <a:blip r:embed="rId5" cstate="print">
            <a:extLst>
              <a:ext uri="{28A0092B-C50C-407E-A947-70E740481C1C}">
                <a14:useLocalDpi xmlns="" xmlns:a14="http://schemas.microsoft.com/office/drawing/2010/main" val="0"/>
              </a:ext>
            </a:extLst>
          </a:blip>
          <a:srcRect r="59425"/>
          <a:stretch>
            <a:fillRect/>
          </a:stretch>
        </p:blipFill>
        <p:spPr bwMode="auto">
          <a:xfrm>
            <a:off x="913951" y="106297"/>
            <a:ext cx="1826635" cy="10593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0809436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495" y="44624"/>
            <a:ext cx="9072000" cy="126508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3" name="Imagem 1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248916" y="213489"/>
            <a:ext cx="757892" cy="1090236"/>
          </a:xfrm>
          <a:prstGeom prst="rect">
            <a:avLst/>
          </a:prstGeom>
        </p:spPr>
      </p:pic>
      <p:sp>
        <p:nvSpPr>
          <p:cNvPr id="2" name="CaixaDeTexto 1"/>
          <p:cNvSpPr txBox="1"/>
          <p:nvPr/>
        </p:nvSpPr>
        <p:spPr>
          <a:xfrm>
            <a:off x="539552" y="2060848"/>
            <a:ext cx="7848872" cy="464871"/>
          </a:xfrm>
          <a:prstGeom prst="rect">
            <a:avLst/>
          </a:prstGeom>
          <a:noFill/>
        </p:spPr>
        <p:txBody>
          <a:bodyPr wrap="square" rtlCol="0">
            <a:spAutoFit/>
          </a:bodyPr>
          <a:lstStyle/>
          <a:p>
            <a:pPr algn="just">
              <a:lnSpc>
                <a:spcPct val="150000"/>
              </a:lnSpc>
            </a:pPr>
            <a:r>
              <a:rPr lang="pt-BR" dirty="0" smtClean="0"/>
              <a:t>	</a:t>
            </a:r>
            <a:endParaRPr lang="pt-BR" sz="2000" dirty="0"/>
          </a:p>
        </p:txBody>
      </p:sp>
      <p:pic>
        <p:nvPicPr>
          <p:cNvPr id="7" name="Imagem 2" descr="cid:image001.png@01D20AA0.92D196E0"/>
          <p:cNvPicPr>
            <a:picLocks noChangeAspect="1" noChangeArrowheads="1"/>
          </p:cNvPicPr>
          <p:nvPr/>
        </p:nvPicPr>
        <p:blipFill>
          <a:blip r:embed="rId4" r:link="rId5" cstate="print">
            <a:extLst>
              <a:ext uri="{28A0092B-C50C-407E-A947-70E740481C1C}">
                <a14:useLocalDpi xmlns="" xmlns:a14="http://schemas.microsoft.com/office/drawing/2010/main" val="0"/>
              </a:ext>
            </a:extLst>
          </a:blip>
          <a:srcRect l="22026" t="22560" r="8640" b="21190"/>
          <a:stretch>
            <a:fillRect/>
          </a:stretch>
        </p:blipFill>
        <p:spPr bwMode="auto">
          <a:xfrm>
            <a:off x="539552" y="2708920"/>
            <a:ext cx="8343529" cy="38241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Imagem 31"/>
          <p:cNvPicPr>
            <a:picLocks noChangeAspect="1"/>
          </p:cNvPicPr>
          <p:nvPr/>
        </p:nvPicPr>
        <p:blipFill>
          <a:blip r:embed="rId6" cstate="print">
            <a:extLst>
              <a:ext uri="{28A0092B-C50C-407E-A947-70E740481C1C}">
                <a14:useLocalDpi xmlns="" xmlns:a14="http://schemas.microsoft.com/office/drawing/2010/main" val="0"/>
              </a:ext>
            </a:extLst>
          </a:blip>
          <a:srcRect r="59425"/>
          <a:stretch>
            <a:fillRect/>
          </a:stretch>
        </p:blipFill>
        <p:spPr bwMode="auto">
          <a:xfrm>
            <a:off x="913951" y="106297"/>
            <a:ext cx="1826635" cy="10593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aixaDeTexto 2"/>
          <p:cNvSpPr txBox="1"/>
          <p:nvPr/>
        </p:nvSpPr>
        <p:spPr>
          <a:xfrm>
            <a:off x="539552" y="1556792"/>
            <a:ext cx="8088310" cy="923330"/>
          </a:xfrm>
          <a:prstGeom prst="rect">
            <a:avLst/>
          </a:prstGeom>
          <a:noFill/>
        </p:spPr>
        <p:txBody>
          <a:bodyPr wrap="square" rtlCol="0">
            <a:spAutoFit/>
          </a:bodyPr>
          <a:lstStyle/>
          <a:p>
            <a:pPr algn="just">
              <a:lnSpc>
                <a:spcPct val="150000"/>
              </a:lnSpc>
            </a:pPr>
            <a:r>
              <a:rPr lang="pt-BR" dirty="0" smtClean="0"/>
              <a:t>Identificação de </a:t>
            </a:r>
            <a:r>
              <a:rPr lang="pt-BR" dirty="0" smtClean="0"/>
              <a:t>vazamento </a:t>
            </a:r>
            <a:r>
              <a:rPr lang="pt-BR" dirty="0"/>
              <a:t>de água em um apartamento vago </a:t>
            </a:r>
            <a:r>
              <a:rPr lang="pt-BR" dirty="0" smtClean="0"/>
              <a:t>através </a:t>
            </a:r>
            <a:r>
              <a:rPr lang="pt-BR" dirty="0"/>
              <a:t>do consumo constante </a:t>
            </a:r>
            <a:r>
              <a:rPr lang="pt-BR" dirty="0" smtClean="0"/>
              <a:t>durante 24 </a:t>
            </a:r>
            <a:r>
              <a:rPr lang="pt-BR" dirty="0" smtClean="0"/>
              <a:t>horas. O vazamento </a:t>
            </a:r>
            <a:r>
              <a:rPr lang="pt-BR" dirty="0"/>
              <a:t>foi </a:t>
            </a:r>
            <a:r>
              <a:rPr lang="pt-BR" dirty="0" smtClean="0"/>
              <a:t> confirmado e </a:t>
            </a:r>
            <a:r>
              <a:rPr lang="pt-BR" dirty="0" smtClean="0"/>
              <a:t>reparado.</a:t>
            </a:r>
            <a:endParaRPr lang="pt-BR" dirty="0"/>
          </a:p>
        </p:txBody>
      </p:sp>
      <p:pic>
        <p:nvPicPr>
          <p:cNvPr id="12" name="Imagem 11"/>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6372200" y="6273316"/>
            <a:ext cx="2646362" cy="396044"/>
          </a:xfrm>
          <a:prstGeom prst="rect">
            <a:avLst/>
          </a:prstGeom>
        </p:spPr>
      </p:pic>
    </p:spTree>
    <p:extLst>
      <p:ext uri="{BB962C8B-B14F-4D97-AF65-F5344CB8AC3E}">
        <p14:creationId xmlns="" xmlns:p14="http://schemas.microsoft.com/office/powerpoint/2010/main" val="41160017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495" y="44624"/>
            <a:ext cx="9072000" cy="126508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 name="Imagem 1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372200" y="6273316"/>
            <a:ext cx="2646362" cy="396044"/>
          </a:xfrm>
          <a:prstGeom prst="rect">
            <a:avLst/>
          </a:prstGeom>
        </p:spPr>
      </p:pic>
      <p:pic>
        <p:nvPicPr>
          <p:cNvPr id="13" name="Imagem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248916" y="213489"/>
            <a:ext cx="757892" cy="1090236"/>
          </a:xfrm>
          <a:prstGeom prst="rect">
            <a:avLst/>
          </a:prstGeom>
        </p:spPr>
      </p:pic>
      <p:sp>
        <p:nvSpPr>
          <p:cNvPr id="2" name="CaixaDeTexto 1"/>
          <p:cNvSpPr txBox="1"/>
          <p:nvPr/>
        </p:nvSpPr>
        <p:spPr>
          <a:xfrm>
            <a:off x="467544" y="1124744"/>
            <a:ext cx="7848872" cy="5632311"/>
          </a:xfrm>
          <a:prstGeom prst="rect">
            <a:avLst/>
          </a:prstGeom>
          <a:noFill/>
        </p:spPr>
        <p:txBody>
          <a:bodyPr wrap="square" rtlCol="0">
            <a:spAutoFit/>
          </a:bodyPr>
          <a:lstStyle/>
          <a:p>
            <a:pPr algn="just">
              <a:lnSpc>
                <a:spcPct val="150000"/>
              </a:lnSpc>
            </a:pPr>
            <a:r>
              <a:rPr lang="pt-BR" sz="2400" b="1" dirty="0" smtClean="0"/>
              <a:t>Números</a:t>
            </a:r>
            <a:endParaRPr lang="pt-BR" sz="2400" b="1" dirty="0" smtClean="0"/>
          </a:p>
          <a:p>
            <a:pPr algn="just">
              <a:lnSpc>
                <a:spcPct val="150000"/>
              </a:lnSpc>
              <a:buFont typeface="Arial" pitchFamily="34" charset="0"/>
              <a:buChar char="•"/>
            </a:pPr>
            <a:r>
              <a:rPr lang="pt-BR" dirty="0" smtClean="0"/>
              <a:t>	 </a:t>
            </a:r>
            <a:r>
              <a:rPr lang="pt-BR" dirty="0"/>
              <a:t>Até o momento foram realizadas </a:t>
            </a:r>
            <a:r>
              <a:rPr lang="pt-BR" b="1" u="sng" dirty="0"/>
              <a:t>506 instalações com rádios transmissores nos grandes consumidores</a:t>
            </a:r>
            <a:r>
              <a:rPr lang="pt-BR" dirty="0"/>
              <a:t>, com </a:t>
            </a:r>
            <a:r>
              <a:rPr lang="pt-BR" dirty="0" smtClean="0"/>
              <a:t>envio </a:t>
            </a:r>
            <a:r>
              <a:rPr lang="pt-BR" dirty="0"/>
              <a:t>remoto de dados </a:t>
            </a:r>
            <a:r>
              <a:rPr lang="pt-BR" dirty="0" smtClean="0"/>
              <a:t>ou coleta via </a:t>
            </a:r>
            <a:r>
              <a:rPr lang="pt-BR" i="1" dirty="0"/>
              <a:t>Drive-by</a:t>
            </a:r>
            <a:r>
              <a:rPr lang="pt-BR" dirty="0"/>
              <a:t> </a:t>
            </a:r>
            <a:r>
              <a:rPr lang="pt-BR" dirty="0" smtClean="0"/>
              <a:t>.</a:t>
            </a:r>
          </a:p>
          <a:p>
            <a:pPr algn="just">
              <a:lnSpc>
                <a:spcPct val="150000"/>
              </a:lnSpc>
              <a:buFont typeface="Arial" pitchFamily="34" charset="0"/>
              <a:buChar char="•"/>
            </a:pPr>
            <a:r>
              <a:rPr lang="pt-BR" dirty="0"/>
              <a:t>	</a:t>
            </a:r>
            <a:r>
              <a:rPr lang="pt-BR" dirty="0" smtClean="0"/>
              <a:t>Já nos novos empreendimentos, atualmente, </a:t>
            </a:r>
            <a:r>
              <a:rPr lang="pt-BR" dirty="0" smtClean="0"/>
              <a:t>cerca de </a:t>
            </a:r>
            <a:r>
              <a:rPr lang="pt-BR" b="1" u="sng" dirty="0" smtClean="0"/>
              <a:t>20 </a:t>
            </a:r>
            <a:r>
              <a:rPr lang="pt-BR" b="1" u="sng" dirty="0" smtClean="0"/>
              <a:t>condomínios </a:t>
            </a:r>
            <a:r>
              <a:rPr lang="pt-BR" dirty="0" smtClean="0"/>
              <a:t> telemedidos,</a:t>
            </a:r>
            <a:r>
              <a:rPr lang="pt-BR" b="1" dirty="0" smtClean="0"/>
              <a:t> </a:t>
            </a:r>
            <a:r>
              <a:rPr lang="pt-BR" dirty="0" smtClean="0"/>
              <a:t>sendo eles residenciais, comerciais ou industriais, que totalizam  </a:t>
            </a:r>
            <a:r>
              <a:rPr lang="pt-BR" b="1" u="sng" dirty="0" smtClean="0"/>
              <a:t>4635 submedidores com telemetria implantada</a:t>
            </a:r>
            <a:r>
              <a:rPr lang="pt-BR" dirty="0" smtClean="0"/>
              <a:t>.</a:t>
            </a:r>
            <a:endParaRPr lang="pt-BR" dirty="0"/>
          </a:p>
          <a:p>
            <a:pPr algn="just">
              <a:lnSpc>
                <a:spcPct val="150000"/>
              </a:lnSpc>
              <a:buFont typeface="Arial" pitchFamily="34" charset="0"/>
              <a:buChar char="•"/>
            </a:pPr>
            <a:r>
              <a:rPr lang="pt-BR" dirty="0" smtClean="0"/>
              <a:t>	O projeto mais recente é a medição remota de esgoto, que até a presente data, estão instaladas em </a:t>
            </a:r>
            <a:r>
              <a:rPr lang="pt-BR" b="1" u="sng" dirty="0" smtClean="0"/>
              <a:t>três grandes indústrias do ramo alimentício</a:t>
            </a:r>
            <a:r>
              <a:rPr lang="pt-BR" dirty="0" smtClean="0"/>
              <a:t>, que além de permitir a cobrança justa pelo uso do sistema coletor público, também fornece ao SAAE parâmetros de dimensionamento para readequação dos sistemas, evitando assim que projetos sejam desenvolvidos desde a sua concepção com parâmetros subestimados.  </a:t>
            </a:r>
            <a:endParaRPr lang="pt-BR" sz="2000" dirty="0"/>
          </a:p>
        </p:txBody>
      </p:sp>
      <p:pic>
        <p:nvPicPr>
          <p:cNvPr id="8" name="Imagem 31"/>
          <p:cNvPicPr>
            <a:picLocks noChangeAspect="1"/>
          </p:cNvPicPr>
          <p:nvPr/>
        </p:nvPicPr>
        <p:blipFill>
          <a:blip r:embed="rId5" cstate="print">
            <a:extLst>
              <a:ext uri="{28A0092B-C50C-407E-A947-70E740481C1C}">
                <a14:useLocalDpi xmlns="" xmlns:a14="http://schemas.microsoft.com/office/drawing/2010/main" val="0"/>
              </a:ext>
            </a:extLst>
          </a:blip>
          <a:srcRect r="59425"/>
          <a:stretch>
            <a:fillRect/>
          </a:stretch>
        </p:blipFill>
        <p:spPr bwMode="auto">
          <a:xfrm>
            <a:off x="913951" y="106297"/>
            <a:ext cx="1826635" cy="10593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5465207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5495" y="44624"/>
            <a:ext cx="9072000" cy="126508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 name="Imagem 1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372200" y="6273316"/>
            <a:ext cx="2646362" cy="396044"/>
          </a:xfrm>
          <a:prstGeom prst="rect">
            <a:avLst/>
          </a:prstGeom>
        </p:spPr>
      </p:pic>
      <p:pic>
        <p:nvPicPr>
          <p:cNvPr id="13" name="Imagem 12"/>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248916" y="213489"/>
            <a:ext cx="757892" cy="1090236"/>
          </a:xfrm>
          <a:prstGeom prst="rect">
            <a:avLst/>
          </a:prstGeom>
        </p:spPr>
      </p:pic>
      <p:sp>
        <p:nvSpPr>
          <p:cNvPr id="2" name="CaixaDeTexto 1"/>
          <p:cNvSpPr txBox="1"/>
          <p:nvPr/>
        </p:nvSpPr>
        <p:spPr>
          <a:xfrm>
            <a:off x="539552" y="2060848"/>
            <a:ext cx="7848872" cy="464871"/>
          </a:xfrm>
          <a:prstGeom prst="rect">
            <a:avLst/>
          </a:prstGeom>
          <a:noFill/>
        </p:spPr>
        <p:txBody>
          <a:bodyPr wrap="square" rtlCol="0">
            <a:spAutoFit/>
          </a:bodyPr>
          <a:lstStyle/>
          <a:p>
            <a:pPr algn="just">
              <a:lnSpc>
                <a:spcPct val="150000"/>
              </a:lnSpc>
            </a:pPr>
            <a:r>
              <a:rPr lang="pt-BR" dirty="0" smtClean="0"/>
              <a:t>	</a:t>
            </a:r>
            <a:endParaRPr lang="pt-BR" sz="2000" dirty="0"/>
          </a:p>
        </p:txBody>
      </p:sp>
      <p:sp>
        <p:nvSpPr>
          <p:cNvPr id="3" name="CaixaDeTexto 2"/>
          <p:cNvSpPr txBox="1"/>
          <p:nvPr/>
        </p:nvSpPr>
        <p:spPr>
          <a:xfrm>
            <a:off x="251520" y="1412776"/>
            <a:ext cx="8640960" cy="3877985"/>
          </a:xfrm>
          <a:prstGeom prst="rect">
            <a:avLst/>
          </a:prstGeom>
          <a:noFill/>
        </p:spPr>
        <p:txBody>
          <a:bodyPr wrap="square" rtlCol="0">
            <a:spAutoFit/>
          </a:bodyPr>
          <a:lstStyle/>
          <a:p>
            <a:pPr>
              <a:lnSpc>
                <a:spcPct val="150000"/>
              </a:lnSpc>
            </a:pPr>
            <a:r>
              <a:rPr lang="pt-BR" sz="2400" b="1" dirty="0" smtClean="0"/>
              <a:t>CONCLUSÃO</a:t>
            </a:r>
            <a:endParaRPr lang="pt-BR" sz="2400" dirty="0"/>
          </a:p>
          <a:p>
            <a:pPr algn="just">
              <a:lnSpc>
                <a:spcPct val="150000"/>
              </a:lnSpc>
            </a:pPr>
            <a:r>
              <a:rPr lang="pt-BR" sz="2000" dirty="0" smtClean="0"/>
              <a:t>	O </a:t>
            </a:r>
            <a:r>
              <a:rPr lang="pt-BR" sz="2000" dirty="0"/>
              <a:t>município de Guarulhos desde o ano de 2015 vem se atualizando em relação </a:t>
            </a:r>
            <a:r>
              <a:rPr lang="pt-BR" sz="2000" dirty="0" smtClean="0"/>
              <a:t>à telemetria nos </a:t>
            </a:r>
            <a:r>
              <a:rPr lang="pt-BR" sz="2000" dirty="0"/>
              <a:t>medidores de água e </a:t>
            </a:r>
            <a:r>
              <a:rPr lang="pt-BR" sz="2000" dirty="0" smtClean="0"/>
              <a:t>esgoto. </a:t>
            </a:r>
            <a:r>
              <a:rPr lang="pt-BR" sz="2000" dirty="0" smtClean="0"/>
              <a:t>E</a:t>
            </a:r>
            <a:r>
              <a:rPr lang="pt-BR" sz="2000" dirty="0" smtClean="0"/>
              <a:t>sta </a:t>
            </a:r>
            <a:r>
              <a:rPr lang="pt-BR" sz="2000" dirty="0" smtClean="0"/>
              <a:t>modernização ocasionou </a:t>
            </a:r>
            <a:r>
              <a:rPr lang="pt-BR" sz="2000" dirty="0" smtClean="0"/>
              <a:t>uma reestruturação </a:t>
            </a:r>
            <a:r>
              <a:rPr lang="pt-BR" sz="2000" dirty="0"/>
              <a:t>das atividades </a:t>
            </a:r>
            <a:r>
              <a:rPr lang="pt-BR" sz="2000" dirty="0" smtClean="0"/>
              <a:t>dos setores </a:t>
            </a:r>
            <a:r>
              <a:rPr lang="pt-BR" sz="2000" dirty="0"/>
              <a:t>da </a:t>
            </a:r>
            <a:r>
              <a:rPr lang="pt-BR" sz="2000" dirty="0" smtClean="0"/>
              <a:t>Autarquia (</a:t>
            </a:r>
            <a:r>
              <a:rPr lang="pt-BR" sz="2000" b="1" dirty="0" smtClean="0"/>
              <a:t>micromedição</a:t>
            </a:r>
            <a:r>
              <a:rPr lang="pt-BR" sz="2000" b="1" dirty="0"/>
              <a:t>, cadastro comercial, controle de perdas, informática, planejamento e </a:t>
            </a:r>
            <a:r>
              <a:rPr lang="pt-BR" sz="2000" b="1" dirty="0" smtClean="0"/>
              <a:t>almoxarifado).</a:t>
            </a:r>
            <a:endParaRPr lang="pt-BR" sz="2000" dirty="0" smtClean="0"/>
          </a:p>
          <a:p>
            <a:pPr algn="just">
              <a:lnSpc>
                <a:spcPct val="150000"/>
              </a:lnSpc>
            </a:pPr>
            <a:r>
              <a:rPr lang="pt-BR" sz="2000" dirty="0" smtClean="0"/>
              <a:t>	</a:t>
            </a:r>
            <a:r>
              <a:rPr lang="pt-BR" sz="2000" dirty="0" smtClean="0"/>
              <a:t>A telemetria tem se mostrado eficiente também na redução de desperdícios por vazamentos internos.</a:t>
            </a:r>
            <a:r>
              <a:rPr lang="pt-BR" sz="1600" dirty="0"/>
              <a:t>	</a:t>
            </a:r>
            <a:endParaRPr lang="pt-BR" dirty="0"/>
          </a:p>
        </p:txBody>
      </p:sp>
      <p:pic>
        <p:nvPicPr>
          <p:cNvPr id="10" name="Imagem 31"/>
          <p:cNvPicPr>
            <a:picLocks noChangeAspect="1"/>
          </p:cNvPicPr>
          <p:nvPr/>
        </p:nvPicPr>
        <p:blipFill>
          <a:blip r:embed="rId6" cstate="print">
            <a:extLst>
              <a:ext uri="{28A0092B-C50C-407E-A947-70E740481C1C}">
                <a14:useLocalDpi xmlns="" xmlns:a14="http://schemas.microsoft.com/office/drawing/2010/main" val="0"/>
              </a:ext>
            </a:extLst>
          </a:blip>
          <a:srcRect r="59425"/>
          <a:stretch>
            <a:fillRect/>
          </a:stretch>
        </p:blipFill>
        <p:spPr bwMode="auto">
          <a:xfrm>
            <a:off x="913951" y="106297"/>
            <a:ext cx="1826635" cy="10593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5821779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5495" y="44624"/>
            <a:ext cx="9072000" cy="126508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 name="Imagem 1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372200" y="6273316"/>
            <a:ext cx="2646362" cy="396044"/>
          </a:xfrm>
          <a:prstGeom prst="rect">
            <a:avLst/>
          </a:prstGeom>
        </p:spPr>
      </p:pic>
      <p:pic>
        <p:nvPicPr>
          <p:cNvPr id="13" name="Imagem 12"/>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248916" y="213489"/>
            <a:ext cx="757892" cy="1090236"/>
          </a:xfrm>
          <a:prstGeom prst="rect">
            <a:avLst/>
          </a:prstGeom>
        </p:spPr>
      </p:pic>
      <p:sp>
        <p:nvSpPr>
          <p:cNvPr id="2" name="CaixaDeTexto 1"/>
          <p:cNvSpPr txBox="1"/>
          <p:nvPr/>
        </p:nvSpPr>
        <p:spPr>
          <a:xfrm>
            <a:off x="539552" y="2060848"/>
            <a:ext cx="7848872" cy="464871"/>
          </a:xfrm>
          <a:prstGeom prst="rect">
            <a:avLst/>
          </a:prstGeom>
          <a:noFill/>
        </p:spPr>
        <p:txBody>
          <a:bodyPr wrap="square" rtlCol="0">
            <a:spAutoFit/>
          </a:bodyPr>
          <a:lstStyle/>
          <a:p>
            <a:pPr algn="just">
              <a:lnSpc>
                <a:spcPct val="150000"/>
              </a:lnSpc>
            </a:pPr>
            <a:r>
              <a:rPr lang="pt-BR" dirty="0" smtClean="0"/>
              <a:t>	</a:t>
            </a:r>
            <a:endParaRPr lang="pt-BR" sz="2000" dirty="0"/>
          </a:p>
        </p:txBody>
      </p:sp>
      <p:sp>
        <p:nvSpPr>
          <p:cNvPr id="3" name="CaixaDeTexto 2"/>
          <p:cNvSpPr txBox="1"/>
          <p:nvPr/>
        </p:nvSpPr>
        <p:spPr>
          <a:xfrm>
            <a:off x="251015" y="1162809"/>
            <a:ext cx="8640960" cy="1254446"/>
          </a:xfrm>
          <a:prstGeom prst="rect">
            <a:avLst/>
          </a:prstGeom>
          <a:noFill/>
        </p:spPr>
        <p:txBody>
          <a:bodyPr wrap="square" rtlCol="0">
            <a:spAutoFit/>
          </a:bodyPr>
          <a:lstStyle/>
          <a:p>
            <a:pPr algn="just">
              <a:lnSpc>
                <a:spcPct val="150000"/>
              </a:lnSpc>
            </a:pPr>
            <a:r>
              <a:rPr lang="pt-BR" sz="2000" dirty="0" smtClean="0"/>
              <a:t>	</a:t>
            </a:r>
            <a:r>
              <a:rPr lang="pt-BR" sz="1600" dirty="0" smtClean="0"/>
              <a:t>O próximo passo é </a:t>
            </a:r>
            <a:r>
              <a:rPr lang="pt-BR" sz="1600" dirty="0"/>
              <a:t>realizar a integração deste sistema de telemetria com o aplicativo já existente do SAAE Guarulhos, onde o cliente </a:t>
            </a:r>
            <a:r>
              <a:rPr lang="pt-BR" sz="1600" dirty="0" smtClean="0"/>
              <a:t>poderá </a:t>
            </a:r>
            <a:r>
              <a:rPr lang="pt-BR" sz="1600" dirty="0"/>
              <a:t>ter acesso ao consumo instantâneo, receber alarmes de vazamento, entre outros serviços no seu </a:t>
            </a:r>
            <a:r>
              <a:rPr lang="pt-BR" sz="1600" i="1" dirty="0" err="1"/>
              <a:t>smathphone</a:t>
            </a:r>
            <a:r>
              <a:rPr lang="pt-BR" sz="1600" i="1" dirty="0"/>
              <a:t> </a:t>
            </a:r>
            <a:r>
              <a:rPr lang="pt-BR" sz="1600" dirty="0"/>
              <a:t>e/ou</a:t>
            </a:r>
            <a:r>
              <a:rPr lang="pt-BR" sz="1600" i="1" dirty="0"/>
              <a:t> </a:t>
            </a:r>
            <a:r>
              <a:rPr lang="pt-BR" sz="1600" i="1" dirty="0" err="1"/>
              <a:t>tablet</a:t>
            </a:r>
            <a:r>
              <a:rPr lang="pt-BR" sz="1600" dirty="0" smtClean="0"/>
              <a:t>.</a:t>
            </a:r>
            <a:endParaRPr lang="pt-BR" dirty="0"/>
          </a:p>
        </p:txBody>
      </p:sp>
      <p:pic>
        <p:nvPicPr>
          <p:cNvPr id="10" name="Imagem 31"/>
          <p:cNvPicPr>
            <a:picLocks noChangeAspect="1"/>
          </p:cNvPicPr>
          <p:nvPr/>
        </p:nvPicPr>
        <p:blipFill>
          <a:blip r:embed="rId6" cstate="print">
            <a:extLst>
              <a:ext uri="{28A0092B-C50C-407E-A947-70E740481C1C}">
                <a14:useLocalDpi xmlns="" xmlns:a14="http://schemas.microsoft.com/office/drawing/2010/main" val="0"/>
              </a:ext>
            </a:extLst>
          </a:blip>
          <a:srcRect r="59425"/>
          <a:stretch>
            <a:fillRect/>
          </a:stretch>
        </p:blipFill>
        <p:spPr bwMode="auto">
          <a:xfrm>
            <a:off x="913951" y="106297"/>
            <a:ext cx="1826635" cy="10593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7" cstate="print"/>
          <a:srcRect/>
          <a:stretch>
            <a:fillRect/>
          </a:stretch>
        </p:blipFill>
        <p:spPr bwMode="auto">
          <a:xfrm>
            <a:off x="971600" y="2636912"/>
            <a:ext cx="2232248" cy="3965078"/>
          </a:xfrm>
          <a:prstGeom prst="rect">
            <a:avLst/>
          </a:prstGeom>
          <a:noFill/>
          <a:ln w="9525">
            <a:noFill/>
            <a:miter lim="800000"/>
            <a:headEnd/>
            <a:tailEnd/>
          </a:ln>
        </p:spPr>
      </p:pic>
      <p:pic>
        <p:nvPicPr>
          <p:cNvPr id="1027" name="Picture 3"/>
          <p:cNvPicPr>
            <a:picLocks noChangeAspect="1" noChangeArrowheads="1"/>
          </p:cNvPicPr>
          <p:nvPr/>
        </p:nvPicPr>
        <p:blipFill>
          <a:blip r:embed="rId8" cstate="print"/>
          <a:srcRect/>
          <a:stretch>
            <a:fillRect/>
          </a:stretch>
        </p:blipFill>
        <p:spPr bwMode="auto">
          <a:xfrm>
            <a:off x="3779912" y="2636912"/>
            <a:ext cx="2264190" cy="3960440"/>
          </a:xfrm>
          <a:prstGeom prst="rect">
            <a:avLst/>
          </a:prstGeom>
          <a:noFill/>
          <a:ln w="9525">
            <a:noFill/>
            <a:miter lim="800000"/>
            <a:headEnd/>
            <a:tailEnd/>
          </a:ln>
        </p:spPr>
      </p:pic>
      <p:pic>
        <p:nvPicPr>
          <p:cNvPr id="1028" name="Picture 4"/>
          <p:cNvPicPr>
            <a:picLocks noChangeAspect="1" noChangeArrowheads="1"/>
          </p:cNvPicPr>
          <p:nvPr/>
        </p:nvPicPr>
        <p:blipFill>
          <a:blip r:embed="rId9" cstate="print"/>
          <a:srcRect/>
          <a:stretch>
            <a:fillRect/>
          </a:stretch>
        </p:blipFill>
        <p:spPr bwMode="auto">
          <a:xfrm>
            <a:off x="5292080" y="5733256"/>
            <a:ext cx="672528" cy="648072"/>
          </a:xfrm>
          <a:prstGeom prst="rect">
            <a:avLst/>
          </a:prstGeom>
          <a:noFill/>
          <a:ln w="9525">
            <a:noFill/>
            <a:miter lim="800000"/>
            <a:headEnd/>
            <a:tailEnd/>
          </a:ln>
        </p:spPr>
      </p:pic>
      <p:pic>
        <p:nvPicPr>
          <p:cNvPr id="1029" name="Picture 5"/>
          <p:cNvPicPr>
            <a:picLocks noChangeAspect="1" noChangeArrowheads="1"/>
          </p:cNvPicPr>
          <p:nvPr/>
        </p:nvPicPr>
        <p:blipFill>
          <a:blip r:embed="rId10" cstate="print"/>
          <a:srcRect/>
          <a:stretch>
            <a:fillRect/>
          </a:stretch>
        </p:blipFill>
        <p:spPr bwMode="auto">
          <a:xfrm>
            <a:off x="3851920" y="4581128"/>
            <a:ext cx="523304" cy="740998"/>
          </a:xfrm>
          <a:prstGeom prst="rect">
            <a:avLst/>
          </a:prstGeom>
          <a:noFill/>
          <a:ln w="9525">
            <a:noFill/>
            <a:miter lim="800000"/>
            <a:headEnd/>
            <a:tailEnd/>
          </a:ln>
        </p:spPr>
      </p:pic>
      <p:pic>
        <p:nvPicPr>
          <p:cNvPr id="14" name="Picture 5"/>
          <p:cNvPicPr>
            <a:picLocks noChangeAspect="1" noChangeArrowheads="1"/>
          </p:cNvPicPr>
          <p:nvPr/>
        </p:nvPicPr>
        <p:blipFill>
          <a:blip r:embed="rId10" cstate="print"/>
          <a:srcRect/>
          <a:stretch>
            <a:fillRect/>
          </a:stretch>
        </p:blipFill>
        <p:spPr bwMode="auto">
          <a:xfrm>
            <a:off x="6228184" y="2492896"/>
            <a:ext cx="2681382" cy="3796834"/>
          </a:xfrm>
          <a:prstGeom prst="rect">
            <a:avLst/>
          </a:prstGeom>
          <a:noFill/>
          <a:ln w="9525">
            <a:noFill/>
            <a:miter lim="800000"/>
            <a:headEnd/>
            <a:tailEnd/>
          </a:ln>
        </p:spPr>
      </p:pic>
      <p:sp>
        <p:nvSpPr>
          <p:cNvPr id="15" name="CaixaDeTexto 14"/>
          <p:cNvSpPr txBox="1"/>
          <p:nvPr/>
        </p:nvSpPr>
        <p:spPr>
          <a:xfrm>
            <a:off x="4427984" y="4725144"/>
            <a:ext cx="1152128" cy="430887"/>
          </a:xfrm>
          <a:prstGeom prst="rect">
            <a:avLst/>
          </a:prstGeom>
          <a:noFill/>
        </p:spPr>
        <p:txBody>
          <a:bodyPr wrap="square" rtlCol="0">
            <a:spAutoFit/>
          </a:bodyPr>
          <a:lstStyle/>
          <a:p>
            <a:r>
              <a:rPr lang="pt-BR" sz="1100" b="1" dirty="0" smtClean="0">
                <a:solidFill>
                  <a:srgbClr val="0070C0"/>
                </a:solidFill>
                <a:latin typeface="Arial Black" pitchFamily="34" charset="0"/>
              </a:rPr>
              <a:t>Consumo remoto</a:t>
            </a:r>
            <a:endParaRPr lang="pt-BR" sz="1100" b="1" dirty="0">
              <a:solidFill>
                <a:srgbClr val="0070C0"/>
              </a:solidFill>
              <a:latin typeface="Arial Black" pitchFamily="34" charset="0"/>
            </a:endParaRPr>
          </a:p>
        </p:txBody>
      </p:sp>
    </p:spTree>
    <p:extLst>
      <p:ext uri="{BB962C8B-B14F-4D97-AF65-F5344CB8AC3E}">
        <p14:creationId xmlns="" xmlns:p14="http://schemas.microsoft.com/office/powerpoint/2010/main" val="15821779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495" y="44624"/>
            <a:ext cx="9072000" cy="126508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 name="Imagem 1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372200" y="6273316"/>
            <a:ext cx="2646362" cy="396044"/>
          </a:xfrm>
          <a:prstGeom prst="rect">
            <a:avLst/>
          </a:prstGeom>
        </p:spPr>
      </p:pic>
      <p:pic>
        <p:nvPicPr>
          <p:cNvPr id="13" name="Imagem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248916" y="213489"/>
            <a:ext cx="757892" cy="1090236"/>
          </a:xfrm>
          <a:prstGeom prst="rect">
            <a:avLst/>
          </a:prstGeom>
        </p:spPr>
      </p:pic>
      <p:sp>
        <p:nvSpPr>
          <p:cNvPr id="2" name="CaixaDeTexto 1"/>
          <p:cNvSpPr txBox="1"/>
          <p:nvPr/>
        </p:nvSpPr>
        <p:spPr>
          <a:xfrm>
            <a:off x="539552" y="2060848"/>
            <a:ext cx="7848872" cy="464871"/>
          </a:xfrm>
          <a:prstGeom prst="rect">
            <a:avLst/>
          </a:prstGeom>
          <a:noFill/>
        </p:spPr>
        <p:txBody>
          <a:bodyPr wrap="square" rtlCol="0">
            <a:spAutoFit/>
          </a:bodyPr>
          <a:lstStyle/>
          <a:p>
            <a:pPr algn="just">
              <a:lnSpc>
                <a:spcPct val="150000"/>
              </a:lnSpc>
            </a:pPr>
            <a:r>
              <a:rPr lang="pt-BR" dirty="0" smtClean="0"/>
              <a:t>	</a:t>
            </a:r>
            <a:endParaRPr lang="pt-BR" sz="2000" dirty="0"/>
          </a:p>
        </p:txBody>
      </p:sp>
      <p:sp>
        <p:nvSpPr>
          <p:cNvPr id="4" name="CaixaDeTexto 3"/>
          <p:cNvSpPr txBox="1"/>
          <p:nvPr/>
        </p:nvSpPr>
        <p:spPr>
          <a:xfrm>
            <a:off x="179512" y="1556792"/>
            <a:ext cx="8712968" cy="4893647"/>
          </a:xfrm>
          <a:prstGeom prst="rect">
            <a:avLst/>
          </a:prstGeom>
          <a:noFill/>
        </p:spPr>
        <p:txBody>
          <a:bodyPr wrap="square" rtlCol="0">
            <a:spAutoFit/>
          </a:bodyPr>
          <a:lstStyle/>
          <a:p>
            <a:pPr algn="just"/>
            <a:r>
              <a:rPr lang="pt-BR" sz="2400" b="1" dirty="0"/>
              <a:t>REFERÊNCIAS</a:t>
            </a:r>
            <a:endParaRPr lang="pt-BR" sz="2400" dirty="0"/>
          </a:p>
          <a:p>
            <a:pPr algn="just"/>
            <a:r>
              <a:rPr lang="pt-BR" i="1" dirty="0"/>
              <a:t> </a:t>
            </a:r>
            <a:endParaRPr lang="pt-BR" dirty="0"/>
          </a:p>
          <a:p>
            <a:pPr algn="just"/>
            <a:r>
              <a:rPr lang="pt-BR" dirty="0"/>
              <a:t>COELHO, A.C. (2009). Micromedição em Sistemas de Abastecimento de Água. 1 ed. João Pessoa: Editora Universitária da UFPB, 348 p.</a:t>
            </a:r>
          </a:p>
          <a:p>
            <a:pPr algn="just"/>
            <a:r>
              <a:rPr lang="pt-BR" dirty="0"/>
              <a:t>Empresa AMRTEC, disponível em: </a:t>
            </a:r>
            <a:r>
              <a:rPr lang="pt-BR" u="sng" dirty="0">
                <a:hlinkClick r:id="rId5"/>
              </a:rPr>
              <a:t>http://www.amrtec.com.br</a:t>
            </a:r>
            <a:r>
              <a:rPr lang="pt-BR" dirty="0"/>
              <a:t>. Acesso em 22 mai. 2017.</a:t>
            </a:r>
          </a:p>
          <a:p>
            <a:pPr algn="just"/>
            <a:r>
              <a:rPr lang="pt-BR" dirty="0"/>
              <a:t>Empresa Diehl, disponível em: </a:t>
            </a:r>
            <a:r>
              <a:rPr lang="pt-BR" u="sng" dirty="0">
                <a:hlinkClick r:id="rId6"/>
              </a:rPr>
              <a:t>http://www.diehl.com/pt/</a:t>
            </a:r>
            <a:r>
              <a:rPr lang="pt-BR" dirty="0"/>
              <a:t>. Acesso em 22 mai. 2017.</a:t>
            </a:r>
          </a:p>
          <a:p>
            <a:pPr algn="just"/>
            <a:r>
              <a:rPr lang="pt-BR" dirty="0"/>
              <a:t>Empresa </a:t>
            </a:r>
            <a:r>
              <a:rPr lang="pt-BR" dirty="0" err="1"/>
              <a:t>VectoraSYS</a:t>
            </a:r>
            <a:r>
              <a:rPr lang="pt-BR" dirty="0"/>
              <a:t>, disponível em: </a:t>
            </a:r>
            <a:r>
              <a:rPr lang="pt-BR" u="sng" dirty="0">
                <a:hlinkClick r:id="rId7"/>
              </a:rPr>
              <a:t>http://201.77.115.165/vectorasys</a:t>
            </a:r>
            <a:r>
              <a:rPr lang="pt-BR" dirty="0"/>
              <a:t>. Acesso em 22 mai. 2017.</a:t>
            </a:r>
          </a:p>
          <a:p>
            <a:pPr algn="just"/>
            <a:r>
              <a:rPr lang="pt-BR" dirty="0"/>
              <a:t>SILVA, A. B.; MOREIRA, L. R. B. Telemetria em Sistemas de Comunicação Móvel Celular. 2004. Projeto final (Graduação em Engenharia Elétrica), Departamento de Engenharia Elétrica, Universidade de Brasília, Brasília, DF.</a:t>
            </a:r>
          </a:p>
          <a:p>
            <a:pPr algn="just"/>
            <a:r>
              <a:rPr lang="pt-BR" dirty="0"/>
              <a:t>SILVA, A. E.;  SAMPAIO, A. G. A.; ARAUJO, A. M.; DANTAS, B. T.;  (2007) - SITH: Sistema De Telemetria Para Medição De Consumo De Água. Disponível em: </a:t>
            </a:r>
            <a:r>
              <a:rPr lang="pt-BR" u="sng" dirty="0">
                <a:hlinkClick r:id="rId8"/>
              </a:rPr>
              <a:t>https://www.researchgate.net/profile/Allan_Freitas/publication/274375259_SITH_SISTEMA_DE_TELEMETRIA_PARA_MEDICAO_DE_CONSUMO_DE_AGUA/links/551c89bd0cf20d5fbde54741.pdf</a:t>
            </a:r>
            <a:r>
              <a:rPr lang="pt-BR" dirty="0"/>
              <a:t>. Acesso em 22 mai. 2017.</a:t>
            </a:r>
          </a:p>
          <a:p>
            <a:endParaRPr lang="pt-BR" dirty="0"/>
          </a:p>
        </p:txBody>
      </p:sp>
      <p:pic>
        <p:nvPicPr>
          <p:cNvPr id="10" name="Imagem 31"/>
          <p:cNvPicPr>
            <a:picLocks noChangeAspect="1"/>
          </p:cNvPicPr>
          <p:nvPr/>
        </p:nvPicPr>
        <p:blipFill>
          <a:blip r:embed="rId9" cstate="print">
            <a:extLst>
              <a:ext uri="{28A0092B-C50C-407E-A947-70E740481C1C}">
                <a14:useLocalDpi xmlns="" xmlns:a14="http://schemas.microsoft.com/office/drawing/2010/main" val="0"/>
              </a:ext>
            </a:extLst>
          </a:blip>
          <a:srcRect r="59425"/>
          <a:stretch>
            <a:fillRect/>
          </a:stretch>
        </p:blipFill>
        <p:spPr bwMode="auto">
          <a:xfrm>
            <a:off x="913951" y="106297"/>
            <a:ext cx="1826635" cy="10593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7756536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2266" y="78858"/>
            <a:ext cx="9072000" cy="126508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2" name="Espaço Reservado para Conteúdo 11"/>
          <p:cNvSpPr>
            <a:spLocks noGrp="1"/>
          </p:cNvSpPr>
          <p:nvPr>
            <p:ph sz="half" idx="1"/>
          </p:nvPr>
        </p:nvSpPr>
        <p:spPr>
          <a:xfrm>
            <a:off x="755070" y="1484784"/>
            <a:ext cx="7705361" cy="4788532"/>
          </a:xfrm>
        </p:spPr>
        <p:txBody>
          <a:bodyPr>
            <a:noAutofit/>
          </a:bodyPr>
          <a:lstStyle/>
          <a:p>
            <a:pPr marL="0" indent="0" algn="just">
              <a:buNone/>
            </a:pPr>
            <a:r>
              <a:rPr lang="pt-BR" sz="2400" b="1" dirty="0" smtClean="0"/>
              <a:t>Introdução</a:t>
            </a:r>
            <a:endParaRPr lang="pt-BR" sz="1400" b="1" dirty="0" smtClean="0"/>
          </a:p>
          <a:p>
            <a:pPr marL="0" indent="0" algn="just">
              <a:lnSpc>
                <a:spcPct val="150000"/>
              </a:lnSpc>
              <a:buNone/>
            </a:pPr>
            <a:r>
              <a:rPr lang="pt-BR" sz="2400" dirty="0" smtClean="0"/>
              <a:t>B</a:t>
            </a:r>
            <a:r>
              <a:rPr lang="pt-BR" sz="2400" dirty="0" smtClean="0"/>
              <a:t>enefícios</a:t>
            </a:r>
            <a:r>
              <a:rPr lang="pt-BR" sz="2400" dirty="0" smtClean="0"/>
              <a:t>:</a:t>
            </a:r>
          </a:p>
          <a:p>
            <a:pPr algn="just">
              <a:lnSpc>
                <a:spcPct val="150000"/>
              </a:lnSpc>
            </a:pPr>
            <a:r>
              <a:rPr lang="pt-BR" sz="2400" dirty="0" smtClean="0"/>
              <a:t>Agilidade </a:t>
            </a:r>
            <a:r>
              <a:rPr lang="pt-BR" sz="2400" dirty="0"/>
              <a:t>no processo de recebimento dos dados dos </a:t>
            </a:r>
            <a:r>
              <a:rPr lang="pt-BR" sz="2400" dirty="0" smtClean="0"/>
              <a:t>medidores; </a:t>
            </a:r>
          </a:p>
          <a:p>
            <a:pPr algn="just">
              <a:lnSpc>
                <a:spcPct val="150000"/>
              </a:lnSpc>
            </a:pPr>
            <a:r>
              <a:rPr lang="pt-BR" sz="2400" dirty="0" smtClean="0"/>
              <a:t>Auxilia na redução das </a:t>
            </a:r>
            <a:r>
              <a:rPr lang="pt-BR" sz="2400" dirty="0" smtClean="0"/>
              <a:t>perdas aparentes, </a:t>
            </a:r>
            <a:r>
              <a:rPr lang="pt-BR" sz="2400" dirty="0" smtClean="0"/>
              <a:t>através da identificação </a:t>
            </a:r>
            <a:r>
              <a:rPr lang="pt-BR" sz="2400" dirty="0" smtClean="0"/>
              <a:t>dos hidrômetros travados e fraudados;</a:t>
            </a:r>
          </a:p>
          <a:p>
            <a:pPr algn="just">
              <a:lnSpc>
                <a:spcPct val="150000"/>
              </a:lnSpc>
            </a:pPr>
            <a:r>
              <a:rPr lang="pt-BR" sz="2400" dirty="0" smtClean="0"/>
              <a:t>Permite um estudo mais aprofundado do perfil de consumo das ligações de água;</a:t>
            </a:r>
          </a:p>
        </p:txBody>
      </p:sp>
      <p:pic>
        <p:nvPicPr>
          <p:cNvPr id="14" name="Imagem 1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372200" y="6273316"/>
            <a:ext cx="2646362" cy="396044"/>
          </a:xfrm>
          <a:prstGeom prst="rect">
            <a:avLst/>
          </a:prstGeom>
        </p:spPr>
      </p:pic>
      <p:pic>
        <p:nvPicPr>
          <p:cNvPr id="15" name="Imagem 1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248916" y="213489"/>
            <a:ext cx="757892" cy="1090236"/>
          </a:xfrm>
          <a:prstGeom prst="rect">
            <a:avLst/>
          </a:prstGeom>
        </p:spPr>
      </p:pic>
      <p:pic>
        <p:nvPicPr>
          <p:cNvPr id="9" name="Imagem 31"/>
          <p:cNvPicPr>
            <a:picLocks noChangeAspect="1"/>
          </p:cNvPicPr>
          <p:nvPr/>
        </p:nvPicPr>
        <p:blipFill>
          <a:blip r:embed="rId5" cstate="print">
            <a:extLst>
              <a:ext uri="{28A0092B-C50C-407E-A947-70E740481C1C}">
                <a14:useLocalDpi xmlns="" xmlns:a14="http://schemas.microsoft.com/office/drawing/2010/main" val="0"/>
              </a:ext>
            </a:extLst>
          </a:blip>
          <a:srcRect r="59425"/>
          <a:stretch>
            <a:fillRect/>
          </a:stretch>
        </p:blipFill>
        <p:spPr bwMode="auto">
          <a:xfrm>
            <a:off x="913951" y="106297"/>
            <a:ext cx="1826635" cy="10593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5663418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2266" y="78858"/>
            <a:ext cx="9072000" cy="126508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2" name="Espaço Reservado para Conteúdo 11"/>
          <p:cNvSpPr>
            <a:spLocks noGrp="1"/>
          </p:cNvSpPr>
          <p:nvPr>
            <p:ph sz="half" idx="1"/>
          </p:nvPr>
        </p:nvSpPr>
        <p:spPr>
          <a:xfrm>
            <a:off x="755576" y="1340768"/>
            <a:ext cx="7705361" cy="5040560"/>
          </a:xfrm>
        </p:spPr>
        <p:txBody>
          <a:bodyPr>
            <a:noAutofit/>
          </a:bodyPr>
          <a:lstStyle/>
          <a:p>
            <a:pPr marL="0" indent="0" algn="just">
              <a:buNone/>
            </a:pPr>
            <a:r>
              <a:rPr lang="pt-BR" sz="2400" b="1" dirty="0" smtClean="0"/>
              <a:t>Introdução</a:t>
            </a:r>
          </a:p>
          <a:p>
            <a:pPr marL="0" indent="0" algn="just">
              <a:buNone/>
            </a:pPr>
            <a:r>
              <a:rPr lang="pt-BR" sz="2400" dirty="0" smtClean="0"/>
              <a:t>Benefícios:</a:t>
            </a:r>
            <a:endParaRPr lang="pt-BR" sz="2000" dirty="0" smtClean="0"/>
          </a:p>
          <a:p>
            <a:pPr algn="just">
              <a:lnSpc>
                <a:spcPct val="150000"/>
              </a:lnSpc>
            </a:pPr>
            <a:r>
              <a:rPr lang="pt-BR" sz="2400" dirty="0" smtClean="0"/>
              <a:t>Reduz os erros de leitura que ocasionam prejuízos tanto para a Autarquia como também para os clientes;</a:t>
            </a:r>
          </a:p>
          <a:p>
            <a:pPr algn="just">
              <a:lnSpc>
                <a:spcPct val="150000"/>
              </a:lnSpc>
            </a:pPr>
            <a:r>
              <a:rPr lang="pt-BR" sz="2400" dirty="0" smtClean="0"/>
              <a:t>Aumentam a segurança </a:t>
            </a:r>
            <a:r>
              <a:rPr lang="pt-BR" sz="2400" dirty="0"/>
              <a:t>d</a:t>
            </a:r>
            <a:r>
              <a:rPr lang="pt-BR" sz="2400" dirty="0" smtClean="0"/>
              <a:t>o </a:t>
            </a:r>
            <a:r>
              <a:rPr lang="pt-BR" sz="2400" dirty="0"/>
              <a:t>cliente e </a:t>
            </a:r>
            <a:r>
              <a:rPr lang="pt-BR" sz="2400" dirty="0" smtClean="0"/>
              <a:t>do </a:t>
            </a:r>
            <a:r>
              <a:rPr lang="pt-BR" sz="2400" dirty="0"/>
              <a:t>leiturista, pois </a:t>
            </a:r>
            <a:r>
              <a:rPr lang="pt-BR" sz="2400" dirty="0" smtClean="0"/>
              <a:t>anula </a:t>
            </a:r>
            <a:r>
              <a:rPr lang="pt-BR" sz="2400" dirty="0"/>
              <a:t>a necessidade </a:t>
            </a:r>
            <a:r>
              <a:rPr lang="pt-BR" sz="2400" dirty="0" smtClean="0"/>
              <a:t>de adentrar </a:t>
            </a:r>
            <a:r>
              <a:rPr lang="pt-BR" sz="2400" dirty="0"/>
              <a:t>nos imóveis para realizar a leitura do </a:t>
            </a:r>
            <a:r>
              <a:rPr lang="pt-BR" sz="2400" dirty="0" smtClean="0"/>
              <a:t>hidrômetro;</a:t>
            </a:r>
          </a:p>
          <a:p>
            <a:pPr algn="just">
              <a:lnSpc>
                <a:spcPct val="150000"/>
              </a:lnSpc>
            </a:pPr>
            <a:r>
              <a:rPr lang="pt-BR" sz="2400" dirty="0" smtClean="0"/>
              <a:t>Reduz a quantidade de cobrança da tarifa de água pela média motivada por impedimentos de leitura; </a:t>
            </a:r>
          </a:p>
        </p:txBody>
      </p:sp>
      <p:pic>
        <p:nvPicPr>
          <p:cNvPr id="14" name="Imagem 1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372200" y="6273316"/>
            <a:ext cx="2646362" cy="396044"/>
          </a:xfrm>
          <a:prstGeom prst="rect">
            <a:avLst/>
          </a:prstGeom>
        </p:spPr>
      </p:pic>
      <p:pic>
        <p:nvPicPr>
          <p:cNvPr id="15" name="Imagem 1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248916" y="213489"/>
            <a:ext cx="757892" cy="1090236"/>
          </a:xfrm>
          <a:prstGeom prst="rect">
            <a:avLst/>
          </a:prstGeom>
        </p:spPr>
      </p:pic>
      <p:pic>
        <p:nvPicPr>
          <p:cNvPr id="9" name="Imagem 31"/>
          <p:cNvPicPr>
            <a:picLocks noChangeAspect="1"/>
          </p:cNvPicPr>
          <p:nvPr/>
        </p:nvPicPr>
        <p:blipFill>
          <a:blip r:embed="rId5" cstate="print">
            <a:extLst>
              <a:ext uri="{28A0092B-C50C-407E-A947-70E740481C1C}">
                <a14:useLocalDpi xmlns="" xmlns:a14="http://schemas.microsoft.com/office/drawing/2010/main" val="0"/>
              </a:ext>
            </a:extLst>
          </a:blip>
          <a:srcRect r="59425"/>
          <a:stretch>
            <a:fillRect/>
          </a:stretch>
        </p:blipFill>
        <p:spPr bwMode="auto">
          <a:xfrm>
            <a:off x="913951" y="106297"/>
            <a:ext cx="1826635" cy="10593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5663418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5495" y="44624"/>
            <a:ext cx="9072000" cy="126508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0" name="Espaço Reservado para Conteúdo 11"/>
          <p:cNvSpPr txBox="1">
            <a:spLocks/>
          </p:cNvSpPr>
          <p:nvPr/>
        </p:nvSpPr>
        <p:spPr>
          <a:xfrm>
            <a:off x="755576" y="1700808"/>
            <a:ext cx="7848872" cy="4176464"/>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None/>
            </a:pPr>
            <a:endParaRPr lang="pt-BR" sz="2400" b="1" dirty="0" smtClean="0">
              <a:latin typeface="+mj-lt"/>
            </a:endParaRPr>
          </a:p>
          <a:p>
            <a:pPr marL="0" indent="0" algn="just">
              <a:lnSpc>
                <a:spcPct val="150000"/>
              </a:lnSpc>
              <a:buNone/>
            </a:pPr>
            <a:r>
              <a:rPr lang="pt-BR" sz="2600" dirty="0" smtClean="0">
                <a:latin typeface="+mj-lt"/>
              </a:rPr>
              <a:t>Atualmente </a:t>
            </a:r>
            <a:r>
              <a:rPr lang="pt-BR" sz="2600" dirty="0">
                <a:latin typeface="+mj-lt"/>
              </a:rPr>
              <a:t>o </a:t>
            </a:r>
            <a:r>
              <a:rPr lang="pt-BR" sz="2600" dirty="0" smtClean="0">
                <a:latin typeface="+mj-lt"/>
              </a:rPr>
              <a:t>SAAE Guarulhos </a:t>
            </a:r>
            <a:r>
              <a:rPr lang="pt-BR" sz="2600" dirty="0" smtClean="0">
                <a:latin typeface="+mj-lt"/>
              </a:rPr>
              <a:t>atua em </a:t>
            </a:r>
            <a:r>
              <a:rPr lang="pt-BR" sz="2600" dirty="0" smtClean="0">
                <a:latin typeface="+mj-lt"/>
              </a:rPr>
              <a:t>três vertentes </a:t>
            </a:r>
            <a:r>
              <a:rPr lang="pt-BR" sz="2600" dirty="0">
                <a:latin typeface="+mj-lt"/>
              </a:rPr>
              <a:t>na transmissão remota de dados de medidores, sendo </a:t>
            </a:r>
            <a:r>
              <a:rPr lang="pt-BR" sz="2600" dirty="0" smtClean="0">
                <a:latin typeface="+mj-lt"/>
              </a:rPr>
              <a:t>elas:</a:t>
            </a:r>
          </a:p>
          <a:p>
            <a:pPr marL="0" indent="0" algn="just">
              <a:lnSpc>
                <a:spcPct val="150000"/>
              </a:lnSpc>
              <a:buNone/>
            </a:pPr>
            <a:endParaRPr lang="pt-BR" sz="2600" dirty="0" smtClean="0">
              <a:latin typeface="+mj-lt"/>
            </a:endParaRPr>
          </a:p>
          <a:p>
            <a:pPr algn="just">
              <a:lnSpc>
                <a:spcPct val="150000"/>
              </a:lnSpc>
            </a:pPr>
            <a:r>
              <a:rPr lang="pt-BR" sz="2700" b="1" dirty="0" smtClean="0">
                <a:latin typeface="+mj-lt"/>
              </a:rPr>
              <a:t>Grandes </a:t>
            </a:r>
            <a:r>
              <a:rPr lang="pt-BR" sz="2700" b="1" dirty="0" smtClean="0">
                <a:latin typeface="+mj-lt"/>
              </a:rPr>
              <a:t>consumidores já consolidados </a:t>
            </a:r>
            <a:r>
              <a:rPr lang="pt-BR" sz="2700" b="1" dirty="0" smtClean="0"/>
              <a:t>(acima </a:t>
            </a:r>
            <a:r>
              <a:rPr lang="pt-BR" sz="2700" b="1" dirty="0"/>
              <a:t>de 150 </a:t>
            </a:r>
            <a:r>
              <a:rPr lang="pt-BR" sz="2700" b="1" dirty="0" smtClean="0"/>
              <a:t>m³/mês)</a:t>
            </a:r>
            <a:r>
              <a:rPr lang="pt-BR" sz="2700" b="1" dirty="0" smtClean="0">
                <a:latin typeface="+mj-lt"/>
              </a:rPr>
              <a:t>;</a:t>
            </a:r>
            <a:endParaRPr lang="pt-BR" sz="2700" b="1" dirty="0" smtClean="0">
              <a:latin typeface="+mj-lt"/>
            </a:endParaRPr>
          </a:p>
          <a:p>
            <a:pPr algn="just">
              <a:lnSpc>
                <a:spcPct val="150000"/>
              </a:lnSpc>
            </a:pPr>
            <a:r>
              <a:rPr lang="pt-BR" sz="2700" b="1" dirty="0">
                <a:latin typeface="+mj-lt"/>
              </a:rPr>
              <a:t>Novos </a:t>
            </a:r>
            <a:r>
              <a:rPr lang="pt-BR" sz="2700" b="1" dirty="0" smtClean="0">
                <a:latin typeface="+mj-lt"/>
              </a:rPr>
              <a:t>c</a:t>
            </a:r>
            <a:r>
              <a:rPr lang="pt-BR" sz="2700" b="1" dirty="0" smtClean="0">
                <a:latin typeface="+mj-lt"/>
              </a:rPr>
              <a:t>ondomínios </a:t>
            </a:r>
            <a:r>
              <a:rPr lang="pt-BR" sz="2700" b="1" dirty="0" smtClean="0">
                <a:latin typeface="+mj-lt"/>
              </a:rPr>
              <a:t>r</a:t>
            </a:r>
            <a:r>
              <a:rPr lang="pt-BR" sz="2700" b="1" dirty="0" smtClean="0">
                <a:latin typeface="+mj-lt"/>
              </a:rPr>
              <a:t>esidenciais</a:t>
            </a:r>
            <a:r>
              <a:rPr lang="pt-BR" sz="2700" b="1" dirty="0" smtClean="0">
                <a:latin typeface="+mj-lt"/>
              </a:rPr>
              <a:t>, </a:t>
            </a:r>
            <a:r>
              <a:rPr lang="pt-BR" sz="2700" b="1" dirty="0" smtClean="0">
                <a:latin typeface="+mj-lt"/>
              </a:rPr>
              <a:t>comerciais </a:t>
            </a:r>
            <a:r>
              <a:rPr lang="pt-BR" sz="2700" b="1" dirty="0" smtClean="0">
                <a:latin typeface="+mj-lt"/>
              </a:rPr>
              <a:t>e </a:t>
            </a:r>
            <a:r>
              <a:rPr lang="pt-BR" sz="2700" b="1" dirty="0" smtClean="0">
                <a:latin typeface="+mj-lt"/>
              </a:rPr>
              <a:t>industriais</a:t>
            </a:r>
            <a:r>
              <a:rPr lang="pt-BR" sz="2700" b="1" dirty="0" smtClean="0">
                <a:latin typeface="+mj-lt"/>
              </a:rPr>
              <a:t>;</a:t>
            </a:r>
          </a:p>
          <a:p>
            <a:pPr algn="just">
              <a:lnSpc>
                <a:spcPct val="150000"/>
              </a:lnSpc>
            </a:pPr>
            <a:r>
              <a:rPr lang="pt-BR" sz="2700" b="1" dirty="0">
                <a:latin typeface="+mj-lt"/>
              </a:rPr>
              <a:t>Medição </a:t>
            </a:r>
            <a:r>
              <a:rPr lang="pt-BR" sz="2700" b="1" dirty="0" smtClean="0">
                <a:latin typeface="+mj-lt"/>
              </a:rPr>
              <a:t>remota </a:t>
            </a:r>
            <a:r>
              <a:rPr lang="pt-BR" sz="2700" b="1" dirty="0">
                <a:latin typeface="+mj-lt"/>
              </a:rPr>
              <a:t>de </a:t>
            </a:r>
            <a:r>
              <a:rPr lang="pt-BR" sz="2700" b="1" dirty="0" smtClean="0">
                <a:latin typeface="+mj-lt"/>
              </a:rPr>
              <a:t>e</a:t>
            </a:r>
            <a:r>
              <a:rPr lang="pt-BR" sz="2700" b="1" dirty="0" smtClean="0">
                <a:latin typeface="+mj-lt"/>
              </a:rPr>
              <a:t>sgoto (grandes </a:t>
            </a:r>
            <a:r>
              <a:rPr lang="pt-BR" sz="2700" b="1" dirty="0" smtClean="0">
                <a:latin typeface="+mj-lt"/>
              </a:rPr>
              <a:t>geradores de esgoto).</a:t>
            </a:r>
          </a:p>
          <a:p>
            <a:pPr algn="just"/>
            <a:endParaRPr lang="pt-BR" sz="1000" dirty="0"/>
          </a:p>
          <a:p>
            <a:pPr algn="just"/>
            <a:endParaRPr lang="pt-BR" sz="1000" dirty="0"/>
          </a:p>
        </p:txBody>
      </p:sp>
      <p:pic>
        <p:nvPicPr>
          <p:cNvPr id="12" name="Imagem 1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372200" y="6273316"/>
            <a:ext cx="2646362" cy="396044"/>
          </a:xfrm>
          <a:prstGeom prst="rect">
            <a:avLst/>
          </a:prstGeom>
        </p:spPr>
      </p:pic>
      <p:pic>
        <p:nvPicPr>
          <p:cNvPr id="13" name="Imagem 12"/>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248916" y="213489"/>
            <a:ext cx="757892" cy="1090236"/>
          </a:xfrm>
          <a:prstGeom prst="rect">
            <a:avLst/>
          </a:prstGeom>
        </p:spPr>
      </p:pic>
      <p:pic>
        <p:nvPicPr>
          <p:cNvPr id="16" name="Imagem 31"/>
          <p:cNvPicPr>
            <a:picLocks noChangeAspect="1"/>
          </p:cNvPicPr>
          <p:nvPr/>
        </p:nvPicPr>
        <p:blipFill>
          <a:blip r:embed="rId6" cstate="print">
            <a:extLst>
              <a:ext uri="{28A0092B-C50C-407E-A947-70E740481C1C}">
                <a14:useLocalDpi xmlns="" xmlns:a14="http://schemas.microsoft.com/office/drawing/2010/main" val="0"/>
              </a:ext>
            </a:extLst>
          </a:blip>
          <a:srcRect r="59425"/>
          <a:stretch>
            <a:fillRect/>
          </a:stretch>
        </p:blipFill>
        <p:spPr bwMode="auto">
          <a:xfrm>
            <a:off x="913951" y="106297"/>
            <a:ext cx="1826635" cy="10593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CaixaDeTexto 6"/>
          <p:cNvSpPr txBox="1"/>
          <p:nvPr/>
        </p:nvSpPr>
        <p:spPr>
          <a:xfrm>
            <a:off x="899592" y="1412776"/>
            <a:ext cx="3024336" cy="461665"/>
          </a:xfrm>
          <a:prstGeom prst="rect">
            <a:avLst/>
          </a:prstGeom>
          <a:noFill/>
        </p:spPr>
        <p:txBody>
          <a:bodyPr wrap="square" rtlCol="0">
            <a:spAutoFit/>
          </a:bodyPr>
          <a:lstStyle/>
          <a:p>
            <a:r>
              <a:rPr lang="pt-BR" sz="2400" b="1" dirty="0" smtClean="0"/>
              <a:t>Metodologia</a:t>
            </a:r>
            <a:endParaRPr lang="pt-BR" sz="2400" b="1" dirty="0"/>
          </a:p>
        </p:txBody>
      </p:sp>
    </p:spTree>
    <p:extLst>
      <p:ext uri="{BB962C8B-B14F-4D97-AF65-F5344CB8AC3E}">
        <p14:creationId xmlns="" xmlns:p14="http://schemas.microsoft.com/office/powerpoint/2010/main" val="19291499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495" y="44624"/>
            <a:ext cx="9072000" cy="126508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0" name="Espaço Reservado para Conteúdo 11"/>
          <p:cNvSpPr txBox="1">
            <a:spLocks/>
          </p:cNvSpPr>
          <p:nvPr/>
        </p:nvSpPr>
        <p:spPr>
          <a:xfrm>
            <a:off x="683568" y="1412776"/>
            <a:ext cx="7944294" cy="5256584"/>
          </a:xfrm>
          <a:prstGeom prst="rect">
            <a:avLst/>
          </a:prstGeom>
        </p:spPr>
        <p:txBody>
          <a:bodyPr>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pt-BR" sz="8000" b="1" u="sng" dirty="0" smtClean="0"/>
              <a:t>Grandes Consumidores</a:t>
            </a:r>
          </a:p>
          <a:p>
            <a:pPr marL="0" indent="0" algn="just">
              <a:buNone/>
            </a:pPr>
            <a:endParaRPr lang="pt-BR" sz="7200" b="1" u="sng" dirty="0" smtClean="0"/>
          </a:p>
          <a:p>
            <a:pPr marL="0" indent="0" algn="just">
              <a:lnSpc>
                <a:spcPct val="170000"/>
              </a:lnSpc>
              <a:spcBef>
                <a:spcPts val="0"/>
              </a:spcBef>
              <a:buNone/>
            </a:pPr>
            <a:r>
              <a:rPr lang="pt-BR" sz="7200" dirty="0" smtClean="0"/>
              <a:t>	Estas instalações foram realizadas em imóveis públicos e/ou particulares, como escolas, postos de saúde, hospitais, indústrias, comércios, entre outros, que foram previamente determinadas através do seu alto consumo de água </a:t>
            </a:r>
            <a:r>
              <a:rPr lang="pt-BR" sz="7200" b="1" dirty="0" smtClean="0"/>
              <a:t>(acima de 150 m³/mês).</a:t>
            </a:r>
            <a:endParaRPr lang="pt-BR" sz="7200" dirty="0" smtClean="0"/>
          </a:p>
          <a:p>
            <a:pPr marL="0" indent="0" algn="just">
              <a:lnSpc>
                <a:spcPct val="170000"/>
              </a:lnSpc>
              <a:spcBef>
                <a:spcPts val="0"/>
              </a:spcBef>
              <a:buNone/>
            </a:pPr>
            <a:r>
              <a:rPr lang="pt-BR" sz="7200" dirty="0" smtClean="0"/>
              <a:t>	Infraestrutura </a:t>
            </a:r>
            <a:r>
              <a:rPr lang="pt-BR" sz="7200" dirty="0"/>
              <a:t>de telemetria nas </a:t>
            </a:r>
            <a:r>
              <a:rPr lang="pt-BR" sz="7200" dirty="0" smtClean="0"/>
              <a:t>ligações:</a:t>
            </a:r>
          </a:p>
          <a:p>
            <a:pPr algn="just">
              <a:lnSpc>
                <a:spcPct val="170000"/>
              </a:lnSpc>
              <a:spcBef>
                <a:spcPts val="0"/>
              </a:spcBef>
            </a:pPr>
            <a:r>
              <a:rPr lang="pt-BR" sz="7200" b="1" dirty="0" smtClean="0"/>
              <a:t>hidrômetro </a:t>
            </a:r>
            <a:r>
              <a:rPr lang="pt-BR" sz="7200" b="1" dirty="0"/>
              <a:t>compatível, pois os que estavam instalados não eram compatíveis com a tecnologia; </a:t>
            </a:r>
            <a:endParaRPr lang="pt-BR" sz="7200" b="1" dirty="0" smtClean="0"/>
          </a:p>
          <a:p>
            <a:pPr algn="just">
              <a:lnSpc>
                <a:spcPct val="170000"/>
              </a:lnSpc>
              <a:spcBef>
                <a:spcPts val="0"/>
              </a:spcBef>
            </a:pPr>
            <a:r>
              <a:rPr lang="pt-BR" sz="7200" b="1" dirty="0" smtClean="0"/>
              <a:t>haste </a:t>
            </a:r>
            <a:r>
              <a:rPr lang="pt-BR" sz="7200" b="1" dirty="0"/>
              <a:t>(poste) para suporte do rádio; </a:t>
            </a:r>
            <a:endParaRPr lang="pt-BR" sz="7200" b="1" dirty="0" smtClean="0"/>
          </a:p>
          <a:p>
            <a:pPr algn="just">
              <a:lnSpc>
                <a:spcPct val="170000"/>
              </a:lnSpc>
              <a:spcBef>
                <a:spcPts val="0"/>
              </a:spcBef>
            </a:pPr>
            <a:r>
              <a:rPr lang="pt-BR" sz="7200" b="1" dirty="0" smtClean="0"/>
              <a:t>Cabeamento/conduíte</a:t>
            </a:r>
          </a:p>
          <a:p>
            <a:pPr algn="just">
              <a:lnSpc>
                <a:spcPct val="170000"/>
              </a:lnSpc>
              <a:spcBef>
                <a:spcPts val="0"/>
              </a:spcBef>
            </a:pPr>
            <a:r>
              <a:rPr lang="pt-BR" sz="7200" b="1" dirty="0" smtClean="0"/>
              <a:t>Rádio</a:t>
            </a:r>
            <a:r>
              <a:rPr lang="pt-BR" sz="7200" b="1" dirty="0"/>
              <a:t>. </a:t>
            </a:r>
            <a:endParaRPr lang="pt-BR" sz="7200" b="1" dirty="0" smtClean="0"/>
          </a:p>
          <a:p>
            <a:pPr marL="0" indent="0" algn="just">
              <a:lnSpc>
                <a:spcPct val="160000"/>
              </a:lnSpc>
              <a:buNone/>
            </a:pPr>
            <a:endParaRPr lang="pt-BR" sz="2400" dirty="0" smtClean="0"/>
          </a:p>
          <a:p>
            <a:pPr marL="0" indent="0" algn="just">
              <a:lnSpc>
                <a:spcPct val="160000"/>
              </a:lnSpc>
              <a:buNone/>
            </a:pPr>
            <a:r>
              <a:rPr lang="pt-BR" sz="2400" dirty="0" smtClean="0"/>
              <a:t>	</a:t>
            </a:r>
            <a:endParaRPr lang="pt-BR" sz="4000" b="1" dirty="0"/>
          </a:p>
        </p:txBody>
      </p:sp>
      <p:pic>
        <p:nvPicPr>
          <p:cNvPr id="12" name="Imagem 1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372200" y="6273316"/>
            <a:ext cx="2646362" cy="396044"/>
          </a:xfrm>
          <a:prstGeom prst="rect">
            <a:avLst/>
          </a:prstGeom>
        </p:spPr>
      </p:pic>
      <p:pic>
        <p:nvPicPr>
          <p:cNvPr id="13" name="Imagem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248916" y="213489"/>
            <a:ext cx="757892" cy="1090236"/>
          </a:xfrm>
          <a:prstGeom prst="rect">
            <a:avLst/>
          </a:prstGeom>
        </p:spPr>
      </p:pic>
      <p:pic>
        <p:nvPicPr>
          <p:cNvPr id="7" name="Imagem 31"/>
          <p:cNvPicPr>
            <a:picLocks noChangeAspect="1"/>
          </p:cNvPicPr>
          <p:nvPr/>
        </p:nvPicPr>
        <p:blipFill>
          <a:blip r:embed="rId5" cstate="print">
            <a:extLst>
              <a:ext uri="{28A0092B-C50C-407E-A947-70E740481C1C}">
                <a14:useLocalDpi xmlns="" xmlns:a14="http://schemas.microsoft.com/office/drawing/2010/main" val="0"/>
              </a:ext>
            </a:extLst>
          </a:blip>
          <a:srcRect r="59425"/>
          <a:stretch>
            <a:fillRect/>
          </a:stretch>
        </p:blipFill>
        <p:spPr bwMode="auto">
          <a:xfrm>
            <a:off x="913951" y="106297"/>
            <a:ext cx="1826635" cy="10593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6514848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495" y="44624"/>
            <a:ext cx="9072000" cy="126508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 name="Imagem 1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372200" y="6273316"/>
            <a:ext cx="2646362" cy="396044"/>
          </a:xfrm>
          <a:prstGeom prst="rect">
            <a:avLst/>
          </a:prstGeom>
        </p:spPr>
      </p:pic>
      <p:pic>
        <p:nvPicPr>
          <p:cNvPr id="13" name="Imagem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248916" y="213489"/>
            <a:ext cx="757892" cy="1090236"/>
          </a:xfrm>
          <a:prstGeom prst="rect">
            <a:avLst/>
          </a:prstGeom>
        </p:spPr>
      </p:pic>
      <p:pic>
        <p:nvPicPr>
          <p:cNvPr id="11" name="Imagem 31"/>
          <p:cNvPicPr>
            <a:picLocks noChangeAspect="1"/>
          </p:cNvPicPr>
          <p:nvPr/>
        </p:nvPicPr>
        <p:blipFill>
          <a:blip r:embed="rId5" cstate="print">
            <a:extLst>
              <a:ext uri="{28A0092B-C50C-407E-A947-70E740481C1C}">
                <a14:useLocalDpi xmlns="" xmlns:a14="http://schemas.microsoft.com/office/drawing/2010/main" val="0"/>
              </a:ext>
            </a:extLst>
          </a:blip>
          <a:srcRect r="59425"/>
          <a:stretch>
            <a:fillRect/>
          </a:stretch>
        </p:blipFill>
        <p:spPr bwMode="auto">
          <a:xfrm>
            <a:off x="913951" y="106297"/>
            <a:ext cx="1826635" cy="10593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53306" y="1705180"/>
            <a:ext cx="7275078" cy="443787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CaixaDeTexto 6"/>
          <p:cNvSpPr txBox="1"/>
          <p:nvPr/>
        </p:nvSpPr>
        <p:spPr>
          <a:xfrm>
            <a:off x="4139952" y="1196752"/>
            <a:ext cx="2972032" cy="369332"/>
          </a:xfrm>
          <a:prstGeom prst="rect">
            <a:avLst/>
          </a:prstGeom>
          <a:noFill/>
        </p:spPr>
        <p:txBody>
          <a:bodyPr wrap="none" rtlCol="0">
            <a:spAutoFit/>
          </a:bodyPr>
          <a:lstStyle/>
          <a:p>
            <a:r>
              <a:rPr lang="pt-BR" b="1" dirty="0" smtClean="0"/>
              <a:t>Projeto padrão de instalação </a:t>
            </a:r>
            <a:endParaRPr lang="pt-BR" b="1" dirty="0"/>
          </a:p>
        </p:txBody>
      </p:sp>
    </p:spTree>
    <p:extLst>
      <p:ext uri="{BB962C8B-B14F-4D97-AF65-F5344CB8AC3E}">
        <p14:creationId xmlns="" xmlns:p14="http://schemas.microsoft.com/office/powerpoint/2010/main" val="11982762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495" y="44624"/>
            <a:ext cx="9072000" cy="126508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 name="Imagem 1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372200" y="6273316"/>
            <a:ext cx="2646362" cy="396044"/>
          </a:xfrm>
          <a:prstGeom prst="rect">
            <a:avLst/>
          </a:prstGeom>
        </p:spPr>
      </p:pic>
      <p:pic>
        <p:nvPicPr>
          <p:cNvPr id="13" name="Imagem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248916" y="213489"/>
            <a:ext cx="757892" cy="1090236"/>
          </a:xfrm>
          <a:prstGeom prst="rect">
            <a:avLst/>
          </a:prstGeom>
        </p:spPr>
      </p:pic>
      <p:pic>
        <p:nvPicPr>
          <p:cNvPr id="11" name="Imagem 31"/>
          <p:cNvPicPr>
            <a:picLocks noChangeAspect="1"/>
          </p:cNvPicPr>
          <p:nvPr/>
        </p:nvPicPr>
        <p:blipFill>
          <a:blip r:embed="rId5" cstate="print">
            <a:extLst>
              <a:ext uri="{28A0092B-C50C-407E-A947-70E740481C1C}">
                <a14:useLocalDpi xmlns="" xmlns:a14="http://schemas.microsoft.com/office/drawing/2010/main" val="0"/>
              </a:ext>
            </a:extLst>
          </a:blip>
          <a:srcRect r="59425"/>
          <a:stretch>
            <a:fillRect/>
          </a:stretch>
        </p:blipFill>
        <p:spPr bwMode="auto">
          <a:xfrm>
            <a:off x="913951" y="106297"/>
            <a:ext cx="1826635" cy="10593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2" descr="C:\Users\matheuscosta\AppData\Local\Microsoft\Windows\Temporary Internet Files\Content.Outlook\0TIXP8K8\P_20170614_134130_1_p.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39551" y="2708920"/>
            <a:ext cx="3072341" cy="2304256"/>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3" descr="C:\Users\matheuscosta\AppData\Local\Microsoft\Windows\Temporary Internet Files\Content.Outlook\0TIXP8K8\P_20170614_134427_p.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flipV="1">
            <a:off x="4067944" y="3920461"/>
            <a:ext cx="3024336" cy="2268253"/>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4" descr="C:\Users\matheuscosta\AppData\Local\Microsoft\Windows\Temporary Internet Files\Content.Outlook\0TIXP8K8\P_20170614_134249_1_p.jp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5868144" y="1412776"/>
            <a:ext cx="2952328" cy="2214247"/>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Retângulo 9"/>
          <p:cNvSpPr/>
          <p:nvPr/>
        </p:nvSpPr>
        <p:spPr>
          <a:xfrm>
            <a:off x="251520" y="1484784"/>
            <a:ext cx="4522200" cy="369332"/>
          </a:xfrm>
          <a:prstGeom prst="rect">
            <a:avLst/>
          </a:prstGeom>
        </p:spPr>
        <p:txBody>
          <a:bodyPr wrap="none">
            <a:spAutoFit/>
          </a:bodyPr>
          <a:lstStyle/>
          <a:p>
            <a:r>
              <a:rPr lang="pt-BR" b="1" dirty="0" smtClean="0"/>
              <a:t>Hidrômetros Ultrassônicos com saída pulsada</a:t>
            </a:r>
            <a:endParaRPr lang="pt-BR" b="1" dirty="0"/>
          </a:p>
        </p:txBody>
      </p:sp>
    </p:spTree>
    <p:extLst>
      <p:ext uri="{BB962C8B-B14F-4D97-AF65-F5344CB8AC3E}">
        <p14:creationId xmlns="" xmlns:p14="http://schemas.microsoft.com/office/powerpoint/2010/main" val="14433258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495" y="44624"/>
            <a:ext cx="9072000" cy="126508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 name="Imagem 1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372200" y="6273316"/>
            <a:ext cx="2646362" cy="396044"/>
          </a:xfrm>
          <a:prstGeom prst="rect">
            <a:avLst/>
          </a:prstGeom>
        </p:spPr>
      </p:pic>
      <p:pic>
        <p:nvPicPr>
          <p:cNvPr id="13" name="Imagem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248916" y="213489"/>
            <a:ext cx="757892" cy="1090236"/>
          </a:xfrm>
          <a:prstGeom prst="rect">
            <a:avLst/>
          </a:prstGeom>
        </p:spPr>
      </p:pic>
      <p:pic>
        <p:nvPicPr>
          <p:cNvPr id="11" name="Imagem 31"/>
          <p:cNvPicPr>
            <a:picLocks noChangeAspect="1"/>
          </p:cNvPicPr>
          <p:nvPr/>
        </p:nvPicPr>
        <p:blipFill>
          <a:blip r:embed="rId5" cstate="print">
            <a:extLst>
              <a:ext uri="{28A0092B-C50C-407E-A947-70E740481C1C}">
                <a14:useLocalDpi xmlns="" xmlns:a14="http://schemas.microsoft.com/office/drawing/2010/main" val="0"/>
              </a:ext>
            </a:extLst>
          </a:blip>
          <a:srcRect r="59425"/>
          <a:stretch>
            <a:fillRect/>
          </a:stretch>
        </p:blipFill>
        <p:spPr bwMode="auto">
          <a:xfrm>
            <a:off x="913951" y="106297"/>
            <a:ext cx="1826635" cy="10593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23528" y="1838325"/>
            <a:ext cx="3724275" cy="50196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4788024" y="2060848"/>
            <a:ext cx="3736796" cy="338437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 name="CaixaDeTexto 7"/>
          <p:cNvSpPr txBox="1"/>
          <p:nvPr/>
        </p:nvSpPr>
        <p:spPr>
          <a:xfrm>
            <a:off x="5580112" y="1484784"/>
            <a:ext cx="2664296" cy="369332"/>
          </a:xfrm>
          <a:prstGeom prst="rect">
            <a:avLst/>
          </a:prstGeom>
          <a:noFill/>
        </p:spPr>
        <p:txBody>
          <a:bodyPr wrap="square" rtlCol="0">
            <a:spAutoFit/>
          </a:bodyPr>
          <a:lstStyle/>
          <a:p>
            <a:r>
              <a:rPr lang="pt-BR" b="1" dirty="0" smtClean="0"/>
              <a:t>Rádio ARAD</a:t>
            </a:r>
            <a:endParaRPr lang="pt-BR" b="1" dirty="0"/>
          </a:p>
        </p:txBody>
      </p:sp>
      <p:sp>
        <p:nvSpPr>
          <p:cNvPr id="10" name="CaixaDeTexto 9"/>
          <p:cNvSpPr txBox="1"/>
          <p:nvPr/>
        </p:nvSpPr>
        <p:spPr>
          <a:xfrm>
            <a:off x="1259632" y="1340768"/>
            <a:ext cx="2880320" cy="369332"/>
          </a:xfrm>
          <a:prstGeom prst="rect">
            <a:avLst/>
          </a:prstGeom>
          <a:noFill/>
        </p:spPr>
        <p:txBody>
          <a:bodyPr wrap="square" rtlCol="0">
            <a:spAutoFit/>
          </a:bodyPr>
          <a:lstStyle/>
          <a:p>
            <a:r>
              <a:rPr lang="pt-BR" b="1" dirty="0" smtClean="0"/>
              <a:t>Rádio  instalado </a:t>
            </a:r>
            <a:endParaRPr lang="pt-BR" b="1" dirty="0"/>
          </a:p>
        </p:txBody>
      </p:sp>
    </p:spTree>
    <p:extLst>
      <p:ext uri="{BB962C8B-B14F-4D97-AF65-F5344CB8AC3E}">
        <p14:creationId xmlns="" xmlns:p14="http://schemas.microsoft.com/office/powerpoint/2010/main" val="38560683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1155</TotalTime>
  <Words>343</Words>
  <Application>Microsoft Office PowerPoint</Application>
  <PresentationFormat>Apresentação na tela (4:3)</PresentationFormat>
  <Paragraphs>105</Paragraphs>
  <Slides>29</Slides>
  <Notes>3</Notes>
  <HiddenSlides>0</HiddenSlides>
  <MMClips>0</MMClips>
  <ScaleCrop>false</ScaleCrop>
  <HeadingPairs>
    <vt:vector size="4" baseType="variant">
      <vt:variant>
        <vt:lpstr>Tema</vt:lpstr>
      </vt:variant>
      <vt:variant>
        <vt:i4>1</vt:i4>
      </vt:variant>
      <vt:variant>
        <vt:lpstr>Títulos de slides</vt:lpstr>
      </vt:variant>
      <vt:variant>
        <vt:i4>29</vt:i4>
      </vt:variant>
    </vt:vector>
  </HeadingPairs>
  <TitlesOfParts>
    <vt:vector size="30" baseType="lpstr">
      <vt:lpstr>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Modelo para o slide principal</dc:title>
  <dc:creator>Luiz Antonio Serrano Junior</dc:creator>
  <cp:lastModifiedBy>Matheus</cp:lastModifiedBy>
  <cp:revision>97</cp:revision>
  <dcterms:created xsi:type="dcterms:W3CDTF">2017-02-02T16:11:11Z</dcterms:created>
  <dcterms:modified xsi:type="dcterms:W3CDTF">2017-06-21T02:05:31Z</dcterms:modified>
</cp:coreProperties>
</file>