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7" r:id="rId4"/>
    <p:sldId id="278" r:id="rId5"/>
    <p:sldId id="260" r:id="rId6"/>
    <p:sldId id="279" r:id="rId7"/>
    <p:sldId id="281" r:id="rId8"/>
    <p:sldId id="280" r:id="rId9"/>
    <p:sldId id="282" r:id="rId10"/>
    <p:sldId id="276" r:id="rId11"/>
    <p:sldId id="25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71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103BC14-7FD3-3A49-833F-B18A5F7E85A9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FBAF5E-89B5-1A47-865B-629FD45298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07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077B7A-ED16-C246-8BB1-5305989358E2}" type="slidenum">
              <a:rPr lang="pt-BR" sz="1200"/>
              <a:pPr eaLnBrk="1" hangingPunct="1"/>
              <a:t>1</a:t>
            </a:fld>
            <a:endParaRPr lang="pt-B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14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77331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23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36040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24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05864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25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134065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635951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D729E8-C4FB-A743-B838-54D8F844737C}" type="slidenum">
              <a:rPr lang="pt-BR" sz="1200"/>
              <a:pPr eaLnBrk="1" hangingPunct="1"/>
              <a:t>27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5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56318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7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6331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8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8058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9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72986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D6CBA3-E587-8448-975E-780622157E9C}" type="slidenum">
              <a:rPr lang="pt-BR" sz="1200"/>
              <a:pPr eaLnBrk="1" hangingPunct="1"/>
              <a:t>11</a:t>
            </a:fld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12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88709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13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61870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0068-A96A-2A4A-9F94-4BA28BBB3282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A4D4-49B1-F14C-945F-E73B8E8C896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C7D-ECE8-614F-84A7-B381D0A8A06A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4BAF-F9FE-5D4C-9C42-3AC8D504A37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CA7B-1DD6-5043-9BE4-6CA70FF22058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9B48-BBBC-9446-B0BB-18E7FB9D42D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9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471F-D5A4-BC43-AEFF-49F8B4A7D62C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1E02-A5C8-9244-938C-E35B6AFA90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4538-4292-8B48-B9E0-F6561ACEEE0C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F26A-C97A-BE4E-A329-4FCBEA8B750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7DB7-0779-A346-8BD4-0AB003CA398E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E72E-8826-5D4D-B466-253ABFD144B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5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592-20E5-6148-AE2A-077C51612ADE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015-2AD1-1A4B-A4AE-A3C8AA33223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3F5D-B39C-4347-8DBA-108701CC0695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D3D6-4721-AB4C-9FDF-20CCECCA1D3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6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CF0E-1AE8-614C-89B6-BEBCF9515E8D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ADE2-2F9A-E248-A048-0CEB9E243C5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6F3B-125F-AC47-B4C1-2969E533987B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60AD-67D7-9447-A3AB-D8F18943B63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2B34-7EA8-9949-91D2-654B88A72822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4B7-1305-EC43-9F0B-6A976D1A017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65FDDE5-F522-0444-8AC7-F47B331F186E}" type="datetimeFigureOut">
              <a:rPr lang="pt-BR"/>
              <a:pPr>
                <a:defRPr/>
              </a:pPr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A50D6DB-A147-8A49-AFC6-842DE6A8010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375506" y="1268760"/>
            <a:ext cx="8392988" cy="2571750"/>
          </a:xfrm>
        </p:spPr>
        <p:txBody>
          <a:bodyPr/>
          <a:lstStyle/>
          <a:p>
            <a:r>
              <a:rPr lang="pt-BR" sz="2400" b="1" dirty="0">
                <a:latin typeface="Calibri" charset="0"/>
              </a:rPr>
              <a:t/>
            </a:r>
            <a:br>
              <a:rPr lang="pt-BR" sz="2400" b="1" dirty="0">
                <a:latin typeface="Calibri" charset="0"/>
              </a:rPr>
            </a:b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ANÁLISE DA GOVERNANÇA REGULATÓRIA DO CONSÓRCIO PÚBLICO AGIR – AGÊNCIA INTERMUNICIPAL DE REGULAÇÃO DO MÉDIO VALE DO ITAJAÍ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63" y="3929063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Vanessa Fernanda Schmitt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Oklinger</a:t>
            </a: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Mantovanelli</a:t>
            </a: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Junior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</a:rPr>
              <a:t>Ana Claudia </a:t>
            </a:r>
            <a:r>
              <a:rPr lang="pt-BR" sz="2800" b="1" dirty="0" err="1">
                <a:solidFill>
                  <a:srgbClr val="002060"/>
                </a:solidFill>
              </a:rPr>
              <a:t>Hafemann</a:t>
            </a:r>
            <a:endParaRPr lang="pt-BR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t-BR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" y="5041435"/>
            <a:ext cx="2664296" cy="181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592119"/>
            <a:ext cx="835292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latin typeface="+mn-lt"/>
              </a:rPr>
              <a:t>Agência Intermunicipal de Regulação, Controle e Fiscalização de Serviços Públicos Municipais do Médio Vale do Itajaí </a:t>
            </a:r>
          </a:p>
          <a:p>
            <a:pPr algn="ctr"/>
            <a:r>
              <a:rPr lang="pt-BR" sz="2500" b="1" dirty="0">
                <a:latin typeface="+mn-lt"/>
              </a:rPr>
              <a:t>– AGIR </a:t>
            </a:r>
            <a:r>
              <a:rPr lang="pt-BR" sz="2500" b="1" dirty="0"/>
              <a:t>–</a:t>
            </a:r>
            <a:endParaRPr lang="pt-BR" sz="2500" b="1" dirty="0">
              <a:latin typeface="+mn-lt"/>
            </a:endParaRPr>
          </a:p>
          <a:p>
            <a:pPr marL="0" indent="0" algn="ctr">
              <a:buNone/>
              <a:defRPr/>
            </a:pPr>
            <a:r>
              <a:rPr lang="pt-BR" sz="2500" dirty="0">
                <a:latin typeface="+mn-lt"/>
              </a:rPr>
              <a:t>A AGIR atua no controle, regulação e fiscalização dos serviços públicos municipais, compreendendo:</a:t>
            </a:r>
          </a:p>
          <a:p>
            <a:pPr algn="ctr">
              <a:defRPr/>
            </a:pPr>
            <a:r>
              <a:rPr lang="pt-BR" sz="2500" dirty="0">
                <a:latin typeface="+mn-lt"/>
              </a:rPr>
              <a:t>- Abastecimento de água (2011);</a:t>
            </a:r>
          </a:p>
          <a:p>
            <a:pPr algn="ctr">
              <a:defRPr/>
            </a:pPr>
            <a:r>
              <a:rPr lang="pt-BR" sz="2500" dirty="0">
                <a:latin typeface="+mn-lt"/>
              </a:rPr>
              <a:t>- Esgotamento sanitário (2011);</a:t>
            </a:r>
          </a:p>
          <a:p>
            <a:pPr algn="ctr">
              <a:defRPr/>
            </a:pPr>
            <a:r>
              <a:rPr lang="pt-BR" sz="2500" dirty="0">
                <a:latin typeface="+mn-lt"/>
              </a:rPr>
              <a:t>- Limpeza urbana;</a:t>
            </a:r>
          </a:p>
          <a:p>
            <a:pPr algn="ctr">
              <a:defRPr/>
            </a:pPr>
            <a:r>
              <a:rPr lang="pt-BR" sz="2500" dirty="0">
                <a:latin typeface="+mn-lt"/>
              </a:rPr>
              <a:t>- Manejo de resíduos sólidos (2014);</a:t>
            </a:r>
          </a:p>
          <a:p>
            <a:pPr algn="ctr">
              <a:defRPr/>
            </a:pPr>
            <a:r>
              <a:rPr lang="pt-BR" sz="2500" dirty="0">
                <a:latin typeface="+mn-lt"/>
              </a:rPr>
              <a:t>- Drenagem e manejo das águas pluviais urbanas (2016);</a:t>
            </a:r>
          </a:p>
          <a:p>
            <a:pPr algn="ctr">
              <a:defRPr/>
            </a:pPr>
            <a:r>
              <a:rPr lang="pt-BR" sz="2500" dirty="0">
                <a:latin typeface="+mn-lt"/>
              </a:rPr>
              <a:t>- Transporte público coletivo (2016).</a:t>
            </a:r>
          </a:p>
          <a:p>
            <a:pPr algn="just"/>
            <a:endParaRPr lang="en-US" sz="2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AFD97B2-767E-48B6-ACD3-F77EA94D6F8F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Apresentação AGIR:</a:t>
            </a:r>
          </a:p>
        </p:txBody>
      </p:sp>
    </p:spTree>
    <p:extLst>
      <p:ext uri="{BB962C8B-B14F-4D97-AF65-F5344CB8AC3E}">
        <p14:creationId xmlns:p14="http://schemas.microsoft.com/office/powerpoint/2010/main" val="34859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755576" y="1268760"/>
            <a:ext cx="7670874" cy="3944942"/>
          </a:xfrm>
        </p:spPr>
        <p:txBody>
          <a:bodyPr/>
          <a:lstStyle/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b="1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3" y="2021596"/>
            <a:ext cx="4712892" cy="29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rved Down Arrow 2"/>
          <p:cNvSpPr/>
          <p:nvPr/>
        </p:nvSpPr>
        <p:spPr>
          <a:xfrm rot="1562927">
            <a:off x="5370909" y="1351575"/>
            <a:ext cx="1872208" cy="792088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309302"/>
            <a:ext cx="4680520" cy="396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3701"/>
            <a:ext cx="2457931" cy="167586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E33E896-AA91-4F13-9394-846475F14212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Apresentação AGIR: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42A25B-D662-4781-B581-908DA590EF89}"/>
              </a:ext>
            </a:extLst>
          </p:cNvPr>
          <p:cNvSpPr txBox="1"/>
          <p:nvPr/>
        </p:nvSpPr>
        <p:spPr>
          <a:xfrm>
            <a:off x="509729" y="4519395"/>
            <a:ext cx="3608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charset="0"/>
              </a:rPr>
              <a:t>758.016 habitantes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Contextualização: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31B0CF24-02DD-4323-8B72-C48AB11D7532}"/>
              </a:ext>
            </a:extLst>
          </p:cNvPr>
          <p:cNvSpPr txBox="1">
            <a:spLocks/>
          </p:cNvSpPr>
          <p:nvPr/>
        </p:nvSpPr>
        <p:spPr bwMode="auto">
          <a:xfrm>
            <a:off x="214313" y="2781300"/>
            <a:ext cx="8750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900" b="1" dirty="0">
                <a:latin typeface="+mn-lt"/>
                <a:cs typeface="Times New Roman" panose="02020603050405020304" pitchFamily="18" charset="0"/>
              </a:rPr>
              <a:t>Governança regulatória</a:t>
            </a:r>
            <a:r>
              <a:rPr lang="pt-BR" sz="29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900" dirty="0">
                <a:latin typeface="+mn-lt"/>
                <a:cs typeface="Times New Roman" panose="02020603050405020304" pitchFamily="18" charset="0"/>
              </a:rPr>
              <a:t>Condução de forma </a:t>
            </a:r>
            <a:r>
              <a:rPr lang="pt-BR" sz="2900" b="1" u="sng" dirty="0">
                <a:latin typeface="+mn-lt"/>
                <a:cs typeface="Times New Roman" panose="02020603050405020304" pitchFamily="18" charset="0"/>
              </a:rPr>
              <a:t>eficiente, transparente e legítima</a:t>
            </a:r>
            <a:r>
              <a:rPr lang="pt-BR" sz="2900" dirty="0">
                <a:latin typeface="+mn-lt"/>
                <a:cs typeface="Times New Roman" panose="02020603050405020304" pitchFamily="18" charset="0"/>
              </a:rPr>
              <a:t>   do processo regulatório por meio da interação                   entre os atores, considerando o desenho                  institucional das agências;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900" dirty="0">
                <a:latin typeface="+mn-lt"/>
                <a:cs typeface="Times New Roman" panose="02020603050405020304" pitchFamily="18" charset="0"/>
              </a:rPr>
              <a:t>Princípios da Boa Governança Regulatória publicados pela Organização para Cooperação e Desenvolvimento Econômico (OCDE): </a:t>
            </a:r>
            <a:r>
              <a:rPr lang="pt-BR" sz="2900" b="1" u="sng" dirty="0">
                <a:solidFill>
                  <a:srgbClr val="112F71"/>
                </a:solidFill>
                <a:latin typeface="+mn-lt"/>
                <a:cs typeface="Times New Roman" panose="02020603050405020304" pitchFamily="18" charset="0"/>
              </a:rPr>
              <a:t>accountability, transparência,</a:t>
            </a:r>
            <a:r>
              <a:rPr lang="pt-BR" sz="2900" b="1" dirty="0">
                <a:solidFill>
                  <a:srgbClr val="112F71"/>
                </a:solidFill>
                <a:latin typeface="+mn-lt"/>
                <a:cs typeface="Times New Roman" panose="02020603050405020304" pitchFamily="18" charset="0"/>
              </a:rPr>
              <a:t> 	</a:t>
            </a:r>
            <a:r>
              <a:rPr lang="pt-BR" sz="2900" b="1" u="sng" dirty="0">
                <a:solidFill>
                  <a:srgbClr val="112F71"/>
                </a:solidFill>
                <a:latin typeface="+mn-lt"/>
                <a:cs typeface="Times New Roman" panose="02020603050405020304" pitchFamily="18" charset="0"/>
              </a:rPr>
              <a:t>responsividade, eficiência/efetividade, visão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900" b="1" u="sng" dirty="0">
                <a:solidFill>
                  <a:srgbClr val="112F71"/>
                </a:solidFill>
                <a:latin typeface="+mn-lt"/>
                <a:cs typeface="Times New Roman" panose="02020603050405020304" pitchFamily="18" charset="0"/>
              </a:rPr>
              <a:t>de futuro e império da lei</a:t>
            </a:r>
            <a:r>
              <a:rPr lang="pt-B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09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1E10E17-FD5A-442A-A6E5-DE585FBAAA47}"/>
              </a:ext>
            </a:extLst>
          </p:cNvPr>
          <p:cNvSpPr txBox="1">
            <a:spLocks/>
          </p:cNvSpPr>
          <p:nvPr/>
        </p:nvSpPr>
        <p:spPr bwMode="auto">
          <a:xfrm>
            <a:off x="196850" y="2746913"/>
            <a:ext cx="8750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700" dirty="0">
                <a:latin typeface="+mn-lt"/>
                <a:cs typeface="Times New Roman" pitchFamily="18" charset="0"/>
              </a:rPr>
              <a:t>Aplicação de </a:t>
            </a:r>
            <a:r>
              <a:rPr lang="pt-BR" altLang="pt-BR" sz="2700" b="1" u="sng" dirty="0">
                <a:latin typeface="+mn-lt"/>
                <a:cs typeface="Times New Roman" pitchFamily="18" charset="0"/>
              </a:rPr>
              <a:t>25 indicadores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, extraídos e recomendados pela Associação Nacional de Agências de Regulação - ABAR, os quais avaliaram o </a:t>
            </a:r>
            <a:r>
              <a:rPr lang="pt-BR" altLang="pt-BR" sz="2700" b="1" dirty="0">
                <a:solidFill>
                  <a:srgbClr val="112F71"/>
                </a:solidFill>
                <a:latin typeface="+mn-lt"/>
                <a:cs typeface="Times New Roman" pitchFamily="18" charset="0"/>
              </a:rPr>
              <a:t>grau de qualidade regulatória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 alcançado pela AGIR, considerando cinco dimensões relacionadas à governança regulatória, quais sejam: </a:t>
            </a: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700" b="1" dirty="0">
                <a:latin typeface="+mn-lt"/>
                <a:cs typeface="Times New Roman" pitchFamily="18" charset="0"/>
              </a:rPr>
              <a:t>1) 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Ambiente institucional do sistema regulatório; </a:t>
            </a: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700" b="1" dirty="0">
                <a:latin typeface="+mn-lt"/>
                <a:cs typeface="Times New Roman" pitchFamily="18" charset="0"/>
              </a:rPr>
              <a:t>2) 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Arranjo institucional; </a:t>
            </a: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700" b="1" dirty="0">
                <a:latin typeface="+mn-lt"/>
                <a:cs typeface="Times New Roman" pitchFamily="18" charset="0"/>
              </a:rPr>
              <a:t>3) 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Formulação regulatória e processo decisório; </a:t>
            </a: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700" b="1" dirty="0">
                <a:latin typeface="+mn-lt"/>
                <a:cs typeface="Times New Roman" pitchFamily="18" charset="0"/>
              </a:rPr>
              <a:t>4) 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Eficácia e efetividade regulatória; </a:t>
            </a:r>
          </a:p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pt-BR" altLang="pt-BR" sz="2700" b="1" dirty="0">
                <a:latin typeface="+mn-lt"/>
                <a:cs typeface="Times New Roman" pitchFamily="18" charset="0"/>
              </a:rPr>
              <a:t>	5) </a:t>
            </a:r>
            <a:r>
              <a:rPr lang="pt-BR" altLang="pt-BR" sz="2700" dirty="0">
                <a:latin typeface="+mn-lt"/>
                <a:cs typeface="Times New Roman" pitchFamily="18" charset="0"/>
              </a:rPr>
              <a:t>Participação social, prestação de contas e transparência.</a:t>
            </a:r>
            <a:endParaRPr lang="en-US" altLang="pt-BR" sz="27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latin typeface="+mn-lt"/>
                <a:cs typeface="Times New Roman" pitchFamily="18" charset="0"/>
              </a:rPr>
              <a:t>Ano referência: </a:t>
            </a:r>
            <a:r>
              <a:rPr lang="pt-BR" altLang="pt-BR" b="1" dirty="0">
                <a:latin typeface="+mn-lt"/>
                <a:cs typeface="Times New Roman" pitchFamily="18" charset="0"/>
              </a:rPr>
              <a:t>2015</a:t>
            </a:r>
          </a:p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dirty="0">
                <a:latin typeface="+mn-lt"/>
                <a:cs typeface="Times New Roman" pitchFamily="18" charset="0"/>
              </a:rPr>
              <a:t>Conceitos:</a:t>
            </a:r>
          </a:p>
          <a:p>
            <a:pPr algn="ctr">
              <a:buFont typeface="Arial" charset="0"/>
              <a:buNone/>
              <a:defRPr/>
            </a:pPr>
            <a:r>
              <a:rPr lang="pt-BR" dirty="0">
                <a:latin typeface="+mn-lt"/>
                <a:cs typeface="Times New Roman" panose="02020603050405020304" pitchFamily="18" charset="0"/>
              </a:rPr>
              <a:t>O resultado do indicador varia de 0 (zero) a               1 (um), sendo que: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b="1" dirty="0">
                <a:latin typeface="+mn-lt"/>
                <a:cs typeface="Times New Roman" panose="02020603050405020304" pitchFamily="18" charset="0"/>
              </a:rPr>
              <a:t>[0 - 0,20] – MUITO BAIXO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;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b="1" dirty="0">
                <a:latin typeface="+mn-lt"/>
                <a:cs typeface="Times New Roman" panose="02020603050405020304" pitchFamily="18" charset="0"/>
              </a:rPr>
              <a:t>[0,20 - 0,40] – BAIXO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;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b="1" dirty="0">
                <a:latin typeface="+mn-lt"/>
                <a:cs typeface="Times New Roman" panose="02020603050405020304" pitchFamily="18" charset="0"/>
              </a:rPr>
              <a:t>[0,40 - 0,60] – MODERADO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;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b="1" dirty="0">
                <a:latin typeface="+mn-lt"/>
                <a:cs typeface="Times New Roman" panose="02020603050405020304" pitchFamily="18" charset="0"/>
              </a:rPr>
              <a:t>[0,60 - 0,80] – ALTO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;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pt-BR" b="1" dirty="0">
                <a:latin typeface="+mn-lt"/>
                <a:cs typeface="Times New Roman" panose="02020603050405020304" pitchFamily="18" charset="0"/>
              </a:rPr>
              <a:t>[0,80 - 1] – MUITO ALTO</a:t>
            </a:r>
            <a:r>
              <a:rPr lang="pt-BR" dirty="0">
                <a:latin typeface="+mn-lt"/>
                <a:cs typeface="Times New Roman" panose="02020603050405020304" pitchFamily="18" charset="0"/>
              </a:rPr>
              <a:t>.</a:t>
            </a:r>
            <a:endParaRPr lang="pt-BR" altLang="pt-BR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1">
            <a:extLst>
              <a:ext uri="{FF2B5EF4-FFF2-40B4-BE49-F238E27FC236}">
                <a16:creationId xmlns:a16="http://schemas.microsoft.com/office/drawing/2014/main" xmlns="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11727E8E-10F8-4387-96F4-5C4924E890EB}"/>
              </a:ext>
            </a:extLst>
          </p:cNvPr>
          <p:cNvGraphicFramePr>
            <a:graphicFrameLocks noGrp="1"/>
          </p:cNvGraphicFramePr>
          <p:nvPr/>
        </p:nvGraphicFramePr>
        <p:xfrm>
          <a:off x="0" y="1052513"/>
          <a:ext cx="9144000" cy="6105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8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DIMENSÕES E INDICADORES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DESCRIÇÃO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1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Ambiente Institucional do Sistema Regulatório</a:t>
                      </a:r>
                      <a:endParaRPr lang="en-US" sz="2000" b="1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Política regulatória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ALTO”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u="none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Diretrizes/parâmetros gerais =</a:t>
                      </a:r>
                      <a:r>
                        <a:rPr lang="pt-BR" sz="1900" u="none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9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Autonomia orçamentária, financeira e administrativa, mandato fixo dirigentes,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carreira dos servidores e quarentena Comitê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8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 Coordenação da política regulatória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ALTO”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u="none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Órgão destinado ao exercício de atividades de coordenação da política regulatória = </a:t>
                      </a:r>
                      <a:r>
                        <a:rPr lang="pt-BR" sz="19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xistência, reuniões periódicas, edição de normatizações e produtos disponibilizados à sociedade – Comitê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Marcos regulatórios setoriais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“MODERADO”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Leis, políticas e programas setoriais estabelecidos, atualizados e coerentes entre si, que contenham definições explícitas para a atuação regulatória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Leis de Ratificação e PMSB em processo de implantação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0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Nomeação de dirigentes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“SIM”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Critérios previamente estabelecidos para nomeação de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Dirigentes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Nível superior com especialização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3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Grau de ocupação de cargos de colegiado de direção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“PLENO”</a:t>
                      </a: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Preenchimento de cargos de direção, durante um ano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Quórum em todas as reuniões da Assembleia e do Comitê de Regulação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72636FD-F817-4B72-9D4C-7B51AA9015FF}"/>
              </a:ext>
            </a:extLst>
          </p:cNvPr>
          <p:cNvSpPr/>
          <p:nvPr/>
        </p:nvSpPr>
        <p:spPr>
          <a:xfrm>
            <a:off x="0" y="188640"/>
            <a:ext cx="91439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  Dimensão 1</a:t>
            </a:r>
          </a:p>
        </p:txBody>
      </p:sp>
    </p:spTree>
    <p:extLst>
      <p:ext uri="{BB962C8B-B14F-4D97-AF65-F5344CB8AC3E}">
        <p14:creationId xmlns:p14="http://schemas.microsoft.com/office/powerpoint/2010/main" val="18475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1">
            <a:extLst>
              <a:ext uri="{FF2B5EF4-FFF2-40B4-BE49-F238E27FC236}">
                <a16:creationId xmlns:a16="http://schemas.microsoft.com/office/drawing/2014/main" xmlns="" id="{88DF3A9C-85D6-46F3-86EA-37A13B5F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9751A-AA37-4EC3-A192-B2329F88C7B5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7567E614-D588-4590-93E8-54FDCF2F0468}"/>
              </a:ext>
            </a:extLst>
          </p:cNvPr>
          <p:cNvGraphicFramePr>
            <a:graphicFrameLocks noGrp="1"/>
          </p:cNvGraphicFramePr>
          <p:nvPr/>
        </p:nvGraphicFramePr>
        <p:xfrm>
          <a:off x="0" y="1052513"/>
          <a:ext cx="9144000" cy="5918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2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Arranjo Institucional</a:t>
                      </a:r>
                      <a:endParaRPr lang="en-US" sz="2000" b="1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Diretrizes programáticas = </a:t>
                      </a:r>
                      <a:r>
                        <a:rPr lang="pt-BR" sz="1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“BAIXO”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 ou programa explícito sobre a qualidade regulatória na instituição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Planejadas para o futuro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7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Status institucional da qualidade regulatória = </a:t>
                      </a:r>
                      <a:r>
                        <a:rPr lang="pt-BR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“MODERADO”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Nível hierárquico da organização que é responsável pelas atividades relacionadas à qualidade regulatória na instituição = </a:t>
                      </a:r>
                      <a:r>
                        <a:rPr lang="pt-BR" sz="19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Executivo (Diretoria) – Cargo eletivo e cargos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comissionados</a:t>
                      </a: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8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 Planejamento institucionalizado das atividades de fiscalização = </a:t>
                      </a:r>
                      <a:r>
                        <a:rPr lang="pt-BR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“MODERADO”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Aprimoramento de métodos e otimização de recursos destinados à fiscalização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Estão em processo de implantação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Mecanismos extrajudiciais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resolução de conflitos = </a:t>
                      </a:r>
                      <a:r>
                        <a:rPr lang="pt-BR" sz="1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“ALTO”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Promoção de formas alternativas ao sistema judiciário para resolução de conflitos entre agentes regulados, ou destes com consumidores e usuários = </a:t>
                      </a:r>
                      <a:r>
                        <a:rPr lang="pt-BR" sz="19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Já estão implantados</a:t>
                      </a: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2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Especialização técnica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força de trabalho = </a:t>
                      </a:r>
                      <a:r>
                        <a:rPr lang="pt-BR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ALTO”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dos servidores de nível superior que detém titulação de pós-graduação em área correlata à de atuação do órgão regulador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Todos ensino superior e apenas um sem especialização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66219CC-C737-4944-A4CD-8D1872864A91}"/>
              </a:ext>
            </a:extLst>
          </p:cNvPr>
          <p:cNvSpPr/>
          <p:nvPr/>
        </p:nvSpPr>
        <p:spPr>
          <a:xfrm>
            <a:off x="0" y="188640"/>
            <a:ext cx="91439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  Dimensão 2</a:t>
            </a:r>
          </a:p>
        </p:txBody>
      </p:sp>
    </p:spTree>
    <p:extLst>
      <p:ext uri="{BB962C8B-B14F-4D97-AF65-F5344CB8AC3E}">
        <p14:creationId xmlns:p14="http://schemas.microsoft.com/office/powerpoint/2010/main" val="42158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1">
            <a:extLst>
              <a:ext uri="{FF2B5EF4-FFF2-40B4-BE49-F238E27FC236}">
                <a16:creationId xmlns:a16="http://schemas.microsoft.com/office/drawing/2014/main" xmlns="" id="{B8DD902E-D645-4842-8C4C-2F3DB50F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A5F7B6-7545-498E-AFBF-97F14932A519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2D0751D-D073-4FCD-BF8E-43B286AC0A0E}"/>
              </a:ext>
            </a:extLst>
          </p:cNvPr>
          <p:cNvGraphicFramePr>
            <a:graphicFrameLocks noGrp="1"/>
          </p:cNvGraphicFramePr>
          <p:nvPr/>
        </p:nvGraphicFramePr>
        <p:xfrm>
          <a:off x="0" y="1052513"/>
          <a:ext cx="9144000" cy="5937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2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3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Formulação Regulatória e Processo Decisório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Capacitação em qualidade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Regulatória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“BAIXO” </a:t>
                      </a:r>
                      <a:endParaRPr lang="en-US" sz="18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Existência de um programa de capacitação permanente que contemple temas relacionados à qualidade regulatória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8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Planejadas para o futuro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Previsibilidade regulatória = </a:t>
                      </a:r>
                      <a:r>
                        <a:rPr lang="pt-BR" sz="1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pt-BR" sz="1800" kern="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AVALIAÇÃO</a:t>
                      </a:r>
                      <a:endParaRPr lang="en-US" sz="18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Atos normativos previstos no planejamento regulatório adotados pela instituição no período de um ano.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Produção de atos normativos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 Análise de Impacto Regulatório (AIR)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BAIXO”</a:t>
                      </a:r>
                      <a:endParaRPr lang="en-US" sz="18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atos regulatórios com estudos de AIR realizados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8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Nenhum estudo de AIR realizado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3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 Simplificação administrativa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BAIXO”</a:t>
                      </a:r>
                      <a:endParaRPr lang="en-US" sz="18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Capacidade da instituição em promover simplificação de procedimentos previstos em regulações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8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 existem estrutura, metodologia, indicadores, práticas ou divulgação de simplificação administrativa. Metodologia para custos está planejada para o futuro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8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 Avaliação do estoque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“BAIXO”</a:t>
                      </a:r>
                      <a:endParaRPr lang="en-US" sz="18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 a existência de processo sistematizado e incorporado à rotina da instituição que preveja a realização de revisão do estoque regulatório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8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Planejadas para o futuro</a:t>
                      </a:r>
                      <a:r>
                        <a:rPr lang="pt-BR" sz="18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A36D806-55D7-40CF-9742-5E96759BF0F1}"/>
              </a:ext>
            </a:extLst>
          </p:cNvPr>
          <p:cNvSpPr/>
          <p:nvPr/>
        </p:nvSpPr>
        <p:spPr>
          <a:xfrm>
            <a:off x="0" y="188640"/>
            <a:ext cx="91439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  Dimensão 3</a:t>
            </a:r>
          </a:p>
        </p:txBody>
      </p:sp>
    </p:spTree>
    <p:extLst>
      <p:ext uri="{BB962C8B-B14F-4D97-AF65-F5344CB8AC3E}">
        <p14:creationId xmlns:p14="http://schemas.microsoft.com/office/powerpoint/2010/main" val="25816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1">
            <a:extLst>
              <a:ext uri="{FF2B5EF4-FFF2-40B4-BE49-F238E27FC236}">
                <a16:creationId xmlns:a16="http://schemas.microsoft.com/office/drawing/2014/main" xmlns="" id="{051203DE-7EC5-4DB8-84A0-D12F1374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83F2BA-6EF6-4325-B095-11EC18C4737F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C61749AC-92CD-4878-ACBB-D6DA87A5D3F8}"/>
              </a:ext>
            </a:extLst>
          </p:cNvPr>
          <p:cNvGraphicFramePr>
            <a:graphicFrameLocks noGrp="1"/>
          </p:cNvGraphicFramePr>
          <p:nvPr/>
        </p:nvGraphicFramePr>
        <p:xfrm>
          <a:off x="0" y="1052513"/>
          <a:ext cx="9144000" cy="5940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4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Eficácia e Efetividade Regulatórias</a:t>
                      </a:r>
                      <a:endParaRPr lang="en-US" sz="20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Avaliação </a:t>
                      </a:r>
                      <a:r>
                        <a:rPr lang="pt-BR" sz="19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 dos impactos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Regulatórios </a:t>
                      </a:r>
                      <a:r>
                        <a:rPr lang="pt-BR" sz="19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t-BR" sz="1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BAIXO”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Existência de procedimentos formais incorporados à rotina da instituição para a execução de Análise de Impacto Regulatório </a:t>
                      </a:r>
                      <a:r>
                        <a:rPr lang="pt-BR" sz="19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pt-BR" sz="19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</a:t>
                      </a:r>
                      <a:r>
                        <a:rPr lang="pt-BR" sz="1900" i="1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 existem planos de implementação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Retroalimentação para a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Regulação = </a:t>
                      </a:r>
                      <a:r>
                        <a:rPr lang="pt-BR" sz="1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“BAIXO”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Revisão de atos normativos a partir de inputs externos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Planejadas para o futuro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6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Satisfação da sociedade = </a:t>
                      </a:r>
                      <a:r>
                        <a:rPr lang="pt-BR" sz="1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NÃO REALIZA PESQUISA DE SATISFAÇÃO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Percepção da sociedade quanto ao desempenho relacionado ao cumprimento das competências do órgão regulador</a:t>
                      </a:r>
                      <a:r>
                        <a:rPr lang="pt-BR" sz="19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 Carta de Serviços = </a:t>
                      </a:r>
                      <a:r>
                        <a:rPr lang="pt-BR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“MODERADO”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Cumprimento dos compromissos previstos no Protocolo de Intenções da AGIR = </a:t>
                      </a:r>
                      <a:r>
                        <a:rPr lang="pt-BR" sz="19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serviços, 2,5 estão sendo regulados: água, esgoto e resíduos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 parte, faltam drenagem e limpeza urbana</a:t>
                      </a: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5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 Mecanismos de monitoramento = </a:t>
                      </a:r>
                      <a:r>
                        <a:rPr lang="pt-BR" sz="19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pt-BR" sz="1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MUITO BAIXO”</a:t>
                      </a:r>
                      <a:endParaRPr lang="en-US" sz="19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Proporção de atos normativos publicados no ano, com previsão de instrumentos de monitoramento e avaliação = </a:t>
                      </a:r>
                      <a:r>
                        <a:rPr lang="pt-BR" sz="19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Nenhum</a:t>
                      </a:r>
                      <a:r>
                        <a:rPr lang="pt-BR" sz="19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ato</a:t>
                      </a:r>
                      <a:r>
                        <a:rPr lang="pt-BR" sz="19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9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F5549F5-9AD6-433C-91E7-758A335750E6}"/>
              </a:ext>
            </a:extLst>
          </p:cNvPr>
          <p:cNvSpPr/>
          <p:nvPr/>
        </p:nvSpPr>
        <p:spPr>
          <a:xfrm>
            <a:off x="0" y="188640"/>
            <a:ext cx="91439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  Dimensão 4</a:t>
            </a:r>
          </a:p>
        </p:txBody>
      </p:sp>
    </p:spTree>
    <p:extLst>
      <p:ext uri="{BB962C8B-B14F-4D97-AF65-F5344CB8AC3E}">
        <p14:creationId xmlns:p14="http://schemas.microsoft.com/office/powerpoint/2010/main" val="39948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1">
            <a:extLst>
              <a:ext uri="{FF2B5EF4-FFF2-40B4-BE49-F238E27FC236}">
                <a16:creationId xmlns:a16="http://schemas.microsoft.com/office/drawing/2014/main" xmlns="" id="{043CB477-4829-4BDF-8AF7-58D92F25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B14A24-36D3-45A7-8769-9D197F6592A3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1722CCD-C6AE-4CB4-A0C1-A61A205E2662}"/>
              </a:ext>
            </a:extLst>
          </p:cNvPr>
          <p:cNvGraphicFramePr>
            <a:graphicFrameLocks noGrp="1"/>
          </p:cNvGraphicFramePr>
          <p:nvPr/>
        </p:nvGraphicFramePr>
        <p:xfrm>
          <a:off x="0" y="981075"/>
          <a:ext cx="9144000" cy="5845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8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5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 Social, Prestação de Contas e Transparência</a:t>
                      </a:r>
                      <a:endParaRPr lang="en-US" sz="17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 Participação institucionalizada = </a:t>
                      </a:r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“MODERADO”</a:t>
                      </a:r>
                      <a:endParaRPr lang="en-US" sz="17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Existência de mecanismo formal para que os interessados participem do processo regulatório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7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Estão em processo de implantação. Comitê, consultas e audiências públicas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 Participação prévia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ALTA PARTICIPAÇÃO PRÉVIA”</a:t>
                      </a:r>
                      <a:endParaRPr lang="en-US" sz="17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 de propostas regulatórias com participação social em etapa prévia à realização de consulta pública = </a:t>
                      </a:r>
                      <a:r>
                        <a:rPr lang="pt-BR" sz="1700" u="sng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Discussão pelo Comitê de Regulação</a:t>
                      </a: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5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Transparência Regulatória = </a:t>
                      </a:r>
                      <a:r>
                        <a:rPr lang="pt-BR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BAIXO”</a:t>
                      </a:r>
                      <a:endParaRPr lang="en-US" sz="17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Divulgação, ao público em geral, de informações em linguagem clara e acessível, que comuniquem o propósito e abrangência das normas produzidas pela instituição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7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Linguagem técnica apenas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 Eficiência no acesso à informação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“MUITO ALTO”</a:t>
                      </a:r>
                      <a:endParaRPr lang="en-US" sz="17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 ao prazo fixado pela Lei de Acesso à Informação para respostas aos pedidos de informação apresentados pela sociedade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pt-BR" sz="17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Todos os pedidos atendidos no prazo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3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 Estrutura de Ouvidoria = </a:t>
                      </a:r>
                      <a:r>
                        <a:rPr lang="pt-BR" sz="1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“MODERADO”</a:t>
                      </a:r>
                      <a:endParaRPr lang="en-US" sz="1700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Existência de Ouvidoria independente capaz de buscar soluções para as demandas dos cidadãos; oferecer informações gerenciais e sugestões ao órgão em que atua, visando o aprimoramento da prestação do serviço 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pt-BR" sz="1700" u="sng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Existência de estrutura formal. Participação da população, indicadores e divulgação de relatórios em processo de implantação e, metodologia de gestão planejada para o futuro</a:t>
                      </a:r>
                      <a:r>
                        <a:rPr lang="pt-BR" sz="17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F0B4F7D-4F2F-49D4-A038-24EAC0CDC1BA}"/>
              </a:ext>
            </a:extLst>
          </p:cNvPr>
          <p:cNvSpPr/>
          <p:nvPr/>
        </p:nvSpPr>
        <p:spPr>
          <a:xfrm>
            <a:off x="0" y="188640"/>
            <a:ext cx="91439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  Dimensão 5</a:t>
            </a:r>
          </a:p>
        </p:txBody>
      </p:sp>
    </p:spTree>
    <p:extLst>
      <p:ext uri="{BB962C8B-B14F-4D97-AF65-F5344CB8AC3E}">
        <p14:creationId xmlns:p14="http://schemas.microsoft.com/office/powerpoint/2010/main" val="6022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48478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+mj-lt"/>
                <a:cs typeface="Times New Roman" panose="02020603050405020304" pitchFamily="18" charset="0"/>
              </a:rPr>
              <a:t>Lei nº 11.445/2007, marco regulatório do saneamento;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+mj-lt"/>
                <a:cs typeface="Times New Roman" panose="02020603050405020304" pitchFamily="18" charset="0"/>
              </a:rPr>
              <a:t>O </a:t>
            </a:r>
            <a:r>
              <a:rPr lang="pt-BR" altLang="pt-BR" sz="2600" b="1" u="sng" dirty="0">
                <a:latin typeface="+mj-lt"/>
                <a:cs typeface="Times New Roman" panose="02020603050405020304" pitchFamily="18" charset="0"/>
              </a:rPr>
              <a:t>município é o responsável</a:t>
            </a:r>
            <a:r>
              <a:rPr lang="pt-BR" altLang="pt-BR" sz="2600" dirty="0">
                <a:latin typeface="+mj-lt"/>
                <a:cs typeface="Times New Roman" panose="02020603050405020304" pitchFamily="18" charset="0"/>
              </a:rPr>
              <a:t> pelo saneamento           básico (planejamento, execução e regulação),         </a:t>
            </a:r>
            <a:r>
              <a:rPr lang="pt-BR" altLang="pt-BR" sz="2600" b="1" u="sng" dirty="0">
                <a:latin typeface="+mj-lt"/>
                <a:cs typeface="Times New Roman" panose="02020603050405020304" pitchFamily="18" charset="0"/>
              </a:rPr>
              <a:t>podendo delegar a  regulação</a:t>
            </a:r>
            <a:r>
              <a:rPr lang="pt-BR" altLang="pt-BR" sz="2600" dirty="0">
                <a:latin typeface="+mj-lt"/>
                <a:cs typeface="Times New Roman" panose="02020603050405020304" pitchFamily="18" charset="0"/>
              </a:rPr>
              <a:t> para uma entidade, municipal, intermunicipal ou estadual;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altLang="pt-BR" sz="2600" dirty="0">
                <a:latin typeface="+mj-lt"/>
                <a:cs typeface="Times New Roman" panose="02020603050405020304" pitchFamily="18" charset="0"/>
              </a:rPr>
              <a:t>Agência Intermunicipal de Regulação, Controle                       e Fiscalização dos Serviços Públicos Municipais                          do Médio Vale do Itajaí – </a:t>
            </a:r>
            <a:r>
              <a:rPr lang="pt-BR" altLang="pt-BR" sz="2600" b="1" dirty="0">
                <a:latin typeface="+mj-lt"/>
                <a:cs typeface="Times New Roman" panose="02020603050405020304" pitchFamily="18" charset="0"/>
              </a:rPr>
              <a:t>AGIR</a:t>
            </a:r>
            <a:r>
              <a:rPr lang="pt-BR" altLang="pt-BR" sz="26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600" b="1" u="sng" dirty="0">
                <a:latin typeface="+mj-lt"/>
              </a:rPr>
              <a:t>Governança</a:t>
            </a:r>
            <a:r>
              <a:rPr lang="pt-BR" sz="2600" dirty="0">
                <a:latin typeface="+mj-lt"/>
              </a:rPr>
              <a:t> como sendo a maneira pela qual a administração exerce o poder e gerencia os recursos sociais e econômicos através do planejamento e da formulação de políticas públicas.</a:t>
            </a:r>
            <a:endParaRPr lang="pt-BR" altLang="pt-BR" sz="2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6C82C27-C1E8-479B-9E6A-9A928F1A2ED8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Introdução:</a:t>
            </a:r>
          </a:p>
        </p:txBody>
      </p:sp>
    </p:spTree>
    <p:extLst>
      <p:ext uri="{BB962C8B-B14F-4D97-AF65-F5344CB8AC3E}">
        <p14:creationId xmlns:p14="http://schemas.microsoft.com/office/powerpoint/2010/main" val="2268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 descr="Furb-circulos.jpg">
            <a:extLst>
              <a:ext uri="{FF2B5EF4-FFF2-40B4-BE49-F238E27FC236}">
                <a16:creationId xmlns:a16="http://schemas.microsoft.com/office/drawing/2014/main" xmlns="" id="{20DD97B2-2A48-4170-B93D-4C3B5D27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Espaço Reservado para Número de Slide 1">
            <a:extLst>
              <a:ext uri="{FF2B5EF4-FFF2-40B4-BE49-F238E27FC236}">
                <a16:creationId xmlns:a16="http://schemas.microsoft.com/office/drawing/2014/main" xmlns="" id="{3FEF5523-4636-4A68-BC2A-700640AC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A7A8A7-435F-4876-94CF-5C3EE6869DED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45DF6AB-17CE-4FF0-9D26-6CD13DE3F517}"/>
              </a:ext>
            </a:extLst>
          </p:cNvPr>
          <p:cNvSpPr/>
          <p:nvPr/>
        </p:nvSpPr>
        <p:spPr>
          <a:xfrm>
            <a:off x="1195395" y="433968"/>
            <a:ext cx="343555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D59074E-28B7-4B85-94E2-5C4EB58255B0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902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2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 máximos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 alcançados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761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1 – Ambiente institucional do sistema regulatório</a:t>
                      </a:r>
                      <a:endParaRPr lang="en-US" sz="17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Política regulatória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Coordenação da política regulatória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Marcos regulatórios setoriais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Critérios para nomeação de dirigentes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Grau de ocupação de cargos de direção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= “MUITO ALTO”</a:t>
                      </a:r>
                      <a:endParaRPr lang="en-US" sz="17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en-US" sz="17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4761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2 – Arranjo institucional do sistema regulatório</a:t>
                      </a:r>
                      <a:endParaRPr lang="en-US" sz="17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Diretrizes programáticas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 institucional da qualidade regulatória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441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Institucionalização do processo de planejamento da atividade de fiscalização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8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Mecanismos extrajudiciais de resolução de conflitos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86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7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Especialização técnica da força de trabalho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8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7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7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4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= “MODERADO”</a:t>
                      </a:r>
                      <a:endParaRPr lang="en-US" sz="17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kern="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 b="1" kern="5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en-US" sz="17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3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 descr="Furb-circulos.jpg">
            <a:extLst>
              <a:ext uri="{FF2B5EF4-FFF2-40B4-BE49-F238E27FC236}">
                <a16:creationId xmlns:a16="http://schemas.microsoft.com/office/drawing/2014/main" xmlns="" id="{9ED3C2E5-DC3C-49D9-9980-65F4DBCE0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Espaço Reservado para Número de Slide 1">
            <a:extLst>
              <a:ext uri="{FF2B5EF4-FFF2-40B4-BE49-F238E27FC236}">
                <a16:creationId xmlns:a16="http://schemas.microsoft.com/office/drawing/2014/main" xmlns="" id="{31A7CEB9-A791-4D57-B7AE-694C77A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28BA5-021D-4282-A3FB-F8F4E3609BFB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64D6CFC0-DF65-4005-9B21-7E6E4B4AA478}"/>
              </a:ext>
            </a:extLst>
          </p:cNvPr>
          <p:cNvSpPr/>
          <p:nvPr/>
        </p:nvSpPr>
        <p:spPr>
          <a:xfrm>
            <a:off x="1195395" y="433968"/>
            <a:ext cx="343555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AF99F91-C7C0-491A-B231-171D573ADCC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639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 máximos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 alcançados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62AEC3F7-918E-45E9-87E4-51D320F0B98D}"/>
              </a:ext>
            </a:extLst>
          </p:cNvPr>
          <p:cNvGraphicFramePr>
            <a:graphicFrameLocks noGrp="1"/>
          </p:cNvGraphicFramePr>
          <p:nvPr/>
        </p:nvGraphicFramePr>
        <p:xfrm>
          <a:off x="0" y="639763"/>
          <a:ext cx="9144000" cy="6350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296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3 – Formulação regulatória e processo decisório</a:t>
                      </a:r>
                      <a:endParaRPr lang="en-US" sz="15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Capacitação em qualidade regulatória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Previsibilidade regulatória</a:t>
                      </a:r>
                      <a:endParaRPr lang="en-US" sz="15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*não se aplica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Produção de atos normativos com Análise de Impacto Regulatório (AIR)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1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Simplificação administrativa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do estoque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= “BAIXO”</a:t>
                      </a:r>
                      <a:endParaRPr lang="en-US" sz="15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kern="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b="1" kern="5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en-US" sz="15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812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4 – </a:t>
                      </a:r>
                      <a:r>
                        <a:rPr lang="pt-BR" sz="15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Eficácia e efetividade regulatórias</a:t>
                      </a:r>
                      <a:endParaRPr lang="en-US" sz="15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</a:t>
                      </a:r>
                      <a:r>
                        <a:rPr lang="pt-BR" sz="1500" i="1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pt-BR" sz="1500" i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 </a:t>
                      </a:r>
                      <a:r>
                        <a:rPr lang="pt-BR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impactos regulatórios</a:t>
                      </a:r>
                      <a:endParaRPr lang="en-US" sz="15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Retroalimentação para a regulação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Satisfação da sociedade</a:t>
                      </a:r>
                      <a:endParaRPr lang="en-US" sz="15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Carta de serviços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Mecanismos de monitoramento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0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3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5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= “BAIXO”</a:t>
                      </a:r>
                      <a:endParaRPr lang="en-US" sz="15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kern="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b="1" kern="5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15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 descr="Furb-circulos.jpg">
            <a:extLst>
              <a:ext uri="{FF2B5EF4-FFF2-40B4-BE49-F238E27FC236}">
                <a16:creationId xmlns:a16="http://schemas.microsoft.com/office/drawing/2014/main" xmlns="" id="{5FFDAE60-1188-46FA-B533-707FDBE17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ço Reservado para Número de Slide 1">
            <a:extLst>
              <a:ext uri="{FF2B5EF4-FFF2-40B4-BE49-F238E27FC236}">
                <a16:creationId xmlns:a16="http://schemas.microsoft.com/office/drawing/2014/main" xmlns="" id="{A50F5170-E916-4867-B843-4774AF00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588E6B-FFC8-4A92-9CA4-532B904CB460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A42A5C1-005A-43F6-B107-A0B70500E06D}"/>
              </a:ext>
            </a:extLst>
          </p:cNvPr>
          <p:cNvSpPr/>
          <p:nvPr/>
        </p:nvSpPr>
        <p:spPr>
          <a:xfrm>
            <a:off x="1195395" y="433968"/>
            <a:ext cx="343555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Análise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9A3FAAA-5CD2-42E5-9FEF-EA2EB8B88E8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822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 máximos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Pontos alcançados</a:t>
                      </a:r>
                      <a:endParaRPr lang="en-US" sz="20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388D0660-92BD-4E88-ACC3-8DA62A441FA4}"/>
              </a:ext>
            </a:extLst>
          </p:cNvPr>
          <p:cNvGraphicFramePr>
            <a:graphicFrameLocks noGrp="1"/>
          </p:cNvGraphicFramePr>
          <p:nvPr/>
        </p:nvGraphicFramePr>
        <p:xfrm>
          <a:off x="0" y="776288"/>
          <a:ext cx="9144000" cy="6081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5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6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1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Dimensão 5 – Participação social, prestação de contas e transparência</a:t>
                      </a:r>
                      <a:endParaRPr lang="en-US" sz="1800" kern="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 institucionalizada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Participação prévia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Transparência regulatória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Eficiência no acesso à informação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Estrutura de ouvidoria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= “ALTO”</a:t>
                      </a:r>
                      <a:endParaRPr lang="en-US" sz="18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en-US" sz="18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Geral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12,47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Total Pontos 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en-US" sz="18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0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 Conceito = “MODERADO”</a:t>
                      </a:r>
                      <a:endParaRPr lang="en-US" sz="18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5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kern="5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en-US" sz="1800" b="1" kern="5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Conclusões: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0" y="3054386"/>
            <a:ext cx="9143999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2700" b="1" u="sng" dirty="0">
                <a:latin typeface="+mn-lt"/>
                <a:cs typeface="Times New Roman" panose="02020603050405020304" pitchFamily="18" charset="0"/>
              </a:rPr>
              <a:t>Saneamento básico</a:t>
            </a: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: conceitos e situação Brasil;</a:t>
            </a:r>
          </a:p>
          <a:p>
            <a:pPr algn="ctr">
              <a:spcBef>
                <a:spcPts val="0"/>
              </a:spcBef>
            </a:pP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Regulação em saneamento básico via consórcio público;</a:t>
            </a:r>
          </a:p>
          <a:p>
            <a:pPr algn="ctr">
              <a:spcBef>
                <a:spcPts val="0"/>
              </a:spcBef>
            </a:pP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Levantamento de abordagens sobre </a:t>
            </a:r>
            <a:r>
              <a:rPr lang="pt-BR" altLang="pt-BR" sz="2700" b="1" u="sng" dirty="0">
                <a:latin typeface="+mn-lt"/>
                <a:cs typeface="Times New Roman" panose="02020603050405020304" pitchFamily="18" charset="0"/>
              </a:rPr>
              <a:t>governança regulatória</a:t>
            </a: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0"/>
              </a:spcBef>
            </a:pP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Apresentação AGIR e seus benefícios                              enquanto consórcio público;</a:t>
            </a:r>
          </a:p>
          <a:p>
            <a:pPr algn="ctr">
              <a:spcBef>
                <a:spcPts val="0"/>
              </a:spcBef>
            </a:pPr>
            <a:r>
              <a:rPr lang="pt-BR" altLang="pt-BR" sz="2700" b="1" u="sng" dirty="0">
                <a:latin typeface="+mn-lt"/>
                <a:cs typeface="Times New Roman" panose="02020603050405020304" pitchFamily="18" charset="0"/>
              </a:rPr>
              <a:t>Aplicação e análise de indicadores</a:t>
            </a: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 - governança               regulatória </a:t>
            </a:r>
            <a:r>
              <a:rPr lang="pt-BR" altLang="pt-BR" sz="27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“MODERADA”</a:t>
            </a: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algn="ctr">
              <a:spcBef>
                <a:spcPts val="0"/>
              </a:spcBef>
            </a:pP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Ampliação das análises do impacto regulatório e da 	transparência nos processos, devendo-se ampliar a    	participação popular no processo de regulação 		por meio do fortalecimento do controle social.</a:t>
            </a:r>
          </a:p>
          <a:p>
            <a:pPr algn="ctr">
              <a:buFontTx/>
              <a:buChar char="-"/>
            </a:pPr>
            <a:endParaRPr lang="en-US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Conclusões: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0" y="3054386"/>
            <a:ext cx="9143999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-"/>
            </a:pPr>
            <a:endParaRPr lang="en-US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42F2B0A-CA17-4D61-99D9-97982D0120FF}"/>
              </a:ext>
            </a:extLst>
          </p:cNvPr>
          <p:cNvSpPr txBox="1">
            <a:spLocks/>
          </p:cNvSpPr>
          <p:nvPr/>
        </p:nvSpPr>
        <p:spPr bwMode="auto">
          <a:xfrm>
            <a:off x="323155" y="2663753"/>
            <a:ext cx="8569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altLang="pt-BR" sz="2800" dirty="0">
                <a:latin typeface="+mn-lt"/>
                <a:cs typeface="Times New Roman" panose="02020603050405020304" pitchFamily="18" charset="0"/>
              </a:rPr>
              <a:t>A AGIR ao buscar a melhora de seus índices de governança regulatória, para sair de uma zona média de atuação, deve resgatar e resguardar a confiança da sociedade em sua atuação, uma vez que mesmo sendo uma entidade consideravelmente nova, assim como a própria regulação do saneamento o é, entra no senso comum da opinião da sociedade, que tende a não acreditar na gestão pública. Por isso, a necessidade de </a:t>
            </a:r>
            <a:r>
              <a:rPr lang="pt-BR" altLang="pt-BR" sz="2800" b="1" u="sng" dirty="0">
                <a:latin typeface="+mn-lt"/>
                <a:cs typeface="Times New Roman" panose="02020603050405020304" pitchFamily="18" charset="0"/>
              </a:rPr>
              <a:t>uma gestão democrática, com a sociedade se reconhecendo em sua entidade reguladora</a:t>
            </a:r>
            <a:r>
              <a:rPr lang="pt-BR" altLang="pt-BR" sz="2800" dirty="0">
                <a:latin typeface="+mn-lt"/>
                <a:cs typeface="Times New Roman" panose="02020603050405020304" pitchFamily="18" charset="0"/>
              </a:rPr>
              <a:t>. </a:t>
            </a:r>
            <a:endParaRPr lang="en-US" altLang="pt-BR" sz="2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Conclusões: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0" y="3054386"/>
            <a:ext cx="9143999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-"/>
            </a:pPr>
            <a:endParaRPr lang="en-US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A0678C8-7BF0-4B0E-B0B9-386D523BC20E}"/>
              </a:ext>
            </a:extLst>
          </p:cNvPr>
          <p:cNvSpPr txBox="1">
            <a:spLocks/>
          </p:cNvSpPr>
          <p:nvPr/>
        </p:nvSpPr>
        <p:spPr bwMode="auto">
          <a:xfrm>
            <a:off x="351973" y="2702223"/>
            <a:ext cx="85693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Para tanto, deve-se agir por meio do consenso, da articulação e da cooperação entre os atores envolvidos no processo de regulação em saneamento básico.    </a:t>
            </a:r>
            <a:r>
              <a:rPr lang="pt-BR" altLang="pt-BR" sz="2700" b="1" u="sng" dirty="0">
                <a:latin typeface="+mn-lt"/>
                <a:cs typeface="Times New Roman" panose="02020603050405020304" pitchFamily="18" charset="0"/>
              </a:rPr>
              <a:t>Negociação, comunicação, parceria, solução de  problemas, transparência, integração, controle social, ambiente político favorável, simetria de informações, decisões colegiadas e </a:t>
            </a:r>
            <a:r>
              <a:rPr lang="pt-BR" altLang="pt-BR" sz="2700" b="1" i="1" u="sng" dirty="0" err="1">
                <a:latin typeface="+mn-lt"/>
                <a:cs typeface="Times New Roman" panose="02020603050405020304" pitchFamily="18" charset="0"/>
              </a:rPr>
              <a:t>accountability</a:t>
            </a:r>
            <a:r>
              <a:rPr lang="pt-BR" altLang="pt-BR" sz="2700" b="1" u="sng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altLang="pt-BR" sz="2700" dirty="0">
                <a:latin typeface="+mn-lt"/>
                <a:cs typeface="Times New Roman" panose="02020603050405020304" pitchFamily="18" charset="0"/>
              </a:rPr>
              <a:t>são algumas das expressões que necessariamente devem se tornar a bandeira de uma agência que busca agir dentro dos preceitos da governança regulatória desenvolvendo de forma sustentável o território por ela regulado.</a:t>
            </a:r>
            <a:endParaRPr lang="en-US" altLang="pt-BR" sz="27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Convite: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0" y="3054386"/>
            <a:ext cx="9143999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-"/>
            </a:pPr>
            <a:endParaRPr lang="en-US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3FF6579-1AD4-4CBE-AB64-98CE8DB7F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198"/>
            <a:ext cx="9144000" cy="56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" y="642367"/>
            <a:ext cx="8595360" cy="55938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2800" dirty="0"/>
          </a:p>
          <a:p>
            <a:pPr marL="0" indent="0" algn="ctr">
              <a:buFont typeface="Arial" charset="0"/>
              <a:buNone/>
            </a:pPr>
            <a:r>
              <a:rPr lang="en-US" sz="7200" dirty="0" err="1"/>
              <a:t>Muito</a:t>
            </a:r>
            <a:r>
              <a:rPr lang="en-US" sz="7200" dirty="0"/>
              <a:t> </a:t>
            </a:r>
            <a:r>
              <a:rPr lang="en-US" sz="7200" dirty="0" err="1"/>
              <a:t>obrigada</a:t>
            </a:r>
            <a:r>
              <a:rPr lang="en-US" sz="7200" dirty="0"/>
              <a:t>!</a:t>
            </a:r>
          </a:p>
          <a:p>
            <a:pPr marL="0" indent="0" algn="ctr">
              <a:buFont typeface="Arial" charset="0"/>
              <a:buNone/>
            </a:pPr>
            <a:endParaRPr lang="en-US" sz="2000" dirty="0"/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t-BR" altLang="pt-BR" sz="2000" dirty="0">
                <a:latin typeface="Arial" pitchFamily="34" charset="0"/>
              </a:rPr>
              <a:t>Vanessa Fernanda Schmitt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vanessa@agir.sc.gov.br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 err="1">
                <a:latin typeface="Arial" pitchFamily="34" charset="0"/>
              </a:rPr>
              <a:t>Oklinger</a:t>
            </a:r>
            <a:r>
              <a:rPr lang="pt-BR" altLang="pt-BR" sz="2000" dirty="0">
                <a:latin typeface="Arial" pitchFamily="34" charset="0"/>
              </a:rPr>
              <a:t> </a:t>
            </a:r>
            <a:r>
              <a:rPr lang="pt-BR" altLang="pt-BR" sz="2000" dirty="0" err="1">
                <a:latin typeface="Arial" pitchFamily="34" charset="0"/>
              </a:rPr>
              <a:t>Mantovaneli</a:t>
            </a:r>
            <a:r>
              <a:rPr lang="pt-BR" altLang="pt-BR" sz="2000" dirty="0">
                <a:latin typeface="Arial" pitchFamily="34" charset="0"/>
              </a:rPr>
              <a:t> Junior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oklinger@furb.br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itchFamily="34" charset="0"/>
              </a:rPr>
              <a:t>Ana Claudia </a:t>
            </a:r>
            <a:r>
              <a:rPr lang="pt-BR" altLang="pt-BR" sz="2000" dirty="0" err="1">
                <a:latin typeface="Arial" pitchFamily="34" charset="0"/>
              </a:rPr>
              <a:t>Hafemann</a:t>
            </a:r>
            <a:r>
              <a:rPr lang="pt-BR" altLang="pt-BR" sz="2000" dirty="0">
                <a:latin typeface="Arial" pitchFamily="34" charset="0"/>
              </a:rPr>
              <a:t>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ana@agir.sc.gov.br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Telefone: (47) 3331-5827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Site: www.agir.sc.gov.br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Nos siga nas redes sociais: </a:t>
            </a: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marL="0" indent="0" algn="ctr">
              <a:buFont typeface="Arial" charset="0"/>
              <a:buNone/>
            </a:pPr>
            <a:endParaRPr lang="en-US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3A92934-5FBC-4B8A-A507-3EDDFF6497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33" y="5216249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F53E0A8-7FA5-4F5F-96C7-A3D894D3A8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1" y="5136874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D970E29-26E3-4685-AA24-667ECFE5D1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52" y="5216249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484784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600" dirty="0">
                <a:latin typeface="+mn-lt"/>
              </a:rPr>
              <a:t>Caráter descritivo e exploratório, abordagem </a:t>
            </a:r>
            <a:r>
              <a:rPr lang="pt-BR" sz="2600" dirty="0" err="1">
                <a:latin typeface="+mn-lt"/>
              </a:rPr>
              <a:t>quali</a:t>
            </a:r>
            <a:r>
              <a:rPr lang="pt-BR" sz="2600" dirty="0">
                <a:latin typeface="+mn-lt"/>
              </a:rPr>
              <a:t>-quantitativa, realizada como uma pesquisa-participante, através de levantamento bibliográfico, documental e de campo (entrevistas e grupo focal);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600" dirty="0">
                <a:latin typeface="+mn-lt"/>
              </a:rPr>
              <a:t>Assuntos pertinentes à pesquisa: saneamento           básico, agência reguladora, consórcio público                                e governança regulatória;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600" dirty="0">
                <a:latin typeface="+mn-lt"/>
              </a:rPr>
              <a:t>Aplicação e análise de indicadores em cinco dimensões específicas, extraídos e recomendados pela Associação Nacional de Agências de Regulação – ABAR,                                 os quais avaliaram o </a:t>
            </a:r>
            <a:r>
              <a:rPr lang="pt-BR" sz="2600" b="1" dirty="0">
                <a:latin typeface="+mn-lt"/>
              </a:rPr>
              <a:t>grau de qualidade                          regulatória alcançado pela Agência</a:t>
            </a:r>
            <a:r>
              <a:rPr lang="pt-BR" sz="2600" dirty="0">
                <a:latin typeface="+mn-lt"/>
              </a:rPr>
              <a:t>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altLang="pt-BR" sz="2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6C82C27-C1E8-479B-9E6A-9A928F1A2ED8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Metodologia:</a:t>
            </a:r>
          </a:p>
        </p:txBody>
      </p:sp>
    </p:spTree>
    <p:extLst>
      <p:ext uri="{BB962C8B-B14F-4D97-AF65-F5344CB8AC3E}">
        <p14:creationId xmlns:p14="http://schemas.microsoft.com/office/powerpoint/2010/main" val="7207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330FA55-5FEA-4DBF-8151-46469FF5DC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effectLst>
            <a:glow rad="127000"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A53C654-B8FA-46EB-B0F3-6C6C75F45CD3}"/>
              </a:ext>
            </a:extLst>
          </p:cNvPr>
          <p:cNvSpPr/>
          <p:nvPr/>
        </p:nvSpPr>
        <p:spPr>
          <a:xfrm>
            <a:off x="7937" y="685336"/>
            <a:ext cx="556755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Contextualização:</a:t>
            </a:r>
          </a:p>
        </p:txBody>
      </p:sp>
      <p:sp>
        <p:nvSpPr>
          <p:cNvPr id="22532" name="Título 1">
            <a:extLst>
              <a:ext uri="{FF2B5EF4-FFF2-40B4-BE49-F238E27FC236}">
                <a16:creationId xmlns:a16="http://schemas.microsoft.com/office/drawing/2014/main" xmlns="" id="{0810AEFC-80B9-45BE-8592-6A93610E0D23}"/>
              </a:ext>
            </a:extLst>
          </p:cNvPr>
          <p:cNvSpPr txBox="1">
            <a:spLocks/>
          </p:cNvSpPr>
          <p:nvPr/>
        </p:nvSpPr>
        <p:spPr bwMode="auto">
          <a:xfrm>
            <a:off x="187325" y="2936875"/>
            <a:ext cx="87693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Saneamento básico;</a:t>
            </a:r>
          </a:p>
          <a:p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Lei nº 11.445/2007:                               </a:t>
            </a:r>
            <a:r>
              <a:rPr lang="pt-BR" altLang="pt-BR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abastecimento   de água, esgotamento sanitário, limpeza urbana e manejo de resíduos sólidos e, drenagem pluvial</a:t>
            </a:r>
            <a:r>
              <a:rPr lang="pt-BR" alt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533" name="Espaço Reservado para Número de Slide 2">
            <a:extLst>
              <a:ext uri="{FF2B5EF4-FFF2-40B4-BE49-F238E27FC236}">
                <a16:creationId xmlns:a16="http://schemas.microsoft.com/office/drawing/2014/main" xmlns="" id="{A1C2A67E-4587-48AB-95C3-C9C58FCF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07C074-D54E-4FEF-B4C1-C36AED9041F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005ED7F-EEC1-4C00-9D3A-0FCA9F4CF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89" y="0"/>
            <a:ext cx="3531211" cy="3494807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5264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Contextualização: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ACA1761-AD9E-4FCC-BBC1-41170E1E5DB7}"/>
              </a:ext>
            </a:extLst>
          </p:cNvPr>
          <p:cNvSpPr txBox="1">
            <a:spLocks/>
          </p:cNvSpPr>
          <p:nvPr/>
        </p:nvSpPr>
        <p:spPr bwMode="auto">
          <a:xfrm>
            <a:off x="358775" y="2732452"/>
            <a:ext cx="8426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defRPr/>
            </a:pPr>
            <a:r>
              <a:rPr lang="pt-BR" sz="3500" b="1" dirty="0">
                <a:latin typeface="+mn-lt"/>
                <a:cs typeface="Times New Roman" panose="02020603050405020304" pitchFamily="18" charset="0"/>
              </a:rPr>
              <a:t>Regulação</a:t>
            </a:r>
            <a:r>
              <a:rPr lang="pt-BR" sz="35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t-BR" sz="3500" dirty="0">
                <a:latin typeface="+mn-lt"/>
                <a:cs typeface="Times New Roman" panose="02020603050405020304" pitchFamily="18" charset="0"/>
              </a:rPr>
              <a:t>Os serviços públicos de saneamento básico precisam ser regulados e fiscalizados pelo poder público. Porém, estes enquanto t</a:t>
            </a:r>
            <a:r>
              <a:rPr lang="pt-BR" altLang="pt-BR" sz="3500" dirty="0">
                <a:latin typeface="+mn-lt"/>
                <a:cs typeface="Times New Roman" panose="02020603050405020304" pitchFamily="18" charset="0"/>
              </a:rPr>
              <a:t>itulares da competência para tais serviços, </a:t>
            </a:r>
            <a:r>
              <a:rPr lang="pt-BR" altLang="pt-BR" sz="3500" b="1" dirty="0">
                <a:solidFill>
                  <a:srgbClr val="112F71"/>
                </a:solidFill>
                <a:latin typeface="+mn-lt"/>
                <a:cs typeface="Times New Roman" panose="02020603050405020304" pitchFamily="18" charset="0"/>
              </a:rPr>
              <a:t>poderão delegar esta função </a:t>
            </a:r>
            <a:r>
              <a:rPr lang="pt-BR" altLang="pt-BR" sz="3500" dirty="0">
                <a:latin typeface="+mn-lt"/>
                <a:cs typeface="Times New Roman" panose="02020603050405020304" pitchFamily="18" charset="0"/>
              </a:rPr>
              <a:t>para qualquer entidade reguladora constituída </a:t>
            </a:r>
            <a:r>
              <a:rPr lang="pt-BR" altLang="pt-BR" sz="3500" b="1" u="sng" dirty="0">
                <a:latin typeface="+mn-lt"/>
                <a:cs typeface="Times New Roman" panose="02020603050405020304" pitchFamily="18" charset="0"/>
              </a:rPr>
              <a:t>nos limites do respectivo Estado</a:t>
            </a:r>
            <a:r>
              <a:rPr lang="pt-BR" altLang="pt-BR" sz="35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107504" y="1268760"/>
            <a:ext cx="8931622" cy="3168352"/>
          </a:xfrm>
        </p:spPr>
        <p:txBody>
          <a:bodyPr/>
          <a:lstStyle/>
          <a:p>
            <a:pPr algn="ctr"/>
            <a:r>
              <a:rPr lang="pt-BR" sz="2500" b="1" dirty="0">
                <a:cs typeface="Times New Roman" panose="02020603050405020304" pitchFamily="18" charset="0"/>
              </a:rPr>
              <a:t>Regulação</a:t>
            </a:r>
            <a:r>
              <a:rPr lang="pt-BR" sz="2500" dirty="0"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pt-BR" sz="2500" dirty="0"/>
              <a:t>Conforme a OCDE (2008), </a:t>
            </a:r>
            <a:r>
              <a:rPr lang="en-US" sz="2500" dirty="0" err="1"/>
              <a:t>Organização</a:t>
            </a:r>
            <a:r>
              <a:rPr lang="en-US" sz="2500" dirty="0"/>
              <a:t> </a:t>
            </a:r>
            <a:r>
              <a:rPr lang="en-US" sz="2500" dirty="0" err="1"/>
              <a:t>para</a:t>
            </a:r>
            <a:r>
              <a:rPr lang="en-US" sz="2500" dirty="0"/>
              <a:t> a </a:t>
            </a:r>
            <a:r>
              <a:rPr lang="en-US" sz="2500" dirty="0" err="1"/>
              <a:t>Cooperação</a:t>
            </a:r>
            <a:r>
              <a:rPr lang="en-US" sz="2500" dirty="0"/>
              <a:t> e </a:t>
            </a:r>
            <a:r>
              <a:rPr lang="en-US" sz="2500" dirty="0" err="1"/>
              <a:t>Desenvolvimento</a:t>
            </a:r>
            <a:r>
              <a:rPr lang="en-US" sz="2500" dirty="0"/>
              <a:t> </a:t>
            </a:r>
            <a:r>
              <a:rPr lang="en-US" sz="2500" dirty="0" err="1" smtClean="0"/>
              <a:t>Econ</a:t>
            </a:r>
            <a:r>
              <a:rPr lang="en-US" sz="2500" dirty="0" err="1" smtClean="0"/>
              <a:t>ô</a:t>
            </a:r>
            <a:r>
              <a:rPr lang="en-US" sz="2500" dirty="0" err="1" smtClean="0"/>
              <a:t>mico</a:t>
            </a:r>
            <a:r>
              <a:rPr lang="en-US" sz="2500" dirty="0" smtClean="0"/>
              <a:t>, </a:t>
            </a:r>
            <a:r>
              <a:rPr lang="pt-BR" sz="2500" dirty="0" smtClean="0"/>
              <a:t>a </a:t>
            </a:r>
            <a:r>
              <a:rPr lang="pt-BR" sz="2500" dirty="0"/>
              <a:t>regulação trata do conjunto diverso de ferramentas, através </a:t>
            </a:r>
            <a:r>
              <a:rPr lang="pt-BR" sz="2500" dirty="0"/>
              <a:t>das quais os governos definem exigências às empresas e aos cidadãos, abrangendo leis, pedidos formais e informais e normas geradas por todos os níveis de governo. A regulação é separada em três categorias: </a:t>
            </a:r>
            <a:r>
              <a:rPr lang="pt-BR" sz="2500" b="1" u="sng" dirty="0"/>
              <a:t>legislação econômica </a:t>
            </a:r>
            <a:r>
              <a:rPr lang="pt-BR" sz="2500" dirty="0"/>
              <a:t>(decisões do mercado, como preços, concorrência, entrada ou saída do mercado), </a:t>
            </a:r>
            <a:r>
              <a:rPr lang="pt-BR" sz="2500" b="1" u="sng" dirty="0"/>
              <a:t>regulações sociais</a:t>
            </a:r>
            <a:r>
              <a:rPr lang="pt-BR" sz="2500" dirty="0"/>
              <a:t> (resguardam os anseios públicos, como saúde, meio ambiente, segurança etc.) e </a:t>
            </a:r>
            <a:r>
              <a:rPr lang="pt-BR" sz="2500" b="1" u="sng" dirty="0"/>
              <a:t>regulações administrativas   </a:t>
            </a:r>
            <a:r>
              <a:rPr lang="pt-BR" sz="2500" b="1" dirty="0"/>
              <a:t>  </a:t>
            </a:r>
            <a:r>
              <a:rPr lang="pt-BR" sz="2500" dirty="0" smtClean="0"/>
              <a:t>(</a:t>
            </a:r>
            <a:r>
              <a:rPr lang="pt-BR" sz="2500" dirty="0"/>
              <a:t>processos para assegurar a performance </a:t>
            </a:r>
            <a:r>
              <a:rPr lang="pt-BR" sz="2500" dirty="0" smtClean="0"/>
              <a:t>do					  prestador</a:t>
            </a:r>
            <a:r>
              <a:rPr lang="pt-BR" sz="2500" dirty="0"/>
              <a:t>, </a:t>
            </a:r>
            <a:r>
              <a:rPr lang="pt-BR" sz="2500" dirty="0" smtClean="0"/>
              <a:t>estabelecendo</a:t>
            </a:r>
            <a:r>
              <a:rPr lang="pt-BR" sz="2500" dirty="0"/>
              <a:t>, simplificando e aperfeiçoando a 	transparência em sua atuação).</a:t>
            </a:r>
          </a:p>
          <a:p>
            <a:pPr algn="ctr">
              <a:buFont typeface="Arial" charset="0"/>
              <a:buNone/>
              <a:defRPr/>
            </a:pPr>
            <a:endParaRPr lang="pt-BR" sz="3600" dirty="0">
              <a:latin typeface="Calibri" charset="0"/>
              <a:cs typeface="+mn-cs"/>
            </a:endParaRPr>
          </a:p>
          <a:p>
            <a:pPr algn="ctr">
              <a:buFont typeface="Arial" charset="0"/>
              <a:buNone/>
              <a:defRPr/>
            </a:pPr>
            <a:endParaRPr lang="pt-BR" sz="3600" dirty="0">
              <a:latin typeface="Calibri" charset="0"/>
              <a:cs typeface="+mn-cs"/>
            </a:endParaRPr>
          </a:p>
          <a:p>
            <a:pPr algn="just" eaLnBrk="1" hangingPunct="1">
              <a:buFont typeface="Wingdings" charset="0"/>
              <a:buChar char="ü"/>
              <a:defRPr/>
            </a:pPr>
            <a:endParaRPr lang="pt-BR" sz="3600" dirty="0">
              <a:latin typeface="Calibri" charset="0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sz="3600" b="1" dirty="0">
              <a:latin typeface="Calibri" charset="0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sz="3600" b="1" dirty="0">
              <a:latin typeface="Calibri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Contextualização:</a:t>
            </a:r>
          </a:p>
        </p:txBody>
      </p:sp>
    </p:spTree>
    <p:extLst>
      <p:ext uri="{BB962C8B-B14F-4D97-AF65-F5344CB8AC3E}">
        <p14:creationId xmlns:p14="http://schemas.microsoft.com/office/powerpoint/2010/main" val="18568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358188" cy="3168352"/>
          </a:xfrm>
        </p:spPr>
        <p:txBody>
          <a:bodyPr/>
          <a:lstStyle/>
          <a:p>
            <a:pPr algn="ctr"/>
            <a:r>
              <a:rPr lang="pt-BR" sz="2500" b="1" dirty="0">
                <a:cs typeface="Times New Roman" panose="02020603050405020304" pitchFamily="18" charset="0"/>
              </a:rPr>
              <a:t>Regulação via consórcio público</a:t>
            </a:r>
            <a:r>
              <a:rPr lang="pt-BR" sz="2500" dirty="0"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pt-BR" sz="2500" dirty="0"/>
              <a:t>As responsabilidades quanto ao saneamento básico e quanto à regulação destes serviços são </a:t>
            </a:r>
            <a:r>
              <a:rPr lang="pt-BR" sz="2500" b="1" u="sng" dirty="0"/>
              <a:t>inúmeras e complexas</a:t>
            </a:r>
            <a:r>
              <a:rPr lang="pt-BR" sz="2500" dirty="0"/>
              <a:t>, e ao atuar de forma isolada, Estados e municípios, apresentam dificuldades em proporcionar e garantir a melhor solução para os problemas complexos da coletividade. Nesta linha, a solução deve envolver </a:t>
            </a:r>
            <a:r>
              <a:rPr lang="pt-BR" sz="2500" b="1" dirty="0"/>
              <a:t>múltiplos esforços, além do comprometimento de diversos agentes e a articulação permanente através dos consórcios públicos</a:t>
            </a:r>
            <a:r>
              <a:rPr lang="pt-BR" sz="2500" dirty="0"/>
              <a:t>, estes como uma ação estratégica por parte de seus consorciados, os quais cooperam entre si, </a:t>
            </a:r>
            <a:r>
              <a:rPr lang="pt-BR" sz="2500" dirty="0" smtClean="0"/>
              <a:t>possibilitando </a:t>
            </a:r>
            <a:r>
              <a:rPr lang="pt-BR" sz="2500" dirty="0"/>
              <a:t>ações cooperadas, </a:t>
            </a:r>
            <a:r>
              <a:rPr lang="pt-BR" sz="2500" dirty="0" smtClean="0"/>
              <a:t>	compartilhadas </a:t>
            </a:r>
            <a:r>
              <a:rPr lang="pt-BR" sz="2500" dirty="0"/>
              <a:t>e </a:t>
            </a:r>
            <a:r>
              <a:rPr lang="pt-BR" sz="2500" dirty="0" smtClean="0"/>
              <a:t>efetivas </a:t>
            </a:r>
            <a:r>
              <a:rPr lang="pt-BR" sz="2500" dirty="0"/>
              <a:t>entre entes federados (BATISTA, 2011). </a:t>
            </a:r>
          </a:p>
          <a:p>
            <a:pPr algn="ctr">
              <a:buFont typeface="Arial" charset="0"/>
              <a:buNone/>
              <a:defRPr/>
            </a:pPr>
            <a:endParaRPr lang="pt-BR" sz="3600" dirty="0">
              <a:latin typeface="Calibri" charset="0"/>
              <a:cs typeface="+mn-cs"/>
            </a:endParaRPr>
          </a:p>
          <a:p>
            <a:pPr algn="just" eaLnBrk="1" hangingPunct="1">
              <a:buFont typeface="Wingdings" charset="0"/>
              <a:buChar char="ü"/>
              <a:defRPr/>
            </a:pPr>
            <a:endParaRPr lang="pt-BR" sz="3600" dirty="0">
              <a:latin typeface="Calibri" charset="0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sz="3600" b="1" dirty="0">
              <a:latin typeface="Calibri" charset="0"/>
              <a:cs typeface="+mn-cs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t-BR" sz="3600" b="1" dirty="0">
              <a:latin typeface="Calibri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5425546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Contextualização:</a:t>
            </a:r>
          </a:p>
        </p:txBody>
      </p:sp>
    </p:spTree>
    <p:extLst>
      <p:ext uri="{BB962C8B-B14F-4D97-AF65-F5344CB8AC3E}">
        <p14:creationId xmlns:p14="http://schemas.microsoft.com/office/powerpoint/2010/main" val="28945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Contextualização: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8EC917A-EF66-4306-BCF2-5300A1ADB8E7}"/>
              </a:ext>
            </a:extLst>
          </p:cNvPr>
          <p:cNvSpPr txBox="1">
            <a:spLocks/>
          </p:cNvSpPr>
          <p:nvPr/>
        </p:nvSpPr>
        <p:spPr bwMode="auto">
          <a:xfrm>
            <a:off x="358775" y="3008923"/>
            <a:ext cx="84264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defRPr/>
            </a:pPr>
            <a:r>
              <a:rPr lang="pt-BR" sz="3600" b="1" dirty="0">
                <a:latin typeface="+mn-lt"/>
                <a:cs typeface="Times New Roman" panose="02020603050405020304" pitchFamily="18" charset="0"/>
              </a:rPr>
              <a:t>Regulação via consórcio público</a:t>
            </a:r>
            <a:r>
              <a:rPr lang="pt-BR" sz="36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dirty="0">
                <a:latin typeface="+mn-lt"/>
                <a:cs typeface="Times New Roman" panose="02020603050405020304" pitchFamily="18" charset="0"/>
              </a:rPr>
              <a:t>Esta possibilidade encontra amparo expresso na      Lei nº 11.445/07, a qual dispõe que “os titulares      dos serviços públicos de saneamento básico poderão delegar a organização, </a:t>
            </a:r>
            <a:r>
              <a:rPr lang="pt-BR" altLang="pt-BR" b="1" u="sng" dirty="0">
                <a:latin typeface="+mn-lt"/>
                <a:cs typeface="Times New Roman" panose="02020603050405020304" pitchFamily="18" charset="0"/>
              </a:rPr>
              <a:t>a regulação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, a fiscalização e a prestação desses serviços</a:t>
            </a:r>
            <a:r>
              <a:rPr lang="pt-BR" altLang="pt-BR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nos termos do art. 241 da Constituição Federal e da                            Lei nº 11.107, de 6 de abril de 2005</a:t>
            </a:r>
            <a:r>
              <a:rPr lang="pt-BR" altLang="pt-BR" dirty="0">
                <a:latin typeface="+mn-lt"/>
                <a:cs typeface="Times New Roman" panose="02020603050405020304" pitchFamily="18" charset="0"/>
              </a:rPr>
              <a:t>”.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Contextualização: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3615510-50ED-4ABC-AD84-96280A601CD7}"/>
              </a:ext>
            </a:extLst>
          </p:cNvPr>
          <p:cNvSpPr txBox="1">
            <a:spLocks/>
          </p:cNvSpPr>
          <p:nvPr/>
        </p:nvSpPr>
        <p:spPr bwMode="auto">
          <a:xfrm>
            <a:off x="334962" y="1982358"/>
            <a:ext cx="8426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defRPr/>
            </a:pPr>
            <a:r>
              <a:rPr lang="pt-BR" sz="3000" b="1" dirty="0">
                <a:latin typeface="+mn-lt"/>
                <a:cs typeface="Times New Roman" panose="02020603050405020304" pitchFamily="18" charset="0"/>
              </a:rPr>
              <a:t>Consórcio público</a:t>
            </a:r>
            <a:r>
              <a:rPr lang="pt-BR" sz="30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3000" dirty="0">
                <a:latin typeface="+mn-lt"/>
                <a:cs typeface="Times New Roman" panose="02020603050405020304" pitchFamily="18" charset="0"/>
              </a:rPr>
              <a:t>“[...] pessoa jurídica formada exclusivamente por entes da Federação, na forma da Lei nº 11.107/2005, para estabelecer relações de </a:t>
            </a:r>
            <a:r>
              <a:rPr lang="pt-BR" altLang="pt-BR" sz="3000" b="1" u="sng" dirty="0">
                <a:latin typeface="+mn-lt"/>
                <a:cs typeface="Times New Roman" panose="02020603050405020304" pitchFamily="18" charset="0"/>
              </a:rPr>
              <a:t>cooperação federativa</a:t>
            </a:r>
            <a:r>
              <a:rPr lang="pt-BR" altLang="pt-BR" sz="3000" dirty="0">
                <a:latin typeface="+mn-lt"/>
                <a:cs typeface="Times New Roman" panose="02020603050405020304" pitchFamily="18" charset="0"/>
              </a:rPr>
              <a:t>, inclusive a realização de </a:t>
            </a:r>
            <a:r>
              <a:rPr lang="pt-BR" altLang="pt-BR" sz="3000" b="1" u="sng" dirty="0">
                <a:latin typeface="+mn-lt"/>
                <a:cs typeface="Times New Roman" panose="02020603050405020304" pitchFamily="18" charset="0"/>
              </a:rPr>
              <a:t>objetivos de interesse comum</a:t>
            </a:r>
            <a:r>
              <a:rPr lang="pt-BR" altLang="pt-BR" sz="3000" dirty="0">
                <a:latin typeface="+mn-lt"/>
                <a:cs typeface="Times New Roman" panose="02020603050405020304" pitchFamily="18" charset="0"/>
              </a:rPr>
              <a:t> [...]” (DECRETO Nº 6.017/2007).</a:t>
            </a:r>
          </a:p>
        </p:txBody>
      </p:sp>
      <p:pic>
        <p:nvPicPr>
          <p:cNvPr id="9" name="Imagem 1">
            <a:extLst>
              <a:ext uri="{FF2B5EF4-FFF2-40B4-BE49-F238E27FC236}">
                <a16:creationId xmlns:a16="http://schemas.microsoft.com/office/drawing/2014/main" xmlns="" id="{21944EAF-AC06-4759-817F-F762FDD730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5300663"/>
            <a:ext cx="9144001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2686</Words>
  <Application>Microsoft Macintosh PowerPoint</Application>
  <PresentationFormat>On-screen Show (4:3)</PresentationFormat>
  <Paragraphs>384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do Office</vt:lpstr>
      <vt:lpstr> ANÁLISE DA GOVERNANÇA REGULATÓRIA DO CONSÓRCIO PÚBLICO AGIR – AGÊNCIA INTERMUNICIPAL DE REGULAÇÃO DO MÉDIO VALE DO ITAJAÍ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Ana Claudia Hafemann</cp:lastModifiedBy>
  <cp:revision>91</cp:revision>
  <dcterms:created xsi:type="dcterms:W3CDTF">2015-06-25T00:41:16Z</dcterms:created>
  <dcterms:modified xsi:type="dcterms:W3CDTF">2017-06-21T13:51:51Z</dcterms:modified>
</cp:coreProperties>
</file>