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58" r:id="rId5"/>
    <p:sldId id="270" r:id="rId6"/>
    <p:sldId id="259" r:id="rId7"/>
    <p:sldId id="260" r:id="rId8"/>
    <p:sldId id="261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66" d="100"/>
          <a:sy n="66" d="100"/>
        </p:scale>
        <p:origin x="-726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'Plan1'!$B$1</c:f>
              <c:strCache>
                <c:ptCount val="1"/>
                <c:pt idx="0">
                  <c:v>Manejo de Resíduos Municipais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182711609543631"/>
                  <c:y val="-0.27268981520426278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9337745646328575E-2"/>
                  <c:y val="9.322320398319496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'Plan1'!$A$2:$A$3</c:f>
              <c:strCache>
                <c:ptCount val="2"/>
                <c:pt idx="0">
                  <c:v>Prefeitura</c:v>
                </c:pt>
                <c:pt idx="1">
                  <c:v>Autarquia</c:v>
                </c:pt>
              </c:strCache>
            </c:strRef>
          </c:cat>
          <c:val>
            <c:numRef>
              <c:f>'Plan1'!$B$2:$B$3</c:f>
              <c:numCache>
                <c:formatCode>0%</c:formatCode>
                <c:ptCount val="2"/>
                <c:pt idx="0">
                  <c:v>0.8500000000000002</c:v>
                </c:pt>
                <c:pt idx="1">
                  <c:v>0.15000000000000005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Disposição</a:t>
            </a:r>
            <a:r>
              <a:rPr lang="en-US" dirty="0"/>
              <a:t> </a:t>
            </a:r>
            <a:r>
              <a:rPr lang="en-US" dirty="0" smtClean="0"/>
              <a:t>Final </a:t>
            </a:r>
            <a:r>
              <a:rPr lang="en-US" dirty="0" err="1" smtClean="0"/>
              <a:t>na</a:t>
            </a:r>
            <a:r>
              <a:rPr lang="en-US" dirty="0" smtClean="0"/>
              <a:t> RMG</a:t>
            </a:r>
            <a:endParaRPr lang="en-US" dirty="0"/>
          </a:p>
        </c:rich>
      </c:tx>
      <c:layout>
        <c:manualLayout>
          <c:xMode val="edge"/>
          <c:yMode val="edge"/>
          <c:x val="0.30999529633113826"/>
          <c:y val="5.240878855069543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'Plan1'!$B$1</c:f>
              <c:strCache>
                <c:ptCount val="1"/>
                <c:pt idx="0">
                  <c:v>Disposição Final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872212057688468"/>
                  <c:y val="4.99524638638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94313375456484"/>
                  <c:y val="-0.22213326942275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88237124169453"/>
                  <c:y val="7.373926072181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'Plan1'!$A$2:$A$4</c:f>
              <c:strCache>
                <c:ptCount val="3"/>
                <c:pt idx="0">
                  <c:v>Lixões</c:v>
                </c:pt>
                <c:pt idx="1">
                  <c:v>Aterro Controlado</c:v>
                </c:pt>
                <c:pt idx="2">
                  <c:v>Aterro Sanitário</c:v>
                </c:pt>
              </c:strCache>
            </c:strRef>
          </c:cat>
          <c:val>
            <c:numRef>
              <c:f>'Plan1'!$B$2:$B$4</c:f>
              <c:numCache>
                <c:formatCode>0%</c:formatCode>
                <c:ptCount val="3"/>
                <c:pt idx="0">
                  <c:v>0.35000000000000009</c:v>
                </c:pt>
                <c:pt idx="1">
                  <c:v>0.45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24688366945582"/>
          <c:y val="0.46251650896579105"/>
          <c:w val="0.34435710493453275"/>
          <c:h val="0.47184066697545157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32"/>
            <a:ext cx="1767506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1091-562F-410D-B2F9-38E3AFCC3EC6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9B1C09-6CD3-4A20-AE57-F52351BCEEF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/>
              <a:t>PANORAMA INSTITUCIONAL PARA GESTÃO DE RESÍDUOS SÓLIDOS NA REGIÃO METROPOLITANA DE GOIÂNIA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9712" y="4509121"/>
            <a:ext cx="6686549" cy="720080"/>
          </a:xfrm>
        </p:spPr>
        <p:txBody>
          <a:bodyPr>
            <a:noAutofit/>
          </a:bodyPr>
          <a:lstStyle/>
          <a:p>
            <a:pPr algn="r"/>
            <a:r>
              <a:rPr lang="pt-BR" sz="2000" dirty="0" smtClean="0">
                <a:solidFill>
                  <a:schemeClr val="tx1"/>
                </a:solidFill>
              </a:rPr>
              <a:t>Jaqueline </a:t>
            </a:r>
            <a:r>
              <a:rPr lang="pt-BR" sz="2000">
                <a:solidFill>
                  <a:schemeClr val="tx1"/>
                </a:solidFill>
              </a:rPr>
              <a:t>Dias </a:t>
            </a:r>
            <a:r>
              <a:rPr lang="pt-BR" sz="2000" smtClean="0">
                <a:solidFill>
                  <a:schemeClr val="tx1"/>
                </a:solidFill>
              </a:rPr>
              <a:t>Ribeiro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683765" cy="12808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Os serviços de manejo e gerenciamento de resíduos sólidos.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7704" y="2204864"/>
            <a:ext cx="6686550" cy="4282422"/>
          </a:xfrm>
        </p:spPr>
        <p:txBody>
          <a:bodyPr/>
          <a:lstStyle/>
          <a:p>
            <a:r>
              <a:rPr lang="pt-BR" dirty="0" smtClean="0"/>
              <a:t>Os maiores índices de cobertura do serviço regular de coleta domiciliar em relação às outras regiões se dão nas regiões Sul, Centro-Oeste e Sudeste, com índices maiores que 99%. </a:t>
            </a:r>
          </a:p>
          <a:p>
            <a:endParaRPr lang="pt-BR" dirty="0" smtClean="0"/>
          </a:p>
          <a:p>
            <a:r>
              <a:rPr lang="pt-BR" dirty="0" smtClean="0"/>
              <a:t>O maior déficit de atendimento do serviço de coleta regular é encontrado nos municípios de até 30 mil habitantes de acordo com o  (SNIS, 2013).</a:t>
            </a:r>
          </a:p>
          <a:p>
            <a:endParaRPr lang="pt-BR" dirty="0" smtClean="0"/>
          </a:p>
          <a:p>
            <a:r>
              <a:rPr lang="pt-BR" dirty="0" smtClean="0"/>
              <a:t>A Região Metropolitana de Goiânia apresenta um cenário menos crítico em relação ao Estado de Goiás.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Os serviços de manejo e gerenciamento de resíduos sólidos na RMG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468457"/>
              </p:ext>
            </p:extLst>
          </p:nvPr>
        </p:nvGraphicFramePr>
        <p:xfrm>
          <a:off x="1907704" y="2492896"/>
          <a:ext cx="668655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38415" r="8833" b="10492"/>
          <a:stretch/>
        </p:blipFill>
        <p:spPr bwMode="auto">
          <a:xfrm>
            <a:off x="785094" y="1988840"/>
            <a:ext cx="833776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6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1909" y="1844824"/>
            <a:ext cx="6686550" cy="406639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Apenas </a:t>
            </a:r>
            <a:r>
              <a:rPr lang="pt-BR" dirty="0" smtClean="0"/>
              <a:t>20% dos municípios da Região Metropolitana de Goiânia tem como disposição final o aterro sanitário e muitos municípios são limitados quanto aos recursos disponíveis</a:t>
            </a:r>
            <a:r>
              <a:rPr lang="pt-BR" dirty="0" smtClean="0"/>
              <a:t>.</a:t>
            </a:r>
          </a:p>
          <a:p>
            <a:r>
              <a:rPr lang="pt-BR" dirty="0" smtClean="0"/>
              <a:t>É necessário a articulação dos PMS e PMGRS com os </a:t>
            </a:r>
            <a:r>
              <a:rPr lang="pt-BR" dirty="0" err="1" smtClean="0"/>
              <a:t>PDs</a:t>
            </a:r>
            <a:r>
              <a:rPr lang="pt-BR" dirty="0" smtClean="0"/>
              <a:t> – estes devem estar integrados a um sistema de gestão e monitoramento da política urbana. </a:t>
            </a:r>
            <a:endParaRPr lang="pt-BR" dirty="0"/>
          </a:p>
          <a:p>
            <a:r>
              <a:rPr lang="pt-BR" dirty="0"/>
              <a:t>No âmbito da RMG, à luz do Estatuto da Metrópole, </a:t>
            </a:r>
            <a:r>
              <a:rPr lang="pt-BR" dirty="0" smtClean="0"/>
              <a:t>a  </a:t>
            </a:r>
            <a:r>
              <a:rPr lang="pt-BR" dirty="0"/>
              <a:t>criação de um comitê técnico em saneamento dentro do Conselho </a:t>
            </a:r>
            <a:r>
              <a:rPr lang="pt-BR" dirty="0" smtClean="0"/>
              <a:t>Metropolitano representaria um </a:t>
            </a:r>
            <a:r>
              <a:rPr lang="pt-BR" dirty="0"/>
              <a:t>espaço para debate e articulação de uma política integrada do setor como um todo.</a:t>
            </a:r>
            <a:endParaRPr lang="pt-BR" dirty="0" smtClean="0"/>
          </a:p>
          <a:p>
            <a:r>
              <a:rPr lang="pt-BR" dirty="0" smtClean="0"/>
              <a:t>Verifica-se ausência de uma ação integrada que articule os diferentes </a:t>
            </a:r>
            <a:r>
              <a:rPr lang="pt-BR" dirty="0"/>
              <a:t>planos de ações com metas e orçamentos definidos,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Jaqueline\Desktop\rmg_pop.b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78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Região Metropolitana de Goiânia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Criada em </a:t>
            </a:r>
            <a:r>
              <a:rPr lang="pt-BR" dirty="0"/>
              <a:t>1999 por meio da Lei Complementar nº 27 e alterada pelas Leis Complementares nº 78 de 25 de março de 2010 e nº 87 de 7 de julho de 2011. </a:t>
            </a:r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composta por 20 Municípios, a saber: Abadia de Goiás, Aparecida de Goiânia, </a:t>
            </a:r>
            <a:r>
              <a:rPr lang="pt-BR" dirty="0" err="1"/>
              <a:t>Aragoiânia</a:t>
            </a:r>
            <a:r>
              <a:rPr lang="pt-BR" dirty="0"/>
              <a:t>, Bela Vista de Goiás, Bonfinópolis, </a:t>
            </a:r>
            <a:r>
              <a:rPr lang="pt-BR" dirty="0" err="1"/>
              <a:t>Brazabrantes</a:t>
            </a:r>
            <a:r>
              <a:rPr lang="pt-BR" dirty="0"/>
              <a:t>, Caldazinha, </a:t>
            </a:r>
            <a:r>
              <a:rPr lang="pt-BR" dirty="0" err="1"/>
              <a:t>Caturaí</a:t>
            </a:r>
            <a:r>
              <a:rPr lang="pt-BR" dirty="0"/>
              <a:t>, Goianápolis, Goiânia, Goianira, Guapó, Hidrolândia, Inhumas, Nerópolis, Nova Veneza, Santo Antônio de Goiás, Senador Canedo, </a:t>
            </a:r>
            <a:r>
              <a:rPr lang="pt-BR" dirty="0" err="1"/>
              <a:t>Terezópolis</a:t>
            </a:r>
            <a:r>
              <a:rPr lang="pt-BR" dirty="0"/>
              <a:t> de Goiás e Trindade. </a:t>
            </a:r>
          </a:p>
          <a:p>
            <a:r>
              <a:rPr lang="pt-BR" dirty="0" smtClean="0"/>
              <a:t>Abrange </a:t>
            </a:r>
            <a:r>
              <a:rPr lang="pt-BR" dirty="0"/>
              <a:t>uma população de 2.173.141 habitantes, equivalendo a 36,19% da população do estado, ocupando 2,18% do território de Goiás cuja extensão alcança 7.397,20 km² com densidade demográfica de 293 </a:t>
            </a:r>
            <a:r>
              <a:rPr lang="pt-BR" dirty="0" err="1"/>
              <a:t>hab</a:t>
            </a:r>
            <a:r>
              <a:rPr lang="pt-BR" dirty="0"/>
              <a:t>/km².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83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88666"/>
          </a:xfrm>
        </p:spPr>
        <p:txBody>
          <a:bodyPr/>
          <a:lstStyle/>
          <a:p>
            <a:r>
              <a:rPr lang="pt-BR" b="1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2299" y="1320371"/>
            <a:ext cx="6686550" cy="435443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Apresentar o panorama dos serviços de gerenciamento de resíduos sólidos na Região Metropolitana de Goiânia (RMG) tendo em visa a elaboração do Plano Diretor Integrado da Região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Plano Nacional de Saneamento indica o acumulo de grandes problemas ambientais, relacionados à produção e acomodação de resíduos sólidos, falta de coleta pública de lixo domiciliar e, consequentemente, ausência da disposição final adequada dos resíduos sólidos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Aprovação das Leis 11.445 </a:t>
            </a:r>
            <a:r>
              <a:rPr lang="pt-BR" dirty="0"/>
              <a:t>de 05 </a:t>
            </a:r>
            <a:r>
              <a:rPr lang="pt-BR" dirty="0" smtClean="0"/>
              <a:t>de janeiro </a:t>
            </a:r>
            <a:r>
              <a:rPr lang="pt-BR" dirty="0"/>
              <a:t>de 2007</a:t>
            </a:r>
            <a:r>
              <a:rPr lang="pt-BR" dirty="0" smtClean="0"/>
              <a:t>; Lei </a:t>
            </a:r>
            <a:r>
              <a:rPr lang="pt-BR" dirty="0"/>
              <a:t>n◦ 12.305 de 23 de dezembro de </a:t>
            </a:r>
            <a:r>
              <a:rPr lang="pt-BR" dirty="0" smtClean="0"/>
              <a:t>2010 e da Lei </a:t>
            </a:r>
            <a:r>
              <a:rPr lang="pt-BR" dirty="0"/>
              <a:t>13.089 de 12 de janeiro de </a:t>
            </a:r>
            <a:r>
              <a:rPr lang="pt-BR" dirty="0" smtClean="0"/>
              <a:t>2015 (</a:t>
            </a:r>
            <a:r>
              <a:rPr lang="pt-BR" dirty="0"/>
              <a:t>Estatuto da </a:t>
            </a:r>
            <a:r>
              <a:rPr lang="pt-BR" dirty="0" smtClean="0"/>
              <a:t>Metrópole)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Documentos em andamento no estado de Goiás:</a:t>
            </a:r>
          </a:p>
          <a:p>
            <a:pPr>
              <a:buNone/>
            </a:pPr>
            <a:r>
              <a:rPr lang="pt-BR" dirty="0" smtClean="0"/>
              <a:t>	* Plano Diretor da Região Metropolitana de Goiânia;</a:t>
            </a:r>
          </a:p>
          <a:p>
            <a:pPr>
              <a:buNone/>
            </a:pPr>
            <a:r>
              <a:rPr lang="pt-BR" dirty="0" smtClean="0"/>
              <a:t>	* Plano Estadual de Resíduos Sólidos </a:t>
            </a:r>
          </a:p>
          <a:p>
            <a:pPr>
              <a:buNone/>
            </a:pPr>
            <a:r>
              <a:rPr lang="pt-BR" dirty="0" smtClean="0"/>
              <a:t>	* Planos Municipais de Saneamento e de Resíduos Sólidos.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2708920"/>
            <a:ext cx="6683765" cy="788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Contexto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835696" y="1268760"/>
            <a:ext cx="6861448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METRÓPOLE – LEI 13.089/2015</a:t>
            </a:r>
          </a:p>
          <a:p>
            <a:pPr marL="0" indent="0"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Espaço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urbano com continuidade territorial que, em razão de sua população 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relevância política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 socioeconômica, tem influência nacional ou sobre uma região que configure, no mínimo, a área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de influência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uma capital regional, conforme os critérios adotados pela Fundação Instituto Brasileiro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Geografia 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Estatística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IBGE.</a:t>
            </a:r>
          </a:p>
          <a:p>
            <a:pPr marL="0" indent="0" algn="just">
              <a:buNone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REGIÃO METROPOLITANA – LEI 13.089/2015</a:t>
            </a:r>
          </a:p>
          <a:p>
            <a:pPr marL="0" indent="0"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Aglomeração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urbana que configure uma metrópole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PLANO DE DESENVOLVIMENTO URBANO INTEGRADO – LEI 13.089/2015</a:t>
            </a:r>
          </a:p>
          <a:p>
            <a:pPr marL="0" indent="0"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Instrumento que estabelece, com base em processo permanente de planejamento, as diretrizes para o desenvolvimento urbano da região metropolitana ou da aglomeração urbana;</a:t>
            </a:r>
          </a:p>
        </p:txBody>
      </p:sp>
    </p:spTree>
    <p:extLst>
      <p:ext uri="{BB962C8B-B14F-4D97-AF65-F5344CB8AC3E}">
        <p14:creationId xmlns:p14="http://schemas.microsoft.com/office/powerpoint/2010/main" val="30128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 bibliográfica, documental e coleta de informações em órgãos públicos; </a:t>
            </a:r>
          </a:p>
          <a:p>
            <a:endParaRPr lang="pt-BR" dirty="0" smtClean="0"/>
          </a:p>
          <a:p>
            <a:r>
              <a:rPr lang="pt-BR" dirty="0" smtClean="0"/>
              <a:t>Sistematização  dos </a:t>
            </a:r>
            <a:r>
              <a:rPr lang="pt-BR" dirty="0" smtClean="0"/>
              <a:t>diferentes Planos Estadual e Municipal na área de saneamento e resíduos elaborados pelo Estado de Goiás e municípios pertencentes a Região Metropolitana de Goiânia;</a:t>
            </a:r>
          </a:p>
          <a:p>
            <a:endParaRPr lang="pt-BR" dirty="0" smtClean="0"/>
          </a:p>
          <a:p>
            <a:r>
              <a:rPr lang="pt-BR" dirty="0" smtClean="0"/>
              <a:t>O levantamento e a análise de informações bibliográficas foram realizados através de pesquisa em sites de periódicos.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Planos </a:t>
            </a:r>
            <a:r>
              <a:rPr lang="pt-BR" b="1" dirty="0" smtClean="0"/>
              <a:t>Diretores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1909" y="2133600"/>
            <a:ext cx="2514091" cy="3777622"/>
          </a:xfrm>
        </p:spPr>
        <p:txBody>
          <a:bodyPr/>
          <a:lstStyle/>
          <a:p>
            <a:r>
              <a:rPr lang="pt-BR" dirty="0" smtClean="0"/>
              <a:t>Segundo PERS, 75% dos municípios goianos possuem planos diretores.</a:t>
            </a:r>
          </a:p>
          <a:p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2" t="27841" r="13095" b="9613"/>
          <a:stretch/>
        </p:blipFill>
        <p:spPr bwMode="auto">
          <a:xfrm>
            <a:off x="4456000" y="692696"/>
            <a:ext cx="4547231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292080" y="3717032"/>
            <a:ext cx="515439" cy="432048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07519" y="1412775"/>
            <a:ext cx="348657" cy="4464495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24127" y="5229200"/>
            <a:ext cx="515439" cy="216024"/>
          </a:xfrm>
          <a:prstGeom prst="rect">
            <a:avLst/>
          </a:prstGeom>
          <a:noFill/>
          <a:ln w="793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Responsabilidades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7704" y="1556792"/>
            <a:ext cx="6686550" cy="377762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SECIMA:  a elaboração de políticas públicas de gerenciamento de resíduos sólidos;</a:t>
            </a:r>
          </a:p>
          <a:p>
            <a:endParaRPr lang="pt-BR" dirty="0" smtClean="0"/>
          </a:p>
          <a:p>
            <a:r>
              <a:rPr lang="pt-BR" dirty="0" smtClean="0"/>
              <a:t>SICAM:  regulamentação e o apoio aos municípios na execução da política estadual de resíduos;</a:t>
            </a:r>
          </a:p>
          <a:p>
            <a:endParaRPr lang="pt-BR" dirty="0" smtClean="0"/>
          </a:p>
          <a:p>
            <a:r>
              <a:rPr lang="pt-BR" dirty="0" smtClean="0"/>
              <a:t>AGR: a regulação e fiscalização dos serviços de saneamento básico, incluindo a gestão de resíduos </a:t>
            </a:r>
            <a:r>
              <a:rPr lang="pt-BR" dirty="0" smtClean="0"/>
              <a:t>sólidos</a:t>
            </a:r>
          </a:p>
          <a:p>
            <a:endParaRPr lang="pt-BR" dirty="0" smtClean="0"/>
          </a:p>
          <a:p>
            <a:r>
              <a:rPr lang="pt-BR" dirty="0" smtClean="0"/>
              <a:t>Prefeituras Municipais: Gestão e Operação dos sistemas de Resíduos Sólidos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99306" cy="158075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Os serviços de manejo e gerenciamento de resíduos sólidos.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847189"/>
              </p:ext>
            </p:extLst>
          </p:nvPr>
        </p:nvGraphicFramePr>
        <p:xfrm>
          <a:off x="1619672" y="2133600"/>
          <a:ext cx="7008391" cy="417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208</TotalTime>
  <Words>743</Words>
  <Application>Microsoft Office PowerPoint</Application>
  <PresentationFormat>Apresentação na tela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Tema1</vt:lpstr>
      <vt:lpstr>PANORAMA INSTITUCIONAL PARA GESTÃO DE RESÍDUOS SÓLIDOS NA REGIÃO METROPOLITANA DE GOIÂNIA </vt:lpstr>
      <vt:lpstr>Apresentação do PowerPoint</vt:lpstr>
      <vt:lpstr>Região Metropolitana de Goiânia</vt:lpstr>
      <vt:lpstr>Objetivo</vt:lpstr>
      <vt:lpstr>Apresentação do PowerPoint</vt:lpstr>
      <vt:lpstr>Metodologia</vt:lpstr>
      <vt:lpstr>Planos Diretores </vt:lpstr>
      <vt:lpstr>Responsabilidades</vt:lpstr>
      <vt:lpstr>Os serviços de manejo e gerenciamento de resíduos sólidos.</vt:lpstr>
      <vt:lpstr>Os serviços de manejo e gerenciamento de resíduos sólidos.</vt:lpstr>
      <vt:lpstr>Os serviços de manejo e gerenciamento de resíduos sólidos na RMG</vt:lpstr>
      <vt:lpstr>Apresentação do PowerPoint</vt:lpstr>
      <vt:lpstr>Conclusão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INSTITUCIONAL PARA GESTÃO DE RESÍDUOS SÓLIDOS NA REGIÃO METROPOLITANA DE GOIÂNIA</dc:title>
  <dc:creator>Jaqueline</dc:creator>
  <cp:lastModifiedBy>Karla-UFG</cp:lastModifiedBy>
  <cp:revision>27</cp:revision>
  <dcterms:created xsi:type="dcterms:W3CDTF">2016-05-13T11:30:42Z</dcterms:created>
  <dcterms:modified xsi:type="dcterms:W3CDTF">2016-05-18T01:31:41Z</dcterms:modified>
</cp:coreProperties>
</file>