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95" r:id="rId3"/>
    <p:sldId id="307" r:id="rId4"/>
    <p:sldId id="296" r:id="rId5"/>
    <p:sldId id="308" r:id="rId6"/>
    <p:sldId id="299" r:id="rId7"/>
    <p:sldId id="337" r:id="rId8"/>
    <p:sldId id="310" r:id="rId9"/>
    <p:sldId id="321" r:id="rId10"/>
    <p:sldId id="311" r:id="rId11"/>
    <p:sldId id="312" r:id="rId12"/>
    <p:sldId id="313" r:id="rId13"/>
    <p:sldId id="315" r:id="rId14"/>
    <p:sldId id="316" r:id="rId15"/>
    <p:sldId id="340" r:id="rId16"/>
    <p:sldId id="314" r:id="rId17"/>
    <p:sldId id="300" r:id="rId18"/>
    <p:sldId id="357" r:id="rId19"/>
    <p:sldId id="339" r:id="rId20"/>
    <p:sldId id="317" r:id="rId21"/>
    <p:sldId id="318" r:id="rId22"/>
    <p:sldId id="319" r:id="rId23"/>
    <p:sldId id="320" r:id="rId24"/>
    <p:sldId id="322" r:id="rId25"/>
    <p:sldId id="292" r:id="rId26"/>
    <p:sldId id="297" r:id="rId27"/>
    <p:sldId id="30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9829FD-DD90-4EE7-BCD7-4AF299D6F45A}" type="doc">
      <dgm:prSet loTypeId="urn:microsoft.com/office/officeart/2005/8/layout/chevron2" loCatId="process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FCC504F5-317D-4294-815B-28489BDC5845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/>
            <a:t>1</a:t>
          </a:r>
        </a:p>
      </dgm:t>
    </dgm:pt>
    <dgm:pt modelId="{8F05BE86-1921-41BD-B82E-72272E9475E9}" type="parTrans" cxnId="{91862FAE-6633-4A89-A37D-BB61CD5F4D38}">
      <dgm:prSet/>
      <dgm:spPr/>
      <dgm:t>
        <a:bodyPr/>
        <a:lstStyle/>
        <a:p>
          <a:endParaRPr lang="zh-CN" altLang="en-US"/>
        </a:p>
      </dgm:t>
    </dgm:pt>
    <dgm:pt modelId="{67223200-D196-44B3-9DFD-D095DDBC10AB}" type="sibTrans" cxnId="{91862FAE-6633-4A89-A37D-BB61CD5F4D38}">
      <dgm:prSet/>
      <dgm:spPr/>
      <dgm:t>
        <a:bodyPr/>
        <a:lstStyle/>
        <a:p>
          <a:endParaRPr lang="zh-CN" altLang="en-US"/>
        </a:p>
      </dgm:t>
    </dgm:pt>
    <dgm:pt modelId="{F3F66F6A-184E-4CBB-A544-AC2BF2A74FC0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pt-BR" sz="2500" dirty="0" smtClean="0">
              <a:sym typeface="+mn-ea"/>
            </a:rPr>
            <a:t>Planejamento Estratégico</a:t>
          </a:r>
          <a:endParaRPr lang="zh-CN" altLang="en-US" sz="2500"/>
        </a:p>
      </dgm:t>
    </dgm:pt>
    <dgm:pt modelId="{7A0C70B0-5DAE-45AB-9915-863AC3FA4D2D}" type="parTrans" cxnId="{C7F17126-F596-4E53-B5A2-735B7BA1C27D}">
      <dgm:prSet/>
      <dgm:spPr/>
      <dgm:t>
        <a:bodyPr/>
        <a:lstStyle/>
        <a:p>
          <a:endParaRPr lang="zh-CN" altLang="en-US"/>
        </a:p>
      </dgm:t>
    </dgm:pt>
    <dgm:pt modelId="{47DD308A-8526-455B-A37F-FEE2CC1C75AF}" type="sibTrans" cxnId="{C7F17126-F596-4E53-B5A2-735B7BA1C27D}">
      <dgm:prSet/>
      <dgm:spPr/>
      <dgm:t>
        <a:bodyPr/>
        <a:lstStyle/>
        <a:p>
          <a:endParaRPr lang="zh-CN" altLang="en-US"/>
        </a:p>
      </dgm:t>
    </dgm:pt>
    <dgm:pt modelId="{780FAED3-C4BD-4FF1-8B67-8499CCFAE2ED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/>
            <a:t>2</a:t>
          </a:r>
        </a:p>
      </dgm:t>
    </dgm:pt>
    <dgm:pt modelId="{88C57C74-C9C4-46CF-A10B-13A1A1E7714C}" type="parTrans" cxnId="{A6AE9FDC-1322-4641-AC9B-2CC2F95D7958}">
      <dgm:prSet/>
      <dgm:spPr/>
      <dgm:t>
        <a:bodyPr/>
        <a:lstStyle/>
        <a:p>
          <a:endParaRPr lang="zh-CN" altLang="en-US"/>
        </a:p>
      </dgm:t>
    </dgm:pt>
    <dgm:pt modelId="{34435F2A-D730-405E-99D5-BBC9FB7499FA}" type="sibTrans" cxnId="{A6AE9FDC-1322-4641-AC9B-2CC2F95D7958}">
      <dgm:prSet/>
      <dgm:spPr/>
      <dgm:t>
        <a:bodyPr/>
        <a:lstStyle/>
        <a:p>
          <a:endParaRPr lang="zh-CN" altLang="en-US"/>
        </a:p>
      </dgm:t>
    </dgm:pt>
    <dgm:pt modelId="{3E6D5D4F-935E-467F-A6CA-DFB49E904BF2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pt-BR" sz="2500" dirty="0" smtClean="0">
              <a:sym typeface="+mn-ea"/>
            </a:rPr>
            <a:t>Encontros </a:t>
          </a:r>
          <a:r>
            <a:rPr lang="pt-BR" sz="2500" dirty="0">
              <a:sym typeface="+mn-ea"/>
            </a:rPr>
            <a:t>de Formação e Criação da </a:t>
          </a:r>
          <a:r>
            <a:rPr lang="pt-BR" sz="2500" dirty="0" smtClean="0">
              <a:sym typeface="+mn-ea"/>
            </a:rPr>
            <a:t>ACORD</a:t>
          </a:r>
          <a:endParaRPr lang="zh-CN" altLang="en-US" sz="2500"/>
        </a:p>
      </dgm:t>
    </dgm:pt>
    <dgm:pt modelId="{DFE6860A-9AF6-4E3A-8810-968954321458}" type="parTrans" cxnId="{9BEA12EE-A7F9-4E97-983C-146F9318BF43}">
      <dgm:prSet/>
      <dgm:spPr/>
      <dgm:t>
        <a:bodyPr/>
        <a:lstStyle/>
        <a:p>
          <a:endParaRPr lang="zh-CN" altLang="en-US"/>
        </a:p>
      </dgm:t>
    </dgm:pt>
    <dgm:pt modelId="{F6E211F9-5728-4C1B-B4EC-036ED0730A63}" type="sibTrans" cxnId="{9BEA12EE-A7F9-4E97-983C-146F9318BF43}">
      <dgm:prSet/>
      <dgm:spPr/>
      <dgm:t>
        <a:bodyPr/>
        <a:lstStyle/>
        <a:p>
          <a:endParaRPr lang="zh-CN" altLang="en-US"/>
        </a:p>
      </dgm:t>
    </dgm:pt>
    <dgm:pt modelId="{1D70B282-9875-47E1-864B-0DB9F83A3309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/>
            <a:t>3</a:t>
          </a:r>
        </a:p>
      </dgm:t>
    </dgm:pt>
    <dgm:pt modelId="{4682E278-8387-4875-A48B-989607C0A09E}" type="parTrans" cxnId="{A761F95E-2F43-499F-88D7-39DF462544DE}">
      <dgm:prSet/>
      <dgm:spPr/>
      <dgm:t>
        <a:bodyPr/>
        <a:lstStyle/>
        <a:p>
          <a:endParaRPr lang="zh-CN" altLang="en-US"/>
        </a:p>
      </dgm:t>
    </dgm:pt>
    <dgm:pt modelId="{DF77052B-043C-4E4A-8039-9D1D7DFB40F4}" type="sibTrans" cxnId="{A761F95E-2F43-499F-88D7-39DF462544DE}">
      <dgm:prSet/>
      <dgm:spPr/>
      <dgm:t>
        <a:bodyPr/>
        <a:lstStyle/>
        <a:p>
          <a:endParaRPr lang="zh-CN" altLang="en-US"/>
        </a:p>
      </dgm:t>
    </dgm:pt>
    <dgm:pt modelId="{30BE85C4-8BB0-4C0C-B58F-618B83FFA907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pt-BR" sz="2500" dirty="0" smtClean="0">
              <a:sym typeface="+mn-ea"/>
            </a:rPr>
            <a:t>Estruturação </a:t>
          </a:r>
          <a:r>
            <a:rPr lang="pt-BR" sz="2500" dirty="0">
              <a:sym typeface="+mn-ea"/>
            </a:rPr>
            <a:t>da dinâmica da </a:t>
          </a:r>
          <a:r>
            <a:rPr lang="pt-BR" sz="2500" dirty="0" smtClean="0">
              <a:sym typeface="+mn-ea"/>
            </a:rPr>
            <a:t>ACORD</a:t>
          </a:r>
          <a:endParaRPr lang="zh-CN" altLang="en-US" sz="2500"/>
        </a:p>
      </dgm:t>
    </dgm:pt>
    <dgm:pt modelId="{99A19955-80B2-46DE-B74C-C0C8C4D708F2}" type="parTrans" cxnId="{6356AA55-2377-4FF5-A920-D04E393947AD}">
      <dgm:prSet/>
      <dgm:spPr/>
      <dgm:t>
        <a:bodyPr/>
        <a:lstStyle/>
        <a:p>
          <a:endParaRPr lang="zh-CN" altLang="en-US"/>
        </a:p>
      </dgm:t>
    </dgm:pt>
    <dgm:pt modelId="{CB48F5C6-507D-451D-9B2B-7C607BFEAF95}" type="sibTrans" cxnId="{6356AA55-2377-4FF5-A920-D04E393947AD}">
      <dgm:prSet/>
      <dgm:spPr/>
      <dgm:t>
        <a:bodyPr/>
        <a:lstStyle/>
        <a:p>
          <a:endParaRPr lang="zh-CN" altLang="en-US"/>
        </a:p>
      </dgm:t>
    </dgm:pt>
    <dgm:pt modelId="{7BB0B505-7D43-42E4-8FC0-6C91316CBFEB}" type="pres">
      <dgm:prSet presAssocID="{DF9829FD-DD90-4EE7-BCD7-4AF299D6F4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7F2BEE4-0E0F-4FCA-A4B0-E20AD8C04C13}" type="pres">
      <dgm:prSet presAssocID="{FCC504F5-317D-4294-815B-28489BDC5845}" presName="composite" presStyleCnt="0"/>
      <dgm:spPr/>
    </dgm:pt>
    <dgm:pt modelId="{A16E3110-57E1-4619-A55C-DCD0DD5CE084}" type="pres">
      <dgm:prSet presAssocID="{FCC504F5-317D-4294-815B-28489BDC584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4D3F38-216B-445A-B1B9-8008AEDB7A9D}" type="pres">
      <dgm:prSet presAssocID="{FCC504F5-317D-4294-815B-28489BDC584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A691E5-F443-4F8D-81BB-9D15C0875E8C}" type="pres">
      <dgm:prSet presAssocID="{67223200-D196-44B3-9DFD-D095DDBC10AB}" presName="sp" presStyleCnt="0"/>
      <dgm:spPr/>
      <dgm:t>
        <a:bodyPr/>
        <a:lstStyle/>
        <a:p>
          <a:endParaRPr lang="pt-BR"/>
        </a:p>
      </dgm:t>
    </dgm:pt>
    <dgm:pt modelId="{D4BECBBB-7CE2-4791-839D-9FE6F36B775D}" type="pres">
      <dgm:prSet presAssocID="{780FAED3-C4BD-4FF1-8B67-8499CCFAE2ED}" presName="composite" presStyleCnt="0"/>
      <dgm:spPr/>
    </dgm:pt>
    <dgm:pt modelId="{722E1094-83C7-45E2-B20F-DB9D09AD94F0}" type="pres">
      <dgm:prSet presAssocID="{780FAED3-C4BD-4FF1-8B67-8499CCFAE2E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C67BBE6-9B82-4D3D-BF22-48713AF46E9C}" type="pres">
      <dgm:prSet presAssocID="{780FAED3-C4BD-4FF1-8B67-8499CCFAE2E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381A65-34D3-41B1-9499-0884AAA35FC6}" type="pres">
      <dgm:prSet presAssocID="{34435F2A-D730-405E-99D5-BBC9FB7499FA}" presName="sp" presStyleCnt="0"/>
      <dgm:spPr/>
      <dgm:t>
        <a:bodyPr/>
        <a:lstStyle/>
        <a:p>
          <a:endParaRPr lang="pt-BR"/>
        </a:p>
      </dgm:t>
    </dgm:pt>
    <dgm:pt modelId="{C1BF0EA4-CB4D-4391-82EF-EC1874A282F9}" type="pres">
      <dgm:prSet presAssocID="{1D70B282-9875-47E1-864B-0DB9F83A3309}" presName="composite" presStyleCnt="0"/>
      <dgm:spPr/>
    </dgm:pt>
    <dgm:pt modelId="{95C8A2DE-C1F8-4D5A-A3A4-1DC2FA1C0073}" type="pres">
      <dgm:prSet presAssocID="{1D70B282-9875-47E1-864B-0DB9F83A330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17FEF5-EEE1-41BB-96FD-8FBB3FCF3860}" type="pres">
      <dgm:prSet presAssocID="{1D70B282-9875-47E1-864B-0DB9F83A330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6AE9FDC-1322-4641-AC9B-2CC2F95D7958}" srcId="{DF9829FD-DD90-4EE7-BCD7-4AF299D6F45A}" destId="{780FAED3-C4BD-4FF1-8B67-8499CCFAE2ED}" srcOrd="1" destOrd="0" parTransId="{88C57C74-C9C4-46CF-A10B-13A1A1E7714C}" sibTransId="{34435F2A-D730-405E-99D5-BBC9FB7499FA}"/>
    <dgm:cxn modelId="{C7F17126-F596-4E53-B5A2-735B7BA1C27D}" srcId="{FCC504F5-317D-4294-815B-28489BDC5845}" destId="{F3F66F6A-184E-4CBB-A544-AC2BF2A74FC0}" srcOrd="0" destOrd="0" parTransId="{7A0C70B0-5DAE-45AB-9915-863AC3FA4D2D}" sibTransId="{47DD308A-8526-455B-A37F-FEE2CC1C75AF}"/>
    <dgm:cxn modelId="{3B87421A-8A08-4DE1-988B-7D77BF437A14}" type="presOf" srcId="{FCC504F5-317D-4294-815B-28489BDC5845}" destId="{A16E3110-57E1-4619-A55C-DCD0DD5CE084}" srcOrd="0" destOrd="0" presId="urn:microsoft.com/office/officeart/2005/8/layout/chevron2"/>
    <dgm:cxn modelId="{BB4B5C5F-0620-442E-91F7-905C447F62D1}" type="presOf" srcId="{30BE85C4-8BB0-4C0C-B58F-618B83FFA907}" destId="{BE17FEF5-EEE1-41BB-96FD-8FBB3FCF3860}" srcOrd="0" destOrd="0" presId="urn:microsoft.com/office/officeart/2005/8/layout/chevron2"/>
    <dgm:cxn modelId="{FFBD297F-D129-423F-9737-CE8B5509D1B5}" type="presOf" srcId="{1D70B282-9875-47E1-864B-0DB9F83A3309}" destId="{95C8A2DE-C1F8-4D5A-A3A4-1DC2FA1C0073}" srcOrd="0" destOrd="0" presId="urn:microsoft.com/office/officeart/2005/8/layout/chevron2"/>
    <dgm:cxn modelId="{8C2077A5-D65B-4AE8-ACA1-FEC6E22A6EAB}" type="presOf" srcId="{3E6D5D4F-935E-467F-A6CA-DFB49E904BF2}" destId="{AC67BBE6-9B82-4D3D-BF22-48713AF46E9C}" srcOrd="0" destOrd="0" presId="urn:microsoft.com/office/officeart/2005/8/layout/chevron2"/>
    <dgm:cxn modelId="{CD9AB7F0-FAAF-420A-AD32-8DBADACE9ED4}" type="presOf" srcId="{780FAED3-C4BD-4FF1-8B67-8499CCFAE2ED}" destId="{722E1094-83C7-45E2-B20F-DB9D09AD94F0}" srcOrd="0" destOrd="0" presId="urn:microsoft.com/office/officeart/2005/8/layout/chevron2"/>
    <dgm:cxn modelId="{91862FAE-6633-4A89-A37D-BB61CD5F4D38}" srcId="{DF9829FD-DD90-4EE7-BCD7-4AF299D6F45A}" destId="{FCC504F5-317D-4294-815B-28489BDC5845}" srcOrd="0" destOrd="0" parTransId="{8F05BE86-1921-41BD-B82E-72272E9475E9}" sibTransId="{67223200-D196-44B3-9DFD-D095DDBC10AB}"/>
    <dgm:cxn modelId="{3FB1B27D-E2AD-4391-9A19-A9B8E2C61412}" type="presOf" srcId="{F3F66F6A-184E-4CBB-A544-AC2BF2A74FC0}" destId="{544D3F38-216B-445A-B1B9-8008AEDB7A9D}" srcOrd="0" destOrd="0" presId="urn:microsoft.com/office/officeart/2005/8/layout/chevron2"/>
    <dgm:cxn modelId="{A761F95E-2F43-499F-88D7-39DF462544DE}" srcId="{DF9829FD-DD90-4EE7-BCD7-4AF299D6F45A}" destId="{1D70B282-9875-47E1-864B-0DB9F83A3309}" srcOrd="2" destOrd="0" parTransId="{4682E278-8387-4875-A48B-989607C0A09E}" sibTransId="{DF77052B-043C-4E4A-8039-9D1D7DFB40F4}"/>
    <dgm:cxn modelId="{DA897729-D9B0-4E5D-B547-D0506904C47D}" type="presOf" srcId="{DF9829FD-DD90-4EE7-BCD7-4AF299D6F45A}" destId="{7BB0B505-7D43-42E4-8FC0-6C91316CBFEB}" srcOrd="0" destOrd="0" presId="urn:microsoft.com/office/officeart/2005/8/layout/chevron2"/>
    <dgm:cxn modelId="{9BEA12EE-A7F9-4E97-983C-146F9318BF43}" srcId="{780FAED3-C4BD-4FF1-8B67-8499CCFAE2ED}" destId="{3E6D5D4F-935E-467F-A6CA-DFB49E904BF2}" srcOrd="0" destOrd="0" parTransId="{DFE6860A-9AF6-4E3A-8810-968954321458}" sibTransId="{F6E211F9-5728-4C1B-B4EC-036ED0730A63}"/>
    <dgm:cxn modelId="{6356AA55-2377-4FF5-A920-D04E393947AD}" srcId="{1D70B282-9875-47E1-864B-0DB9F83A3309}" destId="{30BE85C4-8BB0-4C0C-B58F-618B83FFA907}" srcOrd="0" destOrd="0" parTransId="{99A19955-80B2-46DE-B74C-C0C8C4D708F2}" sibTransId="{CB48F5C6-507D-451D-9B2B-7C607BFEAF95}"/>
    <dgm:cxn modelId="{9387E566-DE3E-4A12-A8AC-58224A64AE60}" type="presOf" srcId="{34435F2A-D730-405E-99D5-BBC9FB7499FA}" destId="{5C381A65-34D3-41B1-9499-0884AAA35FC6}" srcOrd="0" destOrd="0" presId="urn:microsoft.com/office/officeart/2005/8/layout/chevron2"/>
    <dgm:cxn modelId="{E3F795B3-7BD3-4286-BF50-8F5A4EE4CDAE}" type="presOf" srcId="{67223200-D196-44B3-9DFD-D095DDBC10AB}" destId="{D3A691E5-F443-4F8D-81BB-9D15C0875E8C}" srcOrd="0" destOrd="0" presId="urn:microsoft.com/office/officeart/2005/8/layout/chevron2"/>
    <dgm:cxn modelId="{A899A44D-EA75-43D9-B504-CC6BA0F70BEB}" type="presParOf" srcId="{7BB0B505-7D43-42E4-8FC0-6C91316CBFEB}" destId="{97F2BEE4-0E0F-4FCA-A4B0-E20AD8C04C13}" srcOrd="0" destOrd="0" presId="urn:microsoft.com/office/officeart/2005/8/layout/chevron2"/>
    <dgm:cxn modelId="{6FE0598A-0BA9-44B6-84E5-0AA5DCD6F99B}" type="presParOf" srcId="{97F2BEE4-0E0F-4FCA-A4B0-E20AD8C04C13}" destId="{A16E3110-57E1-4619-A55C-DCD0DD5CE084}" srcOrd="0" destOrd="0" presId="urn:microsoft.com/office/officeart/2005/8/layout/chevron2"/>
    <dgm:cxn modelId="{2C6E08FC-9D90-43B0-8430-09903A3FA378}" type="presParOf" srcId="{97F2BEE4-0E0F-4FCA-A4B0-E20AD8C04C13}" destId="{544D3F38-216B-445A-B1B9-8008AEDB7A9D}" srcOrd="1" destOrd="0" presId="urn:microsoft.com/office/officeart/2005/8/layout/chevron2"/>
    <dgm:cxn modelId="{FB983DF0-4C26-49F8-B380-F9635680168C}" type="presParOf" srcId="{7BB0B505-7D43-42E4-8FC0-6C91316CBFEB}" destId="{D3A691E5-F443-4F8D-81BB-9D15C0875E8C}" srcOrd="1" destOrd="0" presId="urn:microsoft.com/office/officeart/2005/8/layout/chevron2"/>
    <dgm:cxn modelId="{8C1F57BC-6E79-4E72-BC9D-FFBD050F12FD}" type="presParOf" srcId="{7BB0B505-7D43-42E4-8FC0-6C91316CBFEB}" destId="{D4BECBBB-7CE2-4791-839D-9FE6F36B775D}" srcOrd="2" destOrd="0" presId="urn:microsoft.com/office/officeart/2005/8/layout/chevron2"/>
    <dgm:cxn modelId="{EBBCDC97-3F10-476B-A1FA-373F6D5E2A6A}" type="presParOf" srcId="{D4BECBBB-7CE2-4791-839D-9FE6F36B775D}" destId="{722E1094-83C7-45E2-B20F-DB9D09AD94F0}" srcOrd="0" destOrd="0" presId="urn:microsoft.com/office/officeart/2005/8/layout/chevron2"/>
    <dgm:cxn modelId="{E333E800-C4B2-46D6-AFCE-4DDC2D5BA2A2}" type="presParOf" srcId="{D4BECBBB-7CE2-4791-839D-9FE6F36B775D}" destId="{AC67BBE6-9B82-4D3D-BF22-48713AF46E9C}" srcOrd="1" destOrd="0" presId="urn:microsoft.com/office/officeart/2005/8/layout/chevron2"/>
    <dgm:cxn modelId="{35C7085E-503A-4648-A25F-E5956B49CE4C}" type="presParOf" srcId="{7BB0B505-7D43-42E4-8FC0-6C91316CBFEB}" destId="{5C381A65-34D3-41B1-9499-0884AAA35FC6}" srcOrd="3" destOrd="0" presId="urn:microsoft.com/office/officeart/2005/8/layout/chevron2"/>
    <dgm:cxn modelId="{4D962B1B-498E-4D48-B0A9-FF23D152726D}" type="presParOf" srcId="{7BB0B505-7D43-42E4-8FC0-6C91316CBFEB}" destId="{C1BF0EA4-CB4D-4391-82EF-EC1874A282F9}" srcOrd="4" destOrd="0" presId="urn:microsoft.com/office/officeart/2005/8/layout/chevron2"/>
    <dgm:cxn modelId="{A3BD97B8-126F-4C01-A868-792E9BC87681}" type="presParOf" srcId="{C1BF0EA4-CB4D-4391-82EF-EC1874A282F9}" destId="{95C8A2DE-C1F8-4D5A-A3A4-1DC2FA1C0073}" srcOrd="0" destOrd="0" presId="urn:microsoft.com/office/officeart/2005/8/layout/chevron2"/>
    <dgm:cxn modelId="{2762D28D-E79B-4ED1-9C8A-C93C53FA4E45}" type="presParOf" srcId="{C1BF0EA4-CB4D-4391-82EF-EC1874A282F9}" destId="{BE17FEF5-EEE1-41BB-96FD-8FBB3FCF386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9829FD-DD90-4EE7-BCD7-4AF299D6F45A}" type="doc">
      <dgm:prSet loTypeId="urn:microsoft.com/office/officeart/2005/8/layout/chevron2" loCatId="process" qsTypeId="urn:microsoft.com/office/officeart/2005/8/quickstyle/simple1#2" qsCatId="simple" csTypeId="urn:microsoft.com/office/officeart/2005/8/colors/accent1_2#2" csCatId="accent1" phldr="0"/>
      <dgm:spPr/>
      <dgm:t>
        <a:bodyPr/>
        <a:lstStyle/>
        <a:p>
          <a:endParaRPr lang="zh-CN" altLang="en-US"/>
        </a:p>
      </dgm:t>
    </dgm:pt>
    <dgm:pt modelId="{FCC504F5-317D-4294-815B-28489BDC5845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/>
            <a:t>4</a:t>
          </a:r>
        </a:p>
      </dgm:t>
    </dgm:pt>
    <dgm:pt modelId="{8F05BE86-1921-41BD-B82E-72272E9475E9}" type="parTrans" cxnId="{F7138A81-81D0-4428-A49D-8C057EAA5A52}">
      <dgm:prSet/>
      <dgm:spPr/>
      <dgm:t>
        <a:bodyPr/>
        <a:lstStyle/>
        <a:p>
          <a:endParaRPr lang="zh-CN" altLang="en-US"/>
        </a:p>
      </dgm:t>
    </dgm:pt>
    <dgm:pt modelId="{67223200-D196-44B3-9DFD-D095DDBC10AB}" type="sibTrans" cxnId="{F7138A81-81D0-4428-A49D-8C057EAA5A52}">
      <dgm:prSet/>
      <dgm:spPr/>
      <dgm:t>
        <a:bodyPr/>
        <a:lstStyle/>
        <a:p>
          <a:endParaRPr lang="zh-CN" altLang="en-US"/>
        </a:p>
      </dgm:t>
    </dgm:pt>
    <dgm:pt modelId="{F3F66F6A-184E-4CBB-A544-AC2BF2A74FC0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pt-BR" sz="1400" dirty="0" smtClean="0"/>
        </a:p>
      </dgm:t>
    </dgm:pt>
    <dgm:pt modelId="{7A0C70B0-5DAE-45AB-9915-863AC3FA4D2D}" type="parTrans" cxnId="{EB364FEA-D71F-47A1-9362-EF7ADC10B783}">
      <dgm:prSet/>
      <dgm:spPr/>
      <dgm:t>
        <a:bodyPr/>
        <a:lstStyle/>
        <a:p>
          <a:endParaRPr lang="zh-CN" altLang="en-US"/>
        </a:p>
      </dgm:t>
    </dgm:pt>
    <dgm:pt modelId="{47DD308A-8526-455B-A37F-FEE2CC1C75AF}" type="sibTrans" cxnId="{EB364FEA-D71F-47A1-9362-EF7ADC10B783}">
      <dgm:prSet/>
      <dgm:spPr/>
      <dgm:t>
        <a:bodyPr/>
        <a:lstStyle/>
        <a:p>
          <a:endParaRPr lang="zh-CN" altLang="en-US"/>
        </a:p>
      </dgm:t>
    </dgm:pt>
    <dgm:pt modelId="{CB821D92-2D5E-46D6-A227-8BEEEBE92615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pt-BR" sz="2500" dirty="0" smtClean="0">
              <a:sym typeface="+mn-ea"/>
            </a:rPr>
            <a:t>Edital </a:t>
          </a:r>
          <a:r>
            <a:rPr lang="pt-BR" sz="2500" dirty="0">
              <a:sym typeface="+mn-ea"/>
            </a:rPr>
            <a:t>de Chamamento</a:t>
          </a:r>
          <a:r>
            <a:rPr lang="pt-BR" sz="1400" dirty="0">
              <a:sym typeface="+mn-ea"/>
            </a:rPr>
            <a:t>  </a:t>
          </a:r>
          <a:endParaRPr lang="zh-CN" altLang="en-US" sz="1400"/>
        </a:p>
      </dgm:t>
    </dgm:pt>
    <dgm:pt modelId="{1F0BF13B-8244-42CB-9779-159A8879E66A}" type="parTrans" cxnId="{7B0D7C1A-B255-4B97-8A31-52F7387B5E30}">
      <dgm:prSet/>
      <dgm:spPr/>
    </dgm:pt>
    <dgm:pt modelId="{14479570-CFD4-47D6-926C-502FBF91003B}" type="sibTrans" cxnId="{7B0D7C1A-B255-4B97-8A31-52F7387B5E30}">
      <dgm:prSet/>
      <dgm:spPr/>
    </dgm:pt>
    <dgm:pt modelId="{C2624065-CB04-4ABE-8A20-3C182AEE550E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zh-CN" altLang="en-US" sz="1400"/>
        </a:p>
      </dgm:t>
    </dgm:pt>
    <dgm:pt modelId="{BF73ECA6-CE36-46D0-B8FB-E310CFC6EDFF}" type="parTrans" cxnId="{38BA76F7-BD3D-45B7-BD00-2B02C4B56626}">
      <dgm:prSet/>
      <dgm:spPr/>
    </dgm:pt>
    <dgm:pt modelId="{24FB3607-2C63-4B65-849B-659CACA8D061}" type="sibTrans" cxnId="{38BA76F7-BD3D-45B7-BD00-2B02C4B56626}">
      <dgm:prSet/>
      <dgm:spPr/>
    </dgm:pt>
    <dgm:pt modelId="{780FAED3-C4BD-4FF1-8B67-8499CCFAE2ED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/>
            <a:t>5</a:t>
          </a:r>
        </a:p>
      </dgm:t>
    </dgm:pt>
    <dgm:pt modelId="{88C57C74-C9C4-46CF-A10B-13A1A1E7714C}" type="parTrans" cxnId="{F81AF2DB-DC72-43B2-8EDE-EC8BD8C2789E}">
      <dgm:prSet/>
      <dgm:spPr/>
      <dgm:t>
        <a:bodyPr/>
        <a:lstStyle/>
        <a:p>
          <a:endParaRPr lang="zh-CN" altLang="en-US"/>
        </a:p>
      </dgm:t>
    </dgm:pt>
    <dgm:pt modelId="{34435F2A-D730-405E-99D5-BBC9FB7499FA}" type="sibTrans" cxnId="{F81AF2DB-DC72-43B2-8EDE-EC8BD8C2789E}">
      <dgm:prSet/>
      <dgm:spPr/>
      <dgm:t>
        <a:bodyPr/>
        <a:lstStyle/>
        <a:p>
          <a:endParaRPr lang="zh-CN" altLang="en-US"/>
        </a:p>
      </dgm:t>
    </dgm:pt>
    <dgm:pt modelId="{3E6D5D4F-935E-467F-A6CA-DFB49E904BF2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pt-BR" sz="2500" dirty="0">
              <a:sym typeface="+mn-ea"/>
            </a:rPr>
            <a:t>Assinatura de C</a:t>
          </a:r>
          <a:r>
            <a:rPr lang="pt-BR" sz="2500" dirty="0" smtClean="0">
              <a:sym typeface="+mn-ea"/>
            </a:rPr>
            <a:t>ontrato</a:t>
          </a:r>
          <a:endParaRPr lang="zh-CN" altLang="en-US" sz="2500"/>
        </a:p>
      </dgm:t>
    </dgm:pt>
    <dgm:pt modelId="{DFE6860A-9AF6-4E3A-8810-968954321458}" type="parTrans" cxnId="{958B55B5-4A72-4378-8864-0C5306D76F0F}">
      <dgm:prSet/>
      <dgm:spPr/>
      <dgm:t>
        <a:bodyPr/>
        <a:lstStyle/>
        <a:p>
          <a:endParaRPr lang="zh-CN" altLang="en-US"/>
        </a:p>
      </dgm:t>
    </dgm:pt>
    <dgm:pt modelId="{F6E211F9-5728-4C1B-B4EC-036ED0730A63}" type="sibTrans" cxnId="{958B55B5-4A72-4378-8864-0C5306D76F0F}">
      <dgm:prSet/>
      <dgm:spPr/>
      <dgm:t>
        <a:bodyPr/>
        <a:lstStyle/>
        <a:p>
          <a:endParaRPr lang="zh-CN" altLang="en-US"/>
        </a:p>
      </dgm:t>
    </dgm:pt>
    <dgm:pt modelId="{1D70B282-9875-47E1-864B-0DB9F83A3309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/>
            <a:t>6</a:t>
          </a:r>
        </a:p>
      </dgm:t>
    </dgm:pt>
    <dgm:pt modelId="{4682E278-8387-4875-A48B-989607C0A09E}" type="parTrans" cxnId="{EF79CCEB-590D-4F94-B3B6-4981111D906F}">
      <dgm:prSet/>
      <dgm:spPr/>
      <dgm:t>
        <a:bodyPr/>
        <a:lstStyle/>
        <a:p>
          <a:endParaRPr lang="zh-CN" altLang="en-US"/>
        </a:p>
      </dgm:t>
    </dgm:pt>
    <dgm:pt modelId="{DF77052B-043C-4E4A-8039-9D1D7DFB40F4}" type="sibTrans" cxnId="{EF79CCEB-590D-4F94-B3B6-4981111D906F}">
      <dgm:prSet/>
      <dgm:spPr/>
      <dgm:t>
        <a:bodyPr/>
        <a:lstStyle/>
        <a:p>
          <a:endParaRPr lang="zh-CN" altLang="en-US"/>
        </a:p>
      </dgm:t>
    </dgm:pt>
    <dgm:pt modelId="{30BE85C4-8BB0-4C0C-B58F-618B83FFA907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pt-BR" sz="2500" dirty="0">
              <a:sym typeface="+mn-ea"/>
            </a:rPr>
            <a:t>Avaliação das Ações e Evento Festivo</a:t>
          </a:r>
          <a:endParaRPr lang="zh-CN" altLang="en-US" sz="2500"/>
        </a:p>
      </dgm:t>
    </dgm:pt>
    <dgm:pt modelId="{99A19955-80B2-46DE-B74C-C0C8C4D708F2}" type="parTrans" cxnId="{8CD5868A-42BD-4DD0-B744-CCD569A0F443}">
      <dgm:prSet/>
      <dgm:spPr/>
      <dgm:t>
        <a:bodyPr/>
        <a:lstStyle/>
        <a:p>
          <a:endParaRPr lang="zh-CN" altLang="en-US"/>
        </a:p>
      </dgm:t>
    </dgm:pt>
    <dgm:pt modelId="{CB48F5C6-507D-451D-9B2B-7C607BFEAF95}" type="sibTrans" cxnId="{8CD5868A-42BD-4DD0-B744-CCD569A0F443}">
      <dgm:prSet/>
      <dgm:spPr/>
      <dgm:t>
        <a:bodyPr/>
        <a:lstStyle/>
        <a:p>
          <a:endParaRPr lang="zh-CN" altLang="en-US"/>
        </a:p>
      </dgm:t>
    </dgm:pt>
    <dgm:pt modelId="{7BB0B505-7D43-42E4-8FC0-6C91316CBFEB}" type="pres">
      <dgm:prSet presAssocID="{DF9829FD-DD90-4EE7-BCD7-4AF299D6F4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7F2BEE4-0E0F-4FCA-A4B0-E20AD8C04C13}" type="pres">
      <dgm:prSet presAssocID="{FCC504F5-317D-4294-815B-28489BDC5845}" presName="composite" presStyleCnt="0"/>
      <dgm:spPr/>
    </dgm:pt>
    <dgm:pt modelId="{A16E3110-57E1-4619-A55C-DCD0DD5CE084}" type="pres">
      <dgm:prSet presAssocID="{FCC504F5-317D-4294-815B-28489BDC584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4D3F38-216B-445A-B1B9-8008AEDB7A9D}" type="pres">
      <dgm:prSet presAssocID="{FCC504F5-317D-4294-815B-28489BDC584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A691E5-F443-4F8D-81BB-9D15C0875E8C}" type="pres">
      <dgm:prSet presAssocID="{67223200-D196-44B3-9DFD-D095DDBC10AB}" presName="sp" presStyleCnt="0"/>
      <dgm:spPr/>
      <dgm:t>
        <a:bodyPr/>
        <a:lstStyle/>
        <a:p>
          <a:endParaRPr lang="pt-BR"/>
        </a:p>
      </dgm:t>
    </dgm:pt>
    <dgm:pt modelId="{D4BECBBB-7CE2-4791-839D-9FE6F36B775D}" type="pres">
      <dgm:prSet presAssocID="{780FAED3-C4BD-4FF1-8B67-8499CCFAE2ED}" presName="composite" presStyleCnt="0"/>
      <dgm:spPr/>
    </dgm:pt>
    <dgm:pt modelId="{722E1094-83C7-45E2-B20F-DB9D09AD94F0}" type="pres">
      <dgm:prSet presAssocID="{780FAED3-C4BD-4FF1-8B67-8499CCFAE2E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C67BBE6-9B82-4D3D-BF22-48713AF46E9C}" type="pres">
      <dgm:prSet presAssocID="{780FAED3-C4BD-4FF1-8B67-8499CCFAE2E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381A65-34D3-41B1-9499-0884AAA35FC6}" type="pres">
      <dgm:prSet presAssocID="{34435F2A-D730-405E-99D5-BBC9FB7499FA}" presName="sp" presStyleCnt="0"/>
      <dgm:spPr/>
      <dgm:t>
        <a:bodyPr/>
        <a:lstStyle/>
        <a:p>
          <a:endParaRPr lang="pt-BR"/>
        </a:p>
      </dgm:t>
    </dgm:pt>
    <dgm:pt modelId="{C1BF0EA4-CB4D-4391-82EF-EC1874A282F9}" type="pres">
      <dgm:prSet presAssocID="{1D70B282-9875-47E1-864B-0DB9F83A3309}" presName="composite" presStyleCnt="0"/>
      <dgm:spPr/>
    </dgm:pt>
    <dgm:pt modelId="{95C8A2DE-C1F8-4D5A-A3A4-1DC2FA1C0073}" type="pres">
      <dgm:prSet presAssocID="{1D70B282-9875-47E1-864B-0DB9F83A330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17FEF5-EEE1-41BB-96FD-8FBB3FCF3860}" type="pres">
      <dgm:prSet presAssocID="{1D70B282-9875-47E1-864B-0DB9F83A330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B364FEA-D71F-47A1-9362-EF7ADC10B783}" srcId="{FCC504F5-317D-4294-815B-28489BDC5845}" destId="{F3F66F6A-184E-4CBB-A544-AC2BF2A74FC0}" srcOrd="0" destOrd="0" parTransId="{7A0C70B0-5DAE-45AB-9915-863AC3FA4D2D}" sibTransId="{47DD308A-8526-455B-A37F-FEE2CC1C75AF}"/>
    <dgm:cxn modelId="{7F5827BA-2AE2-46E8-BEB9-6505A9891CED}" type="presOf" srcId="{67223200-D196-44B3-9DFD-D095DDBC10AB}" destId="{D3A691E5-F443-4F8D-81BB-9D15C0875E8C}" srcOrd="0" destOrd="0" presId="urn:microsoft.com/office/officeart/2005/8/layout/chevron2"/>
    <dgm:cxn modelId="{F81AF2DB-DC72-43B2-8EDE-EC8BD8C2789E}" srcId="{DF9829FD-DD90-4EE7-BCD7-4AF299D6F45A}" destId="{780FAED3-C4BD-4FF1-8B67-8499CCFAE2ED}" srcOrd="1" destOrd="0" parTransId="{88C57C74-C9C4-46CF-A10B-13A1A1E7714C}" sibTransId="{34435F2A-D730-405E-99D5-BBC9FB7499FA}"/>
    <dgm:cxn modelId="{D803664C-5369-427B-B9B6-0E7C381A66FB}" type="presOf" srcId="{780FAED3-C4BD-4FF1-8B67-8499CCFAE2ED}" destId="{722E1094-83C7-45E2-B20F-DB9D09AD94F0}" srcOrd="0" destOrd="0" presId="urn:microsoft.com/office/officeart/2005/8/layout/chevron2"/>
    <dgm:cxn modelId="{38BA76F7-BD3D-45B7-BD00-2B02C4B56626}" srcId="{FCC504F5-317D-4294-815B-28489BDC5845}" destId="{C2624065-CB04-4ABE-8A20-3C182AEE550E}" srcOrd="2" destOrd="0" parTransId="{BF73ECA6-CE36-46D0-B8FB-E310CFC6EDFF}" sibTransId="{24FB3607-2C63-4B65-849B-659CACA8D061}"/>
    <dgm:cxn modelId="{F2F13DC5-FF22-46B8-8D9F-9ACCD21F8FC1}" type="presOf" srcId="{C2624065-CB04-4ABE-8A20-3C182AEE550E}" destId="{544D3F38-216B-445A-B1B9-8008AEDB7A9D}" srcOrd="0" destOrd="2" presId="urn:microsoft.com/office/officeart/2005/8/layout/chevron2"/>
    <dgm:cxn modelId="{7B0D7C1A-B255-4B97-8A31-52F7387B5E30}" srcId="{FCC504F5-317D-4294-815B-28489BDC5845}" destId="{CB821D92-2D5E-46D6-A227-8BEEEBE92615}" srcOrd="1" destOrd="0" parTransId="{1F0BF13B-8244-42CB-9779-159A8879E66A}" sibTransId="{14479570-CFD4-47D6-926C-502FBF91003B}"/>
    <dgm:cxn modelId="{956F5F2E-215D-4C71-ABD4-5D0FFBF3371A}" type="presOf" srcId="{FCC504F5-317D-4294-815B-28489BDC5845}" destId="{A16E3110-57E1-4619-A55C-DCD0DD5CE084}" srcOrd="0" destOrd="0" presId="urn:microsoft.com/office/officeart/2005/8/layout/chevron2"/>
    <dgm:cxn modelId="{F7138A81-81D0-4428-A49D-8C057EAA5A52}" srcId="{DF9829FD-DD90-4EE7-BCD7-4AF299D6F45A}" destId="{FCC504F5-317D-4294-815B-28489BDC5845}" srcOrd="0" destOrd="0" parTransId="{8F05BE86-1921-41BD-B82E-72272E9475E9}" sibTransId="{67223200-D196-44B3-9DFD-D095DDBC10AB}"/>
    <dgm:cxn modelId="{958B55B5-4A72-4378-8864-0C5306D76F0F}" srcId="{780FAED3-C4BD-4FF1-8B67-8499CCFAE2ED}" destId="{3E6D5D4F-935E-467F-A6CA-DFB49E904BF2}" srcOrd="0" destOrd="0" parTransId="{DFE6860A-9AF6-4E3A-8810-968954321458}" sibTransId="{F6E211F9-5728-4C1B-B4EC-036ED0730A63}"/>
    <dgm:cxn modelId="{4948C949-CB2D-4FC2-A7CC-3D3D96BC17A3}" type="presOf" srcId="{3E6D5D4F-935E-467F-A6CA-DFB49E904BF2}" destId="{AC67BBE6-9B82-4D3D-BF22-48713AF46E9C}" srcOrd="0" destOrd="0" presId="urn:microsoft.com/office/officeart/2005/8/layout/chevron2"/>
    <dgm:cxn modelId="{2A83A1F1-FEEB-43E0-B45A-FE904B254611}" type="presOf" srcId="{34435F2A-D730-405E-99D5-BBC9FB7499FA}" destId="{5C381A65-34D3-41B1-9499-0884AAA35FC6}" srcOrd="0" destOrd="0" presId="urn:microsoft.com/office/officeart/2005/8/layout/chevron2"/>
    <dgm:cxn modelId="{0FE755AA-9B35-455F-9748-E0999212372C}" type="presOf" srcId="{1D70B282-9875-47E1-864B-0DB9F83A3309}" destId="{95C8A2DE-C1F8-4D5A-A3A4-1DC2FA1C0073}" srcOrd="0" destOrd="0" presId="urn:microsoft.com/office/officeart/2005/8/layout/chevron2"/>
    <dgm:cxn modelId="{E48AB6F8-45EB-4F96-BD2E-8FD0F7CF66E5}" type="presOf" srcId="{F3F66F6A-184E-4CBB-A544-AC2BF2A74FC0}" destId="{544D3F38-216B-445A-B1B9-8008AEDB7A9D}" srcOrd="0" destOrd="0" presId="urn:microsoft.com/office/officeart/2005/8/layout/chevron2"/>
    <dgm:cxn modelId="{05816463-E460-4309-8F34-BD4D4FED59D8}" type="presOf" srcId="{CB821D92-2D5E-46D6-A227-8BEEEBE92615}" destId="{544D3F38-216B-445A-B1B9-8008AEDB7A9D}" srcOrd="0" destOrd="1" presId="urn:microsoft.com/office/officeart/2005/8/layout/chevron2"/>
    <dgm:cxn modelId="{8CD5868A-42BD-4DD0-B744-CCD569A0F443}" srcId="{1D70B282-9875-47E1-864B-0DB9F83A3309}" destId="{30BE85C4-8BB0-4C0C-B58F-618B83FFA907}" srcOrd="0" destOrd="0" parTransId="{99A19955-80B2-46DE-B74C-C0C8C4D708F2}" sibTransId="{CB48F5C6-507D-451D-9B2B-7C607BFEAF95}"/>
    <dgm:cxn modelId="{EF79CCEB-590D-4F94-B3B6-4981111D906F}" srcId="{DF9829FD-DD90-4EE7-BCD7-4AF299D6F45A}" destId="{1D70B282-9875-47E1-864B-0DB9F83A3309}" srcOrd="2" destOrd="0" parTransId="{4682E278-8387-4875-A48B-989607C0A09E}" sibTransId="{DF77052B-043C-4E4A-8039-9D1D7DFB40F4}"/>
    <dgm:cxn modelId="{400CE7E4-B937-4555-9E66-E5E1E821CC7C}" type="presOf" srcId="{30BE85C4-8BB0-4C0C-B58F-618B83FFA907}" destId="{BE17FEF5-EEE1-41BB-96FD-8FBB3FCF3860}" srcOrd="0" destOrd="0" presId="urn:microsoft.com/office/officeart/2005/8/layout/chevron2"/>
    <dgm:cxn modelId="{A6920C75-5952-4362-9D8F-452E8FDE83CE}" type="presOf" srcId="{DF9829FD-DD90-4EE7-BCD7-4AF299D6F45A}" destId="{7BB0B505-7D43-42E4-8FC0-6C91316CBFEB}" srcOrd="0" destOrd="0" presId="urn:microsoft.com/office/officeart/2005/8/layout/chevron2"/>
    <dgm:cxn modelId="{809BDBD2-B8C4-4ED2-BC96-5EEFC76711D9}" type="presParOf" srcId="{7BB0B505-7D43-42E4-8FC0-6C91316CBFEB}" destId="{97F2BEE4-0E0F-4FCA-A4B0-E20AD8C04C13}" srcOrd="0" destOrd="0" presId="urn:microsoft.com/office/officeart/2005/8/layout/chevron2"/>
    <dgm:cxn modelId="{7A30166E-B676-4368-A914-0CF3D3AD2D39}" type="presParOf" srcId="{97F2BEE4-0E0F-4FCA-A4B0-E20AD8C04C13}" destId="{A16E3110-57E1-4619-A55C-DCD0DD5CE084}" srcOrd="0" destOrd="0" presId="urn:microsoft.com/office/officeart/2005/8/layout/chevron2"/>
    <dgm:cxn modelId="{C6CFA3DB-DDE2-4B5C-82D9-F3888A9499CF}" type="presParOf" srcId="{97F2BEE4-0E0F-4FCA-A4B0-E20AD8C04C13}" destId="{544D3F38-216B-445A-B1B9-8008AEDB7A9D}" srcOrd="1" destOrd="0" presId="urn:microsoft.com/office/officeart/2005/8/layout/chevron2"/>
    <dgm:cxn modelId="{8F015520-B44D-4AAE-ACF0-A99661FB63A2}" type="presParOf" srcId="{7BB0B505-7D43-42E4-8FC0-6C91316CBFEB}" destId="{D3A691E5-F443-4F8D-81BB-9D15C0875E8C}" srcOrd="1" destOrd="0" presId="urn:microsoft.com/office/officeart/2005/8/layout/chevron2"/>
    <dgm:cxn modelId="{3A5FD57F-FA57-40A4-BC9E-360D26303003}" type="presParOf" srcId="{7BB0B505-7D43-42E4-8FC0-6C91316CBFEB}" destId="{D4BECBBB-7CE2-4791-839D-9FE6F36B775D}" srcOrd="2" destOrd="0" presId="urn:microsoft.com/office/officeart/2005/8/layout/chevron2"/>
    <dgm:cxn modelId="{C8BFA6C0-71C8-4AAA-81E9-7E9DF8D669CF}" type="presParOf" srcId="{D4BECBBB-7CE2-4791-839D-9FE6F36B775D}" destId="{722E1094-83C7-45E2-B20F-DB9D09AD94F0}" srcOrd="0" destOrd="0" presId="urn:microsoft.com/office/officeart/2005/8/layout/chevron2"/>
    <dgm:cxn modelId="{EA20DB84-76A9-404C-9AD2-9FB4B932F604}" type="presParOf" srcId="{D4BECBBB-7CE2-4791-839D-9FE6F36B775D}" destId="{AC67BBE6-9B82-4D3D-BF22-48713AF46E9C}" srcOrd="1" destOrd="0" presId="urn:microsoft.com/office/officeart/2005/8/layout/chevron2"/>
    <dgm:cxn modelId="{8FADB8DA-F8F3-4864-AE23-3D2468E09029}" type="presParOf" srcId="{7BB0B505-7D43-42E4-8FC0-6C91316CBFEB}" destId="{5C381A65-34D3-41B1-9499-0884AAA35FC6}" srcOrd="3" destOrd="0" presId="urn:microsoft.com/office/officeart/2005/8/layout/chevron2"/>
    <dgm:cxn modelId="{0DAA5883-8C4E-4D4A-96A9-DA8F350C3574}" type="presParOf" srcId="{7BB0B505-7D43-42E4-8FC0-6C91316CBFEB}" destId="{C1BF0EA4-CB4D-4391-82EF-EC1874A282F9}" srcOrd="4" destOrd="0" presId="urn:microsoft.com/office/officeart/2005/8/layout/chevron2"/>
    <dgm:cxn modelId="{BE0606D8-3317-4A75-8A39-7675D7BEE82C}" type="presParOf" srcId="{C1BF0EA4-CB4D-4391-82EF-EC1874A282F9}" destId="{95C8A2DE-C1F8-4D5A-A3A4-1DC2FA1C0073}" srcOrd="0" destOrd="0" presId="urn:microsoft.com/office/officeart/2005/8/layout/chevron2"/>
    <dgm:cxn modelId="{9A28C767-759C-4774-B674-871ABC967AE2}" type="presParOf" srcId="{C1BF0EA4-CB4D-4391-82EF-EC1874A282F9}" destId="{BE17FEF5-EEE1-41BB-96FD-8FBB3FCF386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E3110-57E1-4619-A55C-DCD0DD5CE084}">
      <dsp:nvSpPr>
        <dsp:cNvPr id="0" name=""/>
        <dsp:cNvSpPr/>
      </dsp:nvSpPr>
      <dsp:spPr>
        <a:xfrm rot="5400000">
          <a:off x="-173132" y="174715"/>
          <a:ext cx="1154219" cy="8079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 sz="2000" kern="1200"/>
            <a:t>1</a:t>
          </a:r>
        </a:p>
      </dsp:txBody>
      <dsp:txXfrm rot="-5400000">
        <a:off x="2" y="405559"/>
        <a:ext cx="807953" cy="346266"/>
      </dsp:txXfrm>
    </dsp:sp>
    <dsp:sp modelId="{544D3F38-216B-445A-B1B9-8008AEDB7A9D}">
      <dsp:nvSpPr>
        <dsp:cNvPr id="0" name=""/>
        <dsp:cNvSpPr/>
      </dsp:nvSpPr>
      <dsp:spPr>
        <a:xfrm rot="5400000">
          <a:off x="3801707" y="-2992172"/>
          <a:ext cx="750242" cy="67377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>
              <a:sym typeface="+mn-ea"/>
            </a:rPr>
            <a:t>Planejamento Estratégico</a:t>
          </a:r>
          <a:endParaRPr lang="zh-CN" altLang="en-US" sz="2500" kern="1200"/>
        </a:p>
      </dsp:txBody>
      <dsp:txXfrm rot="-5400000">
        <a:off x="807953" y="38206"/>
        <a:ext cx="6701127" cy="676994"/>
      </dsp:txXfrm>
    </dsp:sp>
    <dsp:sp modelId="{722E1094-83C7-45E2-B20F-DB9D09AD94F0}">
      <dsp:nvSpPr>
        <dsp:cNvPr id="0" name=""/>
        <dsp:cNvSpPr/>
      </dsp:nvSpPr>
      <dsp:spPr>
        <a:xfrm rot="5400000">
          <a:off x="-173132" y="1127008"/>
          <a:ext cx="1154219" cy="8079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 sz="2000" kern="1200"/>
            <a:t>2</a:t>
          </a:r>
        </a:p>
      </dsp:txBody>
      <dsp:txXfrm rot="-5400000">
        <a:off x="2" y="1357852"/>
        <a:ext cx="807953" cy="346266"/>
      </dsp:txXfrm>
    </dsp:sp>
    <dsp:sp modelId="{AC67BBE6-9B82-4D3D-BF22-48713AF46E9C}">
      <dsp:nvSpPr>
        <dsp:cNvPr id="0" name=""/>
        <dsp:cNvSpPr/>
      </dsp:nvSpPr>
      <dsp:spPr>
        <a:xfrm rot="5400000">
          <a:off x="3801707" y="-2039879"/>
          <a:ext cx="750242" cy="67377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>
              <a:sym typeface="+mn-ea"/>
            </a:rPr>
            <a:t>Encontros </a:t>
          </a:r>
          <a:r>
            <a:rPr lang="pt-BR" sz="2500" kern="1200" dirty="0">
              <a:sym typeface="+mn-ea"/>
            </a:rPr>
            <a:t>de Formação e Criação da </a:t>
          </a:r>
          <a:r>
            <a:rPr lang="pt-BR" sz="2500" kern="1200" dirty="0" smtClean="0">
              <a:sym typeface="+mn-ea"/>
            </a:rPr>
            <a:t>ACORD</a:t>
          </a:r>
          <a:endParaRPr lang="zh-CN" altLang="en-US" sz="2500" kern="1200"/>
        </a:p>
      </dsp:txBody>
      <dsp:txXfrm rot="-5400000">
        <a:off x="807953" y="990499"/>
        <a:ext cx="6701127" cy="676994"/>
      </dsp:txXfrm>
    </dsp:sp>
    <dsp:sp modelId="{95C8A2DE-C1F8-4D5A-A3A4-1DC2FA1C0073}">
      <dsp:nvSpPr>
        <dsp:cNvPr id="0" name=""/>
        <dsp:cNvSpPr/>
      </dsp:nvSpPr>
      <dsp:spPr>
        <a:xfrm rot="5400000">
          <a:off x="-173132" y="2079301"/>
          <a:ext cx="1154219" cy="8079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 sz="2000" kern="1200"/>
            <a:t>3</a:t>
          </a:r>
        </a:p>
      </dsp:txBody>
      <dsp:txXfrm rot="-5400000">
        <a:off x="2" y="2310145"/>
        <a:ext cx="807953" cy="346266"/>
      </dsp:txXfrm>
    </dsp:sp>
    <dsp:sp modelId="{BE17FEF5-EEE1-41BB-96FD-8FBB3FCF3860}">
      <dsp:nvSpPr>
        <dsp:cNvPr id="0" name=""/>
        <dsp:cNvSpPr/>
      </dsp:nvSpPr>
      <dsp:spPr>
        <a:xfrm rot="5400000">
          <a:off x="3801707" y="-1087586"/>
          <a:ext cx="750242" cy="67377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>
              <a:sym typeface="+mn-ea"/>
            </a:rPr>
            <a:t>Estruturação </a:t>
          </a:r>
          <a:r>
            <a:rPr lang="pt-BR" sz="2500" kern="1200" dirty="0">
              <a:sym typeface="+mn-ea"/>
            </a:rPr>
            <a:t>da dinâmica da </a:t>
          </a:r>
          <a:r>
            <a:rPr lang="pt-BR" sz="2500" kern="1200" dirty="0" smtClean="0">
              <a:sym typeface="+mn-ea"/>
            </a:rPr>
            <a:t>ACORD</a:t>
          </a:r>
          <a:endParaRPr lang="zh-CN" altLang="en-US" sz="2500" kern="1200"/>
        </a:p>
      </dsp:txBody>
      <dsp:txXfrm rot="-5400000">
        <a:off x="807953" y="1942792"/>
        <a:ext cx="6701127" cy="676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E3110-57E1-4619-A55C-DCD0DD5CE084}">
      <dsp:nvSpPr>
        <dsp:cNvPr id="0" name=""/>
        <dsp:cNvSpPr/>
      </dsp:nvSpPr>
      <dsp:spPr>
        <a:xfrm rot="5400000">
          <a:off x="-192103" y="194901"/>
          <a:ext cx="1280689" cy="8964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 sz="2200" kern="1200"/>
            <a:t>4</a:t>
          </a:r>
        </a:p>
      </dsp:txBody>
      <dsp:txXfrm rot="-5400000">
        <a:off x="1" y="451038"/>
        <a:ext cx="896482" cy="384207"/>
      </dsp:txXfrm>
    </dsp:sp>
    <dsp:sp modelId="{544D3F38-216B-445A-B1B9-8008AEDB7A9D}">
      <dsp:nvSpPr>
        <dsp:cNvPr id="0" name=""/>
        <dsp:cNvSpPr/>
      </dsp:nvSpPr>
      <dsp:spPr>
        <a:xfrm rot="5400000">
          <a:off x="3783914" y="-2884634"/>
          <a:ext cx="832448" cy="66073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400" kern="1200" dirty="0" smtClean="0"/>
        </a:p>
        <a:p>
          <a:pPr marL="228600" lvl="1" indent="-228600" algn="l" defTabSz="11112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>
              <a:sym typeface="+mn-ea"/>
            </a:rPr>
            <a:t>Edital </a:t>
          </a:r>
          <a:r>
            <a:rPr lang="pt-BR" sz="2500" kern="1200" dirty="0">
              <a:sym typeface="+mn-ea"/>
            </a:rPr>
            <a:t>de Chamamento</a:t>
          </a:r>
          <a:r>
            <a:rPr lang="pt-BR" sz="1400" kern="1200" dirty="0">
              <a:sym typeface="+mn-ea"/>
            </a:rPr>
            <a:t>  </a:t>
          </a:r>
          <a:endParaRPr lang="zh-CN" altLang="en-US" sz="1400" kern="120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400" kern="1200"/>
        </a:p>
      </dsp:txBody>
      <dsp:txXfrm rot="-5400000">
        <a:off x="896483" y="43434"/>
        <a:ext cx="6566675" cy="751174"/>
      </dsp:txXfrm>
    </dsp:sp>
    <dsp:sp modelId="{722E1094-83C7-45E2-B20F-DB9D09AD94F0}">
      <dsp:nvSpPr>
        <dsp:cNvPr id="0" name=""/>
        <dsp:cNvSpPr/>
      </dsp:nvSpPr>
      <dsp:spPr>
        <a:xfrm rot="5400000">
          <a:off x="-192103" y="1276736"/>
          <a:ext cx="1280689" cy="8964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 sz="2200" kern="1200"/>
            <a:t>5</a:t>
          </a:r>
        </a:p>
      </dsp:txBody>
      <dsp:txXfrm rot="-5400000">
        <a:off x="1" y="1532873"/>
        <a:ext cx="896482" cy="384207"/>
      </dsp:txXfrm>
    </dsp:sp>
    <dsp:sp modelId="{AC67BBE6-9B82-4D3D-BF22-48713AF46E9C}">
      <dsp:nvSpPr>
        <dsp:cNvPr id="0" name=""/>
        <dsp:cNvSpPr/>
      </dsp:nvSpPr>
      <dsp:spPr>
        <a:xfrm rot="5400000">
          <a:off x="3783914" y="-1802799"/>
          <a:ext cx="832448" cy="66073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>
              <a:sym typeface="+mn-ea"/>
            </a:rPr>
            <a:t>Assinatura de C</a:t>
          </a:r>
          <a:r>
            <a:rPr lang="pt-BR" sz="2500" kern="1200" dirty="0" smtClean="0">
              <a:sym typeface="+mn-ea"/>
            </a:rPr>
            <a:t>ontrato</a:t>
          </a:r>
          <a:endParaRPr lang="zh-CN" altLang="en-US" sz="2500" kern="1200"/>
        </a:p>
      </dsp:txBody>
      <dsp:txXfrm rot="-5400000">
        <a:off x="896483" y="1125269"/>
        <a:ext cx="6566675" cy="751174"/>
      </dsp:txXfrm>
    </dsp:sp>
    <dsp:sp modelId="{95C8A2DE-C1F8-4D5A-A3A4-1DC2FA1C0073}">
      <dsp:nvSpPr>
        <dsp:cNvPr id="0" name=""/>
        <dsp:cNvSpPr/>
      </dsp:nvSpPr>
      <dsp:spPr>
        <a:xfrm rot="5400000">
          <a:off x="-192103" y="2358570"/>
          <a:ext cx="1280689" cy="8964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zh-CN" sz="2200" kern="1200"/>
            <a:t>6</a:t>
          </a:r>
        </a:p>
      </dsp:txBody>
      <dsp:txXfrm rot="-5400000">
        <a:off x="1" y="2614707"/>
        <a:ext cx="896482" cy="384207"/>
      </dsp:txXfrm>
    </dsp:sp>
    <dsp:sp modelId="{BE17FEF5-EEE1-41BB-96FD-8FBB3FCF3860}">
      <dsp:nvSpPr>
        <dsp:cNvPr id="0" name=""/>
        <dsp:cNvSpPr/>
      </dsp:nvSpPr>
      <dsp:spPr>
        <a:xfrm rot="5400000">
          <a:off x="3783914" y="-720964"/>
          <a:ext cx="832448" cy="66073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>
              <a:sym typeface="+mn-ea"/>
            </a:rPr>
            <a:t>Avaliação das Ações e Evento Festivo</a:t>
          </a:r>
          <a:endParaRPr lang="zh-CN" altLang="en-US" sz="2500" kern="1200"/>
        </a:p>
      </dsp:txBody>
      <dsp:txXfrm rot="-5400000">
        <a:off x="896483" y="2207104"/>
        <a:ext cx="6566675" cy="751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A28E-8AF8-43EA-AF7C-EFAC1E0B5B94}" type="datetimeFigureOut">
              <a:rPr lang="pt-BR" smtClean="0"/>
              <a:t>06/05/2022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436880" y="3246755"/>
            <a:ext cx="8270240" cy="105156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t-BR" sz="2600" b="1" dirty="0">
                <a:solidFill>
                  <a:schemeClr val="accent5">
                    <a:lumMod val="50000"/>
                  </a:schemeClr>
                </a:solidFill>
                <a:latin typeface="Georgia" panose="02040502050405020303" charset="0"/>
                <a:cs typeface="Georgia" panose="02040502050405020303" charset="0"/>
              </a:rPr>
              <a:t>PROJETO GERANDO OPORTUNIDADES, </a:t>
            </a:r>
            <a:r>
              <a:rPr lang="pt-BR" sz="26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charset="0"/>
                <a:cs typeface="Georgia" panose="02040502050405020303" charset="0"/>
              </a:rPr>
              <a:t>RECICLANDO VIDAS -</a:t>
            </a:r>
            <a:r>
              <a:rPr lang="pt-BR" sz="2600" b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charset="0"/>
                <a:cs typeface="Georgia" panose="02040502050405020303" charset="0"/>
              </a:rPr>
              <a:t> MODELO </a:t>
            </a: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latin typeface="Georgia" panose="02040502050405020303" charset="0"/>
                <a:cs typeface="Georgia" panose="02040502050405020303" charset="0"/>
              </a:rPr>
              <a:t>DE GESTÃO DE COLETA SELETIVA </a:t>
            </a:r>
            <a:r>
              <a:rPr lang="pt-BR" sz="2600" b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charset="0"/>
                <a:cs typeface="Georgia" panose="02040502050405020303" charset="0"/>
              </a:rPr>
              <a:t>EM DIAMANTINA-MG</a:t>
            </a:r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138838" y="4887959"/>
            <a:ext cx="3181843" cy="16557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pt-BR" sz="1500" b="1" dirty="0"/>
              <a:t>Autores</a:t>
            </a:r>
            <a:r>
              <a:rPr lang="pt-BR" sz="1500" b="1" dirty="0" smtClean="0"/>
              <a:t>: </a:t>
            </a:r>
          </a:p>
          <a:p>
            <a:pPr algn="l">
              <a:lnSpc>
                <a:spcPct val="80000"/>
              </a:lnSpc>
            </a:pPr>
            <a:r>
              <a:rPr lang="pt-BR" sz="1500" dirty="0" smtClean="0"/>
              <a:t>Thaís C. Pereira </a:t>
            </a:r>
            <a:r>
              <a:rPr lang="pt-BR" sz="1500" dirty="0"/>
              <a:t>da </a:t>
            </a:r>
            <a:r>
              <a:rPr lang="pt-BR" sz="1500" dirty="0" smtClean="0"/>
              <a:t>Silva</a:t>
            </a:r>
          </a:p>
          <a:p>
            <a:pPr algn="l">
              <a:lnSpc>
                <a:spcPct val="80000"/>
              </a:lnSpc>
            </a:pPr>
            <a:r>
              <a:rPr lang="pt-BR" sz="1500" dirty="0" smtClean="0"/>
              <a:t>Maria </a:t>
            </a:r>
            <a:r>
              <a:rPr lang="pt-BR" sz="1500" dirty="0"/>
              <a:t>Letícia Fernandes </a:t>
            </a:r>
            <a:r>
              <a:rPr lang="pt-BR" sz="1500" dirty="0" smtClean="0"/>
              <a:t>Dias</a:t>
            </a:r>
          </a:p>
          <a:p>
            <a:pPr algn="l">
              <a:lnSpc>
                <a:spcPct val="80000"/>
              </a:lnSpc>
            </a:pPr>
            <a:r>
              <a:rPr lang="pt-BR" sz="1500" dirty="0" smtClean="0"/>
              <a:t>Juscelino Brasiliano Roque </a:t>
            </a:r>
          </a:p>
          <a:p>
            <a:pPr algn="l">
              <a:lnSpc>
                <a:spcPct val="80000"/>
              </a:lnSpc>
            </a:pPr>
            <a:r>
              <a:rPr lang="pt-BR" sz="1500" dirty="0" smtClean="0"/>
              <a:t>Edilson de Almeida</a:t>
            </a:r>
            <a:endParaRPr lang="pt-BR" sz="1500" dirty="0"/>
          </a:p>
          <a:p>
            <a:pPr algn="l"/>
            <a:endParaRPr lang="pt-BR" sz="700" dirty="0"/>
          </a:p>
        </p:txBody>
      </p:sp>
      <p:pic>
        <p:nvPicPr>
          <p:cNvPr id="2" name="Imagem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990" y="5046980"/>
            <a:ext cx="1201420" cy="1337945"/>
          </a:xfrm>
          <a:prstGeom prst="rect">
            <a:avLst/>
          </a:prstGeom>
        </p:spPr>
      </p:pic>
      <p:pic>
        <p:nvPicPr>
          <p:cNvPr id="5" name="Imagem 4" descr="Brasão Prefeitura Diamantina Gestão 2021-2024 Vertical PRE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1233805"/>
            <a:ext cx="1142365" cy="1264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:\Usuário\Pictures\EDITAIS\PRÊMIO MINEIRO_AMM\PROJETO\Funções dos Atores.pngFunções dos Atores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28750" y="1601470"/>
            <a:ext cx="6724650" cy="48228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331820" y="6458275"/>
            <a:ext cx="526983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Figura 4 – Apresentação das Partes Interessadas e os papéis assumidos no Projeto</a:t>
            </a:r>
          </a:p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Fonte: ACORD (2022)</a:t>
            </a:r>
          </a:p>
          <a:p>
            <a:pPr algn="just"/>
            <a:r>
              <a:rPr lang="pt-BR" sz="1100" b="1" dirty="0"/>
              <a:t> </a:t>
            </a:r>
            <a:endParaRPr lang="pt-BR" sz="1100" dirty="0"/>
          </a:p>
          <a:p>
            <a:pPr algn="ctr"/>
            <a:endParaRPr lang="pt-BR" sz="1100" i="1" dirty="0">
              <a:latin typeface="+mj-lt"/>
            </a:endParaRPr>
          </a:p>
        </p:txBody>
      </p:sp>
      <p:sp>
        <p:nvSpPr>
          <p:cNvPr id="2" name="Caixa de Texto 1"/>
          <p:cNvSpPr txBox="1"/>
          <p:nvPr/>
        </p:nvSpPr>
        <p:spPr>
          <a:xfrm>
            <a:off x="209550" y="1593215"/>
            <a:ext cx="9620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pt-BR" sz="2000" b="1" dirty="0" smtClean="0">
                <a:solidFill>
                  <a:srgbClr val="0070C0"/>
                </a:solidFill>
                <a:sym typeface="+mn-ea"/>
              </a:rPr>
              <a:t>ETAPA I</a:t>
            </a:r>
            <a:endParaRPr lang="pt-BR" altLang="en-US" sz="2000" b="1" dirty="0" smtClean="0">
              <a:solidFill>
                <a:srgbClr val="0070C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:\Usuário\Downloads\Colorful Minimalist Linear Steps Circular Diagram (1).pngColorful Minimalist Linear Steps Circular Diagram (1)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550670" y="1805305"/>
            <a:ext cx="6052185" cy="459168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882437" y="6448684"/>
            <a:ext cx="5269832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Figura 5 – Apresentação esquemática das principais Reuniões Setorizadas</a:t>
            </a:r>
          </a:p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Fonte: ACORD (2022)</a:t>
            </a:r>
          </a:p>
          <a:p>
            <a:pPr algn="ctr"/>
            <a:endParaRPr lang="pt-BR" sz="1100" i="1" dirty="0">
              <a:latin typeface="+mj-lt"/>
            </a:endParaRPr>
          </a:p>
        </p:txBody>
      </p:sp>
      <p:sp>
        <p:nvSpPr>
          <p:cNvPr id="2" name="Caixa de Texto 1"/>
          <p:cNvSpPr txBox="1"/>
          <p:nvPr/>
        </p:nvSpPr>
        <p:spPr>
          <a:xfrm>
            <a:off x="209550" y="1593215"/>
            <a:ext cx="10299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pt-BR" sz="2000" b="1" dirty="0" smtClean="0">
                <a:solidFill>
                  <a:srgbClr val="0070C0"/>
                </a:solidFill>
                <a:sym typeface="+mn-ea"/>
              </a:rPr>
              <a:t>ETAPA II</a:t>
            </a:r>
            <a:endParaRPr lang="pt-BR" altLang="en-US" sz="2000" b="1" dirty="0" smtClean="0">
              <a:solidFill>
                <a:srgbClr val="0070C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:\Usuário\Downloads\Beige Pastel Colorful SWOT Analysis Graph (2).pngBeige Pastel Colorful SWOT Analysis Graph (2)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575435" y="1756410"/>
            <a:ext cx="6224270" cy="469011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936544" y="6446581"/>
            <a:ext cx="5269832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Figura 6 – Síntese das atividades que compõem a Etapa III do Projeto</a:t>
            </a:r>
          </a:p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Fonte: ACORD (2022)</a:t>
            </a:r>
          </a:p>
          <a:p>
            <a:pPr algn="ctr"/>
            <a:endParaRPr lang="pt-BR" sz="1100" i="1" dirty="0">
              <a:latin typeface="+mj-lt"/>
            </a:endParaRPr>
          </a:p>
        </p:txBody>
      </p:sp>
      <p:sp>
        <p:nvSpPr>
          <p:cNvPr id="2" name="Caixa de Texto 1"/>
          <p:cNvSpPr txBox="1"/>
          <p:nvPr/>
        </p:nvSpPr>
        <p:spPr>
          <a:xfrm>
            <a:off x="217805" y="1593215"/>
            <a:ext cx="109791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pt-BR" sz="2000" b="1" dirty="0" smtClean="0">
                <a:solidFill>
                  <a:srgbClr val="0070C0"/>
                </a:solidFill>
                <a:sym typeface="+mn-ea"/>
              </a:rPr>
              <a:t>ETAPA III</a:t>
            </a:r>
            <a:endParaRPr lang="pt-BR" altLang="en-US" sz="2000" b="1" dirty="0" smtClean="0">
              <a:solidFill>
                <a:srgbClr val="0070C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/>
          <a:srcRect l="1160" t="3735" r="460" b="1356"/>
          <a:stretch>
            <a:fillRect/>
          </a:stretch>
        </p:blipFill>
        <p:spPr>
          <a:xfrm>
            <a:off x="788035" y="2523490"/>
            <a:ext cx="7054850" cy="28879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1884474" y="5671079"/>
            <a:ext cx="5269832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err="1"/>
              <a:t>Figura</a:t>
            </a:r>
            <a:r>
              <a:rPr lang="en-US" sz="1100" i="1" dirty="0"/>
              <a:t> </a:t>
            </a:r>
            <a:r>
              <a:rPr lang="pt-BR" altLang="en-US" sz="1100" i="1" dirty="0"/>
              <a:t>7</a:t>
            </a:r>
            <a:r>
              <a:rPr lang="en-US" sz="1100" i="1" dirty="0"/>
              <a:t> –</a:t>
            </a:r>
            <a:r>
              <a:rPr lang="pt-BR" sz="1100" i="1" dirty="0"/>
              <a:t> Atividade de cadastramento dos catadores atuantes na área do aterro </a:t>
            </a:r>
          </a:p>
          <a:p>
            <a:pPr algn="ctr"/>
            <a:r>
              <a:rPr lang="pt-BR" sz="1100" i="1" dirty="0"/>
              <a:t>Fonte: ACORD (2022)</a:t>
            </a:r>
          </a:p>
          <a:p>
            <a:pPr algn="ctr"/>
            <a:endParaRPr lang="pt-BR" sz="1100" i="1" dirty="0">
              <a:latin typeface="+mj-lt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06095" y="1614170"/>
            <a:ext cx="7776845" cy="48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latinLnBrk="0">
              <a:lnSpc>
                <a:spcPct val="15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v"/>
            </a:pPr>
            <a:r>
              <a:rPr kumimoji="0" lang="pt-BR" sz="1700" b="1" i="0" u="none" strike="noStrike" cap="none" normalizeH="0" baseline="0" dirty="0"/>
              <a:t>CADASTRAMENTO: maio/2021  na área do aterro controlado.</a:t>
            </a:r>
            <a:endParaRPr kumimoji="0" lang="pt-BR" sz="1700" b="1" i="0" u="none" strike="noStrike" cap="none" normalizeH="0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936544" y="6454836"/>
            <a:ext cx="526983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Figura 8– Eventos festivos e recreativos para socialização dos catadores </a:t>
            </a:r>
          </a:p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Fonte: ACORD (2022)</a:t>
            </a:r>
          </a:p>
          <a:p>
            <a:pPr algn="ctr"/>
            <a:endParaRPr lang="pt-BR" sz="1100" i="1" dirty="0"/>
          </a:p>
          <a:p>
            <a:pPr algn="ctr"/>
            <a:endParaRPr lang="pt-BR" sz="1100" i="1" dirty="0">
              <a:latin typeface="+mj-lt"/>
            </a:endParaRPr>
          </a:p>
        </p:txBody>
      </p:sp>
      <p:pic>
        <p:nvPicPr>
          <p:cNvPr id="2" name="Espaço Reservado para Conteúdo 1" descr="E:\Usuário\Downloads\1 (2).png1 (2)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8415" y="1468120"/>
            <a:ext cx="6565900" cy="4924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5" descr="Imagem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550" y="1210945"/>
            <a:ext cx="4674235" cy="2595880"/>
          </a:xfrm>
          <a:prstGeom prst="rect">
            <a:avLst/>
          </a:prstGeom>
        </p:spPr>
      </p:pic>
      <p:pic>
        <p:nvPicPr>
          <p:cNvPr id="6" name="Imagem 3" descr="Imagem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3917950"/>
            <a:ext cx="4682490" cy="2871470"/>
          </a:xfrm>
          <a:prstGeom prst="rect">
            <a:avLst/>
          </a:prstGeom>
        </p:spPr>
      </p:pic>
      <p:pic>
        <p:nvPicPr>
          <p:cNvPr id="8" name="Imagem 8" descr="Imagem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36795" y="1224280"/>
            <a:ext cx="4262755" cy="2568575"/>
          </a:xfrm>
          <a:prstGeom prst="rect">
            <a:avLst/>
          </a:prstGeom>
        </p:spPr>
      </p:pic>
      <p:pic>
        <p:nvPicPr>
          <p:cNvPr id="10" name="Imagem 9" descr="Imagem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400" y="3917950"/>
            <a:ext cx="4234180" cy="1532890"/>
          </a:xfrm>
          <a:prstGeom prst="rect">
            <a:avLst/>
          </a:prstGeom>
        </p:spPr>
      </p:pic>
      <p:pic>
        <p:nvPicPr>
          <p:cNvPr id="16" name="Imagem 16" descr="WhatsApp Image 2022-01-26 at 17.43.49"/>
          <p:cNvPicPr>
            <a:picLocks noChangeAspect="1"/>
          </p:cNvPicPr>
          <p:nvPr/>
        </p:nvPicPr>
        <p:blipFill>
          <a:blip r:embed="rId6"/>
          <a:srcRect t="17212" b="63591"/>
          <a:stretch>
            <a:fillRect/>
          </a:stretch>
        </p:blipFill>
        <p:spPr>
          <a:xfrm>
            <a:off x="5180330" y="5518785"/>
            <a:ext cx="3037840" cy="1270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E:\Usuário\Downloads\Colorful Minimalist Linear Steps Circular Diagram (2).pngColorful Minimalist Linear Steps Circular Diagram (2)"/>
          <p:cNvPicPr/>
          <p:nvPr/>
        </p:nvPicPr>
        <p:blipFill>
          <a:blip r:embed="rId2"/>
          <a:srcRect l="3574" t="27927" r="27352" b="22786"/>
          <a:stretch>
            <a:fillRect/>
          </a:stretch>
        </p:blipFill>
        <p:spPr>
          <a:xfrm>
            <a:off x="121920" y="2306955"/>
            <a:ext cx="4890770" cy="266573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-39" y="5064689"/>
            <a:ext cx="526983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err="1"/>
              <a:t>Figura</a:t>
            </a:r>
            <a:r>
              <a:rPr lang="en-US" sz="1100" i="1" dirty="0"/>
              <a:t> </a:t>
            </a:r>
            <a:r>
              <a:rPr lang="pt-BR" altLang="en-US" sz="1100" i="1" dirty="0"/>
              <a:t>9</a:t>
            </a:r>
            <a:r>
              <a:rPr lang="en-US" sz="1100" i="1" dirty="0"/>
              <a:t> – </a:t>
            </a:r>
            <a:r>
              <a:rPr lang="pt-BR" sz="1100" i="1" dirty="0"/>
              <a:t>Principais atividades inseridas na Etapa IV do Projeto</a:t>
            </a:r>
          </a:p>
          <a:p>
            <a:pPr algn="ctr"/>
            <a:r>
              <a:rPr lang="pt-BR" sz="1100" i="1" dirty="0"/>
              <a:t>Fonte: ACORD (2022)</a:t>
            </a:r>
          </a:p>
          <a:p>
            <a:pPr algn="ctr"/>
            <a:endParaRPr lang="pt-BR" sz="1100" i="1" dirty="0"/>
          </a:p>
          <a:p>
            <a:pPr algn="ctr"/>
            <a:endParaRPr lang="pt-BR" sz="1100" i="1" dirty="0">
              <a:latin typeface="+mj-lt"/>
            </a:endParaRPr>
          </a:p>
        </p:txBody>
      </p:sp>
      <p:sp>
        <p:nvSpPr>
          <p:cNvPr id="2" name="Caixa de Texto 1"/>
          <p:cNvSpPr txBox="1"/>
          <p:nvPr/>
        </p:nvSpPr>
        <p:spPr>
          <a:xfrm>
            <a:off x="217805" y="1593215"/>
            <a:ext cx="111252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pt-BR" sz="2000" b="1" dirty="0" smtClean="0">
                <a:solidFill>
                  <a:srgbClr val="0070C0"/>
                </a:solidFill>
                <a:sym typeface="+mn-ea"/>
              </a:rPr>
              <a:t>ETAPA IV</a:t>
            </a:r>
            <a:endParaRPr lang="pt-BR" altLang="en-US" sz="2000" b="1" dirty="0" smtClean="0">
              <a:solidFill>
                <a:srgbClr val="0070C0"/>
              </a:solidFill>
              <a:sym typeface="+mn-ea"/>
            </a:endParaRPr>
          </a:p>
        </p:txBody>
      </p:sp>
      <p:pic>
        <p:nvPicPr>
          <p:cNvPr id="10" name="Imagem 15" descr="Imagem6"/>
          <p:cNvPicPr>
            <a:picLocks noChangeAspect="1"/>
          </p:cNvPicPr>
          <p:nvPr/>
        </p:nvPicPr>
        <p:blipFill>
          <a:blip r:embed="rId3"/>
          <a:srcRect r="51324"/>
          <a:stretch>
            <a:fillRect/>
          </a:stretch>
        </p:blipFill>
        <p:spPr>
          <a:xfrm>
            <a:off x="5481320" y="1250315"/>
            <a:ext cx="3510280" cy="2597150"/>
          </a:xfrm>
          <a:prstGeom prst="rect">
            <a:avLst/>
          </a:prstGeom>
        </p:spPr>
      </p:pic>
      <p:pic>
        <p:nvPicPr>
          <p:cNvPr id="12" name="Imagem 10" descr="Imagem1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8519" r="12552" b="56027"/>
          <a:stretch>
            <a:fillRect/>
          </a:stretch>
        </p:blipFill>
        <p:spPr>
          <a:xfrm>
            <a:off x="5506720" y="3889375"/>
            <a:ext cx="3484880" cy="257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1465" y="1374140"/>
            <a:ext cx="8443595" cy="4668520"/>
          </a:xfrm>
        </p:spPr>
        <p:txBody>
          <a:bodyPr>
            <a:no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</a:pPr>
            <a:r>
              <a:rPr lang="pt-BR" sz="2000" b="1" dirty="0" smtClean="0">
                <a:solidFill>
                  <a:srgbClr val="0070C0"/>
                </a:solidFill>
              </a:rPr>
              <a:t>RESULTADOS E DISCUSSÃO</a:t>
            </a:r>
          </a:p>
          <a:p>
            <a:pPr algn="l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</a:pPr>
            <a:endParaRPr lang="pt-BR" sz="2000" b="1" dirty="0" smtClean="0">
              <a:solidFill>
                <a:srgbClr val="0070C0"/>
              </a:solidFill>
            </a:endParaRPr>
          </a:p>
          <a:p>
            <a:pPr marL="342900" indent="-342900" algn="l" defTabSz="457200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v"/>
            </a:pPr>
            <a:r>
              <a:rPr lang="pt-BR" sz="2000" dirty="0" smtClean="0"/>
              <a:t>50 </a:t>
            </a:r>
            <a:r>
              <a:rPr lang="pt-BR" sz="2000" dirty="0"/>
              <a:t>instituições/estabelecimentos </a:t>
            </a:r>
            <a:r>
              <a:rPr lang="pt-BR" sz="2000" dirty="0" smtClean="0"/>
              <a:t>comerciais e bairros </a:t>
            </a:r>
            <a:r>
              <a:rPr lang="pt-BR" sz="2000" dirty="0" smtClean="0">
                <a:sym typeface="Wingdings" panose="05000000000000000000" pitchFamily="2" charset="2"/>
              </a:rPr>
              <a:t> PARCEIROS</a:t>
            </a:r>
            <a:endParaRPr lang="pt-BR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 smtClean="0"/>
          </a:p>
        </p:txBody>
      </p:sp>
      <p:cxnSp>
        <p:nvCxnSpPr>
          <p:cNvPr id="4" name="Conector Angulado 3"/>
          <p:cNvCxnSpPr/>
          <p:nvPr/>
        </p:nvCxnSpPr>
        <p:spPr>
          <a:xfrm>
            <a:off x="495935" y="3368040"/>
            <a:ext cx="1290320" cy="949325"/>
          </a:xfrm>
          <a:prstGeom prst="bentConnector3">
            <a:avLst>
              <a:gd name="adj1" fmla="val 50049"/>
            </a:avLst>
          </a:prstGeom>
          <a:ln w="101600" cmpd="sng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786177" y="2849158"/>
            <a:ext cx="6195743" cy="40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Bares e Restaurantes</a:t>
            </a:r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Pousadas e </a:t>
            </a:r>
            <a:r>
              <a:rPr lang="pt-BR" sz="1700" b="1" dirty="0" err="1" smtClean="0"/>
              <a:t>Hóteis</a:t>
            </a:r>
            <a:endParaRPr lang="pt-BR" sz="1700" b="1" dirty="0" smtClean="0"/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Bairros da sede urbana</a:t>
            </a:r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Condomínios residenciais</a:t>
            </a:r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Serviços de veículos</a:t>
            </a:r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Gêneros alimentícios</a:t>
            </a:r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Presídio</a:t>
            </a:r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Lojas de roupas e acessórios</a:t>
            </a:r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Unidades relacionadas à gestão da saúde</a:t>
            </a:r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Unidades bancárias</a:t>
            </a:r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Papelaria</a:t>
            </a:r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Residências</a:t>
            </a:r>
          </a:p>
          <a:p>
            <a:pPr marL="285750" indent="-285750">
              <a:buFont typeface="Wingdings" panose="05000000000000000000" charset="0"/>
              <a:buChar char="v"/>
            </a:pPr>
            <a:r>
              <a:rPr lang="pt-BR" sz="1700" b="1" dirty="0" smtClean="0"/>
              <a:t>Unidade de ensino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6" name="Chave direita 5"/>
          <p:cNvSpPr/>
          <p:nvPr/>
        </p:nvSpPr>
        <p:spPr>
          <a:xfrm>
            <a:off x="6109335" y="2849245"/>
            <a:ext cx="497840" cy="3446145"/>
          </a:xfrm>
          <a:prstGeom prst="rightBrace">
            <a:avLst>
              <a:gd name="adj1" fmla="val 60158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752590" y="3242945"/>
            <a:ext cx="22123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Todos os parceiros possuem dia específico para retirada dos resíduos </a:t>
            </a:r>
            <a:endParaRPr lang="pt-BR" b="1" i="1" dirty="0"/>
          </a:p>
        </p:txBody>
      </p:sp>
      <p:sp>
        <p:nvSpPr>
          <p:cNvPr id="10" name="Seta para baixo 9"/>
          <p:cNvSpPr/>
          <p:nvPr/>
        </p:nvSpPr>
        <p:spPr>
          <a:xfrm>
            <a:off x="7736205" y="4618990"/>
            <a:ext cx="245745" cy="11772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857999" y="5799219"/>
            <a:ext cx="203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ORGANIZAÇÃO INSTITUCIONAL 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8" descr="Panfleto Imagem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015" y="1252855"/>
            <a:ext cx="3850640" cy="516636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793284" y="5313574"/>
            <a:ext cx="5269832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</a:rPr>
              <a:t>Figura</a:t>
            </a:r>
            <a:r>
              <a:rPr lang="en-US" sz="1100" b="1" i="1" dirty="0">
                <a:solidFill>
                  <a:schemeClr val="tx1"/>
                </a:solidFill>
              </a:rPr>
              <a:t> </a:t>
            </a:r>
            <a:r>
              <a:rPr lang="pt-BR" altLang="en-US" sz="1100" b="1" i="1" dirty="0">
                <a:solidFill>
                  <a:schemeClr val="tx1"/>
                </a:solidFill>
              </a:rPr>
              <a:t>10</a:t>
            </a:r>
            <a:r>
              <a:rPr lang="en-US" sz="1100" b="1" i="1" dirty="0">
                <a:solidFill>
                  <a:schemeClr val="tx1"/>
                </a:solidFill>
              </a:rPr>
              <a:t> –</a:t>
            </a:r>
            <a:r>
              <a:rPr lang="pt-BR" altLang="en-US" sz="1100" b="1" i="1" dirty="0">
                <a:solidFill>
                  <a:schemeClr val="tx1"/>
                </a:solidFill>
              </a:rPr>
              <a:t> Panfleto Informativo e Ações de Mobilização Social realizadas </a:t>
            </a:r>
          </a:p>
          <a:p>
            <a:pPr algn="ctr"/>
            <a:r>
              <a:rPr lang="pt-BR" altLang="en-US" sz="1100" b="1" i="1" dirty="0">
                <a:solidFill>
                  <a:schemeClr val="tx1"/>
                </a:solidFill>
              </a:rPr>
              <a:t>junto à população</a:t>
            </a:r>
          </a:p>
          <a:p>
            <a:pPr algn="ctr"/>
            <a:endParaRPr lang="pt-BR" altLang="en-US" sz="1100" i="1" dirty="0">
              <a:solidFill>
                <a:schemeClr val="tx1"/>
              </a:solidFill>
            </a:endParaRPr>
          </a:p>
          <a:p>
            <a:pPr algn="ctr"/>
            <a:r>
              <a:rPr lang="pt-BR" sz="1100" i="1" dirty="0">
                <a:solidFill>
                  <a:schemeClr val="tx1"/>
                </a:solidFill>
              </a:rPr>
              <a:t>Fonte: Prefeitura Municipal de Diamantina (2022)</a:t>
            </a:r>
          </a:p>
          <a:p>
            <a:pPr algn="ctr"/>
            <a:endParaRPr lang="pt-BR" sz="1100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Imagem 7" descr="Imagem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58920" y="1976755"/>
            <a:ext cx="4918710" cy="30867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c5d24509-1fa1-4169-bde2-6cf5029ca0a2"/>
          <p:cNvPicPr>
            <a:picLocks noChangeAspect="1"/>
          </p:cNvPicPr>
          <p:nvPr/>
        </p:nvPicPr>
        <p:blipFill>
          <a:blip r:embed="rId2"/>
          <a:srcRect t="-17243" r="-698"/>
          <a:stretch>
            <a:fillRect/>
          </a:stretch>
        </p:blipFill>
        <p:spPr>
          <a:xfrm>
            <a:off x="122555" y="4324350"/>
            <a:ext cx="2473960" cy="2473960"/>
          </a:xfrm>
          <a:prstGeom prst="rect">
            <a:avLst/>
          </a:prstGeom>
        </p:spPr>
      </p:pic>
      <p:pic>
        <p:nvPicPr>
          <p:cNvPr id="102" name="Imagem 101"/>
          <p:cNvPicPr/>
          <p:nvPr/>
        </p:nvPicPr>
        <p:blipFill>
          <a:blip r:embed="rId3"/>
          <a:srcRect t="2682" r="1453"/>
          <a:stretch>
            <a:fillRect/>
          </a:stretch>
        </p:blipFill>
        <p:spPr>
          <a:xfrm>
            <a:off x="2710180" y="1216025"/>
            <a:ext cx="3360420" cy="3318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Imagem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101600" y="1232535"/>
            <a:ext cx="2505075" cy="339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Imagem 103"/>
          <p:cNvPicPr/>
          <p:nvPr/>
        </p:nvPicPr>
        <p:blipFill>
          <a:blip r:embed="rId5"/>
          <a:srcRect l="6466" r="2590" b="3670"/>
          <a:stretch>
            <a:fillRect/>
          </a:stretch>
        </p:blipFill>
        <p:spPr>
          <a:xfrm>
            <a:off x="6127115" y="1233805"/>
            <a:ext cx="2920365" cy="326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" name="Caixa de Texto 104"/>
          <p:cNvSpPr txBox="1"/>
          <p:nvPr/>
        </p:nvSpPr>
        <p:spPr>
          <a:xfrm>
            <a:off x="2867025" y="8063865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0">
                <a:solidFill>
                  <a:srgbClr val="000000"/>
                </a:solidFill>
                <a:latin typeface="Calibri" panose="020F0502020204030204" charset="0"/>
              </a:rPr>
              <a:t> </a:t>
            </a:r>
          </a:p>
          <a:p>
            <a:pPr indent="0"/>
            <a:r>
              <a:rPr lang="en-US" b="0">
                <a:solidFill>
                  <a:srgbClr val="000000"/>
                </a:solidFill>
                <a:latin typeface="Calibri" panose="020F0502020204030204" charset="0"/>
              </a:rPr>
              <a:t> </a:t>
            </a:r>
          </a:p>
          <a:p>
            <a:pPr indent="0"/>
            <a:r>
              <a:rPr lang="en-US" b="0">
                <a:solidFill>
                  <a:srgbClr val="000000"/>
                </a:solidFill>
                <a:latin typeface="Calibri" panose="020F0502020204030204" charset="0"/>
              </a:rPr>
              <a:t> </a:t>
            </a:r>
            <a:endParaRPr lang="pt-BR" altLang="en-US"/>
          </a:p>
        </p:txBody>
      </p:sp>
      <p:pic>
        <p:nvPicPr>
          <p:cNvPr id="8" name="Imagem 7" descr="20211006_142048"/>
          <p:cNvPicPr>
            <a:picLocks noChangeAspect="1"/>
          </p:cNvPicPr>
          <p:nvPr/>
        </p:nvPicPr>
        <p:blipFill>
          <a:blip r:embed="rId6"/>
          <a:srcRect r="8879"/>
          <a:stretch>
            <a:fillRect/>
          </a:stretch>
        </p:blipFill>
        <p:spPr>
          <a:xfrm>
            <a:off x="2686685" y="4676140"/>
            <a:ext cx="3408045" cy="2103120"/>
          </a:xfrm>
          <a:prstGeom prst="rect">
            <a:avLst/>
          </a:prstGeom>
        </p:spPr>
      </p:pic>
      <p:pic>
        <p:nvPicPr>
          <p:cNvPr id="9" name="Imagem 8" descr="76f634c3-8f96-427a-8550-6d26145c62d7"/>
          <p:cNvPicPr>
            <a:picLocks noChangeAspect="1"/>
          </p:cNvPicPr>
          <p:nvPr/>
        </p:nvPicPr>
        <p:blipFill>
          <a:blip r:embed="rId7"/>
          <a:srcRect t="54843"/>
          <a:stretch>
            <a:fillRect/>
          </a:stretch>
        </p:blipFill>
        <p:spPr>
          <a:xfrm>
            <a:off x="6176645" y="4665345"/>
            <a:ext cx="2870835" cy="21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6" y="1247669"/>
            <a:ext cx="7776864" cy="4752528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pt-BR" b="1" dirty="0" smtClean="0">
                <a:solidFill>
                  <a:srgbClr val="0070C0"/>
                </a:solidFill>
              </a:rPr>
              <a:t>1. INTRODUÇÃO</a:t>
            </a:r>
          </a:p>
          <a:p>
            <a:pPr algn="l">
              <a:buFont typeface="Arial" panose="020B0604020202020204" pitchFamily="34" charset="0"/>
            </a:pPr>
            <a:r>
              <a:rPr lang="pt-BR" sz="1800" dirty="0" smtClean="0"/>
              <a:t>Projeto desenvolvido no município de Diamantina/MG</a:t>
            </a:r>
            <a:r>
              <a:rPr lang="pt-BR" sz="1800" dirty="0"/>
              <a:t> </a:t>
            </a:r>
            <a:r>
              <a:rPr lang="pt-BR" sz="1800" dirty="0" smtClean="0">
                <a:sym typeface="Wingdings" panose="05000000000000000000" pitchFamily="2" charset="2"/>
              </a:rPr>
              <a:t> 3.891.659 Km</a:t>
            </a:r>
            <a:r>
              <a:rPr lang="pt-BR" sz="1800" baseline="30000" dirty="0" smtClean="0"/>
              <a:t>2 </a:t>
            </a:r>
          </a:p>
          <a:p>
            <a:pPr algn="l"/>
            <a:r>
              <a:rPr lang="pt-BR" sz="1800" baseline="30000" dirty="0" smtClean="0"/>
              <a:t> </a:t>
            </a:r>
            <a:endParaRPr lang="pt-BR" sz="1800" dirty="0">
              <a:solidFill>
                <a:schemeClr val="tx1"/>
              </a:solidFill>
            </a:endParaRPr>
          </a:p>
          <a:p>
            <a:pPr algn="l"/>
            <a:endParaRPr lang="pt-BR" sz="2000" dirty="0"/>
          </a:p>
        </p:txBody>
      </p:sp>
      <p:pic>
        <p:nvPicPr>
          <p:cNvPr id="4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36675" y="2078990"/>
            <a:ext cx="6223000" cy="43478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2779504" y="6443035"/>
            <a:ext cx="35854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Figura 1: Localização </a:t>
            </a:r>
            <a:r>
              <a:rPr lang="pt-BR" sz="1100" b="1" i="1" dirty="0">
                <a:solidFill>
                  <a:schemeClr val="bg1"/>
                </a:solidFill>
                <a:latin typeface="+mj-lt"/>
              </a:rPr>
              <a:t>do município de Diamantina-MG</a:t>
            </a:r>
          </a:p>
          <a:p>
            <a:pPr algn="ctr"/>
            <a:r>
              <a:rPr lang="pt-BR" sz="1100" b="1" i="1" dirty="0">
                <a:solidFill>
                  <a:schemeClr val="bg1"/>
                </a:solidFill>
                <a:latin typeface="+mj-lt"/>
              </a:rPr>
              <a:t>Fonte: </a:t>
            </a:r>
            <a:r>
              <a:rPr lang="pt-BR" sz="1100" b="1" i="1" dirty="0" err="1">
                <a:solidFill>
                  <a:schemeClr val="bg1"/>
                </a:solidFill>
                <a:latin typeface="+mj-lt"/>
              </a:rPr>
              <a:t>Profill</a:t>
            </a:r>
            <a:r>
              <a:rPr lang="pt-BR" sz="1100" b="1" i="1" dirty="0">
                <a:solidFill>
                  <a:schemeClr val="bg1"/>
                </a:solidFill>
                <a:latin typeface="+mj-lt"/>
              </a:rPr>
              <a:t> Engenharia e Ambiente (2021)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aranja e Carvão Limpo e Estilo ONU Saúde e Bem-estar Sociedade Civil ODS Post para Facebook"/>
          <p:cNvPicPr/>
          <p:nvPr/>
        </p:nvPicPr>
        <p:blipFill>
          <a:blip r:embed="rId2"/>
          <a:srcRect l="5920" t="1755"/>
          <a:stretch>
            <a:fillRect/>
          </a:stretch>
        </p:blipFill>
        <p:spPr>
          <a:xfrm>
            <a:off x="941070" y="1793875"/>
            <a:ext cx="5941695" cy="466471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07171" y="6458212"/>
            <a:ext cx="526983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Figura 11– Descrição do perfil dos catadores quando da etapa de cadastramento</a:t>
            </a:r>
          </a:p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Fonte: ACORD (2022)</a:t>
            </a:r>
          </a:p>
          <a:p>
            <a:pPr algn="ctr"/>
            <a:endParaRPr lang="pt-BR" sz="1100" i="1" dirty="0"/>
          </a:p>
          <a:p>
            <a:pPr algn="ctr"/>
            <a:endParaRPr lang="pt-BR" sz="1100" i="1" dirty="0"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37303" y="1252253"/>
            <a:ext cx="7499985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spcBef>
                <a:spcPts val="0"/>
              </a:spcBef>
              <a:buClrTx/>
              <a:buSzTx/>
              <a:buFont typeface="Wingdings" panose="05000000000000000000" charset="0"/>
              <a:buChar char="v"/>
            </a:pPr>
            <a:r>
              <a:rPr lang="pt-BR" sz="2000" dirty="0" smtClean="0"/>
              <a:t>Inserção social e econômica de 16 catadores que atuavam no aterro</a:t>
            </a:r>
          </a:p>
          <a:p>
            <a:endParaRPr lang="pt-BR" dirty="0"/>
          </a:p>
        </p:txBody>
      </p:sp>
      <p:pic>
        <p:nvPicPr>
          <p:cNvPr id="15" name="Imagem 15" descr="Imagem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49525" b="-1149"/>
          <a:stretch>
            <a:fillRect/>
          </a:stretch>
        </p:blipFill>
        <p:spPr>
          <a:xfrm>
            <a:off x="4557395" y="4270375"/>
            <a:ext cx="3206115" cy="222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/>
          <a:srcRect l="1248" r="1248"/>
          <a:stretch>
            <a:fillRect/>
          </a:stretch>
        </p:blipFill>
        <p:spPr>
          <a:xfrm>
            <a:off x="217170" y="2364105"/>
            <a:ext cx="5803900" cy="401510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-116205" y="6460490"/>
            <a:ext cx="76180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i="1" dirty="0">
                <a:solidFill>
                  <a:schemeClr val="bg1"/>
                </a:solidFill>
              </a:rPr>
              <a:t>Figura </a:t>
            </a:r>
            <a:r>
              <a:rPr lang="pt-BR" sz="1100" i="1" dirty="0" smtClean="0">
                <a:solidFill>
                  <a:schemeClr val="bg1"/>
                </a:solidFill>
              </a:rPr>
              <a:t>10 </a:t>
            </a:r>
            <a:r>
              <a:rPr lang="pt-BR" sz="1100" i="1" dirty="0">
                <a:solidFill>
                  <a:schemeClr val="bg1"/>
                </a:solidFill>
              </a:rPr>
              <a:t>- Resultado semestral da produção (coleta e triagem) de recicláveis da ACORD</a:t>
            </a:r>
          </a:p>
          <a:p>
            <a:pPr algn="ctr"/>
            <a:r>
              <a:rPr lang="pt-BR" sz="1100" i="1" dirty="0">
                <a:solidFill>
                  <a:schemeClr val="bg1"/>
                </a:solidFill>
              </a:rPr>
              <a:t>Fonte: ACORD (2022)</a:t>
            </a:r>
          </a:p>
          <a:p>
            <a:pPr algn="ctr"/>
            <a:endParaRPr lang="pt-BR" sz="1100" i="1" dirty="0">
              <a:solidFill>
                <a:schemeClr val="bg1"/>
              </a:solidFill>
            </a:endParaRPr>
          </a:p>
          <a:p>
            <a:pPr algn="ctr"/>
            <a:endParaRPr lang="pt-BR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47548" y="1424984"/>
            <a:ext cx="802506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buClrTx/>
              <a:buSzTx/>
              <a:buFont typeface="Wingdings" panose="05000000000000000000" charset="0"/>
              <a:buChar char="v"/>
            </a:pPr>
            <a:r>
              <a:rPr lang="pt-BR" sz="2000" dirty="0" smtClean="0"/>
              <a:t>Aumento da quantidade de resíduos recicláveis que deixaram de ser depositados no aterro controlado, aumentando a vida útil do mesmo</a:t>
            </a:r>
          </a:p>
        </p:txBody>
      </p:sp>
      <p:pic>
        <p:nvPicPr>
          <p:cNvPr id="2" name="Espaço Reservado para Conteúdo 1" descr="20210715_093910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248" r="-4574" b="7735"/>
          <a:stretch>
            <a:fillRect/>
          </a:stretch>
        </p:blipFill>
        <p:spPr>
          <a:xfrm>
            <a:off x="6727190" y="4180840"/>
            <a:ext cx="2099310" cy="2271395"/>
          </a:xfrm>
          <a:prstGeom prst="rect">
            <a:avLst/>
          </a:prstGeom>
        </p:spPr>
      </p:pic>
      <p:pic>
        <p:nvPicPr>
          <p:cNvPr id="105" name="Imagem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Espaço Reservado para Conteúdo 10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7108" r="12322" b="11825"/>
          <a:stretch>
            <a:fillRect/>
          </a:stretch>
        </p:blipFill>
        <p:spPr>
          <a:xfrm>
            <a:off x="6128385" y="2364105"/>
            <a:ext cx="2936240" cy="1811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887730" y="2189480"/>
            <a:ext cx="7003415" cy="416750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1109345" y="6464300"/>
            <a:ext cx="69240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i="1" dirty="0">
                <a:solidFill>
                  <a:schemeClr val="bg1"/>
                </a:solidFill>
              </a:rPr>
              <a:t>Figura </a:t>
            </a:r>
            <a:r>
              <a:rPr lang="pt-BR" sz="1100" i="1" dirty="0" smtClean="0">
                <a:solidFill>
                  <a:schemeClr val="bg1"/>
                </a:solidFill>
              </a:rPr>
              <a:t>12 </a:t>
            </a:r>
            <a:r>
              <a:rPr lang="pt-BR" sz="1100" i="1" dirty="0">
                <a:solidFill>
                  <a:schemeClr val="bg1"/>
                </a:solidFill>
              </a:rPr>
              <a:t>- Resultado semestral da renda per capita de recicláveis da ACORD no período</a:t>
            </a:r>
          </a:p>
          <a:p>
            <a:pPr algn="ctr"/>
            <a:r>
              <a:rPr lang="pt-BR" sz="1100" i="1" dirty="0">
                <a:solidFill>
                  <a:schemeClr val="bg1"/>
                </a:solidFill>
              </a:rPr>
              <a:t> Fonte: ACORD (2022)</a:t>
            </a:r>
          </a:p>
          <a:p>
            <a:pPr algn="ctr"/>
            <a:endParaRPr lang="pt-BR" sz="1100" i="1" dirty="0">
              <a:solidFill>
                <a:schemeClr val="bg1"/>
              </a:solidFill>
            </a:endParaRPr>
          </a:p>
          <a:p>
            <a:pPr algn="ctr"/>
            <a:endParaRPr lang="pt-BR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22885" y="1416685"/>
            <a:ext cx="883221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buClrTx/>
              <a:buSzTx/>
              <a:buFont typeface="Wingdings" panose="05000000000000000000" charset="0"/>
              <a:buChar char="v"/>
            </a:pPr>
            <a:r>
              <a:rPr lang="pt-BR" sz="2000" dirty="0" smtClean="0"/>
              <a:t>Aumento da renda média</a:t>
            </a:r>
            <a:r>
              <a:rPr lang="pt-BR" sz="2000" i="1" dirty="0" smtClean="0"/>
              <a:t> per capita </a:t>
            </a:r>
            <a:r>
              <a:rPr lang="pt-BR" sz="2000" dirty="0" smtClean="0"/>
              <a:t>e do seu respectivo poder de compra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93675" y="1482090"/>
          <a:ext cx="6765290" cy="4799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8885"/>
                <a:gridCol w="1819275"/>
                <a:gridCol w="1819910"/>
                <a:gridCol w="944245"/>
                <a:gridCol w="942975"/>
              </a:tblGrid>
              <a:tr h="4730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PERÍODO</a:t>
                      </a:r>
                      <a:endParaRPr lang="pt-BR" sz="11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500">
                          <a:effectLst/>
                        </a:rPr>
                        <a:t>IDENTIFICAÇÃO GERAL DAS VENDAS</a:t>
                      </a:r>
                      <a:endParaRPr lang="pt-BR" sz="15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8007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COMPRADOR</a:t>
                      </a:r>
                      <a:endParaRPr lang="pt-BR" sz="11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TIPO DE RECICLÁVEL</a:t>
                      </a:r>
                      <a:endParaRPr lang="pt-BR" sz="11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LOCAL /MG</a:t>
                      </a:r>
                      <a:endParaRPr lang="pt-BR" sz="11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VALOR POR COMPRADOR</a:t>
                      </a:r>
                      <a:endParaRPr lang="pt-BR" sz="11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</a:tr>
              <a:tr h="1086485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2º Semestre de 2021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(junho a dezembro)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Empresa Diamantina Reciclagem</a:t>
                      </a:r>
                      <a:endParaRPr lang="pt-BR" sz="11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Todos os tipos de resíduos recicláveis secos, exceto eletroeletrônicos, pilhas, baterias, e vidro</a:t>
                      </a:r>
                      <a:endParaRPr lang="pt-BR" sz="11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625"/>
                        </a:spcAft>
                      </a:pPr>
                      <a:r>
                        <a:rPr lang="pt-BR" sz="1100">
                          <a:effectLst/>
                        </a:rPr>
                        <a:t>Diamantina</a:t>
                      </a:r>
                      <a:endParaRPr lang="pt-BR" sz="1000">
                        <a:effectLst/>
                      </a:endParaRPr>
                    </a:p>
                    <a:p>
                      <a:pPr algn="ctr">
                        <a:spcAft>
                          <a:spcPts val="625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pt-BR" sz="1000">
                        <a:effectLst/>
                        <a:latin typeface="Times New Roman" panose="0202060305040502030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25"/>
                        </a:spcAft>
                      </a:pPr>
                      <a:r>
                        <a:rPr lang="pt-BR" sz="1100">
                          <a:effectLst/>
                        </a:rPr>
                        <a:t>R$ 52.731,70</a:t>
                      </a:r>
                      <a:endParaRPr lang="pt-BR" sz="1000">
                        <a:effectLst/>
                        <a:latin typeface="Times New Roman" panose="0202060305040502030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/>
                </a:tc>
              </a:tr>
              <a:tr h="6375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Comercial Gala*</a:t>
                      </a:r>
                      <a:endParaRPr lang="pt-BR" sz="11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25"/>
                        </a:spcAft>
                      </a:pPr>
                      <a:r>
                        <a:rPr lang="pt-BR" sz="1100">
                          <a:effectLst/>
                        </a:rPr>
                        <a:t>R$ 24.814,52</a:t>
                      </a:r>
                      <a:endParaRPr lang="pt-BR" sz="1000">
                        <a:effectLst/>
                        <a:latin typeface="Times New Roman" panose="0202060305040502030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/>
                </a:tc>
              </a:tr>
              <a:tr h="52832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Depósito Serra Geral</a:t>
                      </a:r>
                      <a:endParaRPr lang="pt-BR" sz="11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Vidro (garrafas de 600ml nas cores âmbar e verde)</a:t>
                      </a:r>
                      <a:endParaRPr lang="pt-BR" sz="11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25"/>
                        </a:spcAft>
                      </a:pPr>
                      <a:r>
                        <a:rPr lang="pt-BR" sz="1100">
                          <a:effectLst/>
                        </a:rPr>
                        <a:t>R$ 2.586,50</a:t>
                      </a:r>
                      <a:endParaRPr lang="pt-BR" sz="1000">
                        <a:effectLst/>
                        <a:latin typeface="Times New Roman" panose="0202060305040502030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/>
                </a:tc>
              </a:tr>
              <a:tr h="8001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Reciclagem Santa Maria</a:t>
                      </a:r>
                      <a:endParaRPr lang="pt-BR" sz="11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Vidro (todos os tipos, exceto vidraças, vidros de box e para brisa)</a:t>
                      </a:r>
                      <a:endParaRPr lang="pt-BR" sz="11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25"/>
                        </a:spcAft>
                      </a:pPr>
                      <a:r>
                        <a:rPr lang="pt-BR" sz="1100">
                          <a:effectLst/>
                        </a:rPr>
                        <a:t>Sete Lagoas</a:t>
                      </a:r>
                      <a:endParaRPr lang="pt-BR" sz="1000">
                        <a:effectLst/>
                        <a:latin typeface="Times New Roman" panose="0202060305040502030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25"/>
                        </a:spcAft>
                      </a:pPr>
                      <a:r>
                        <a:rPr lang="pt-BR" sz="1100">
                          <a:effectLst/>
                        </a:rPr>
                        <a:t>R$ 3.601,20</a:t>
                      </a:r>
                      <a:endParaRPr lang="pt-BR" sz="1000">
                        <a:effectLst/>
                        <a:latin typeface="Times New Roman" panose="0202060305040502030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/>
                </a:tc>
              </a:tr>
              <a:tr h="473075">
                <a:tc gridSpan="4">
                  <a:txBody>
                    <a:bodyPr/>
                    <a:lstStyle/>
                    <a:p>
                      <a:pPr algn="ctr">
                        <a:spcAft>
                          <a:spcPts val="625"/>
                        </a:spcAft>
                      </a:pPr>
                      <a:r>
                        <a:rPr lang="pt-BR" sz="1100" u="sng">
                          <a:effectLst/>
                        </a:rPr>
                        <a:t>VALOR TOTAL</a:t>
                      </a:r>
                      <a:endParaRPr lang="pt-BR" sz="1000">
                        <a:effectLst/>
                        <a:latin typeface="Times New Roman" panose="0202060305040502030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25"/>
                        </a:spcAft>
                      </a:pPr>
                      <a:r>
                        <a:rPr lang="pt-BR" sz="1100" dirty="0">
                          <a:effectLst/>
                        </a:rPr>
                        <a:t>R$ 87.733,92</a:t>
                      </a:r>
                      <a:endParaRPr lang="pt-BR" sz="1000" dirty="0">
                        <a:effectLst/>
                        <a:latin typeface="Times New Roman" panose="0202060305040502030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816610" y="6470650"/>
            <a:ext cx="75107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i="1" dirty="0">
                <a:solidFill>
                  <a:schemeClr val="bg1"/>
                </a:solidFill>
              </a:rPr>
              <a:t>Figura 13</a:t>
            </a:r>
            <a:r>
              <a:rPr lang="pt-BR" sz="1100" i="1" dirty="0" smtClean="0">
                <a:solidFill>
                  <a:schemeClr val="bg1"/>
                </a:solidFill>
              </a:rPr>
              <a:t>- </a:t>
            </a:r>
            <a:r>
              <a:rPr lang="en-US" sz="1100" i="1" dirty="0" err="1">
                <a:solidFill>
                  <a:schemeClr val="bg1"/>
                </a:solidFill>
              </a:rPr>
              <a:t>Identificação</a:t>
            </a:r>
            <a:r>
              <a:rPr lang="en-US" sz="1100" i="1" dirty="0">
                <a:solidFill>
                  <a:schemeClr val="bg1"/>
                </a:solidFill>
              </a:rPr>
              <a:t> e </a:t>
            </a:r>
            <a:r>
              <a:rPr lang="en-US" sz="1100" i="1" dirty="0" err="1">
                <a:solidFill>
                  <a:schemeClr val="bg1"/>
                </a:solidFill>
              </a:rPr>
              <a:t>caracterização</a:t>
            </a:r>
            <a:r>
              <a:rPr lang="en-US" sz="1100" i="1" dirty="0">
                <a:solidFill>
                  <a:schemeClr val="bg1"/>
                </a:solidFill>
              </a:rPr>
              <a:t> dos </a:t>
            </a:r>
            <a:r>
              <a:rPr lang="en-US" sz="1100" i="1" dirty="0" err="1">
                <a:solidFill>
                  <a:schemeClr val="bg1"/>
                </a:solidFill>
              </a:rPr>
              <a:t>compradores</a:t>
            </a:r>
            <a:r>
              <a:rPr lang="en-US" sz="1100" i="1" dirty="0">
                <a:solidFill>
                  <a:schemeClr val="bg1"/>
                </a:solidFill>
              </a:rPr>
              <a:t> e a </a:t>
            </a:r>
            <a:r>
              <a:rPr lang="en-US" sz="1100" i="1" dirty="0" err="1">
                <a:solidFill>
                  <a:schemeClr val="bg1"/>
                </a:solidFill>
              </a:rPr>
              <a:t>receita</a:t>
            </a:r>
            <a:r>
              <a:rPr lang="en-US" sz="1100" i="1" dirty="0">
                <a:solidFill>
                  <a:schemeClr val="bg1"/>
                </a:solidFill>
              </a:rPr>
              <a:t> a  </a:t>
            </a:r>
            <a:r>
              <a:rPr lang="en-US" sz="1100" i="1" dirty="0" err="1">
                <a:solidFill>
                  <a:schemeClr val="bg1"/>
                </a:solidFill>
              </a:rPr>
              <a:t>venda</a:t>
            </a:r>
            <a:r>
              <a:rPr lang="en-US" sz="1100" i="1" dirty="0">
                <a:solidFill>
                  <a:schemeClr val="bg1"/>
                </a:solidFill>
              </a:rPr>
              <a:t> de </a:t>
            </a:r>
            <a:r>
              <a:rPr lang="en-US" sz="1100" i="1" dirty="0" err="1">
                <a:solidFill>
                  <a:schemeClr val="bg1"/>
                </a:solidFill>
              </a:rPr>
              <a:t>recicláveis</a:t>
            </a:r>
            <a:r>
              <a:rPr lang="en-US" sz="1100" i="1" dirty="0">
                <a:solidFill>
                  <a:schemeClr val="bg1"/>
                </a:solidFill>
              </a:rPr>
              <a:t> no </a:t>
            </a:r>
            <a:r>
              <a:rPr lang="en-US" sz="1100" i="1" dirty="0" err="1">
                <a:solidFill>
                  <a:schemeClr val="bg1"/>
                </a:solidFill>
              </a:rPr>
              <a:t>período</a:t>
            </a:r>
            <a:r>
              <a:rPr lang="en-US" sz="1100" i="1" dirty="0">
                <a:solidFill>
                  <a:schemeClr val="bg1"/>
                </a:solidFill>
              </a:rPr>
              <a:t> </a:t>
            </a:r>
            <a:endParaRPr lang="en-US" sz="1100" i="1" dirty="0" smtClean="0">
              <a:solidFill>
                <a:schemeClr val="bg1"/>
              </a:solidFill>
            </a:endParaRPr>
          </a:p>
          <a:p>
            <a:pPr algn="ctr"/>
            <a:r>
              <a:rPr lang="pt-BR" sz="1100" i="1" dirty="0">
                <a:solidFill>
                  <a:schemeClr val="bg1"/>
                </a:solidFill>
              </a:rPr>
              <a:t>Fonte: ACORD (2022)</a:t>
            </a:r>
          </a:p>
          <a:p>
            <a:pPr algn="ctr"/>
            <a:endParaRPr lang="pt-BR" sz="1100" i="1" dirty="0"/>
          </a:p>
          <a:p>
            <a:pPr algn="ctr"/>
            <a:endParaRPr lang="pt-BR" sz="1100" i="1" dirty="0">
              <a:latin typeface="+mj-lt"/>
            </a:endParaRPr>
          </a:p>
        </p:txBody>
      </p:sp>
      <p:sp>
        <p:nvSpPr>
          <p:cNvPr id="2" name="CaixaDeTexto 4"/>
          <p:cNvSpPr txBox="1"/>
          <p:nvPr/>
        </p:nvSpPr>
        <p:spPr>
          <a:xfrm>
            <a:off x="6958965" y="3839210"/>
            <a:ext cx="23482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100" dirty="0">
                <a:solidFill>
                  <a:schemeClr val="accent6">
                    <a:lumMod val="50000"/>
                  </a:schemeClr>
                </a:solidFill>
              </a:rPr>
              <a:t>*Ação oriunda de Condicionante Ambiental junto ao Conselho de </a:t>
            </a:r>
          </a:p>
          <a:p>
            <a:pPr algn="l"/>
            <a:r>
              <a:rPr lang="pt-BR" sz="1100" dirty="0">
                <a:solidFill>
                  <a:schemeClr val="accent6">
                    <a:lumMod val="50000"/>
                  </a:schemeClr>
                </a:solidFill>
              </a:rPr>
              <a:t>Defesa do Meio Ambiente</a:t>
            </a:r>
          </a:p>
          <a:p>
            <a:pPr algn="l"/>
            <a:endParaRPr lang="pt-BR" sz="11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7660" y="1471295"/>
            <a:ext cx="8274685" cy="4752340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pt-BR" b="1" dirty="0" smtClean="0">
                <a:solidFill>
                  <a:srgbClr val="0070C0"/>
                </a:solidFill>
                <a:sym typeface="+mn-ea"/>
              </a:rPr>
              <a:t>CONCLUSÃO</a:t>
            </a:r>
          </a:p>
          <a:p>
            <a:pPr algn="just">
              <a:buFont typeface="Arial" panose="020B0604020202020204" pitchFamily="34" charset="0"/>
            </a:pPr>
            <a:endParaRPr lang="pt-BR" b="1" dirty="0" smtClean="0">
              <a:solidFill>
                <a:srgbClr val="0070C0"/>
              </a:solidFill>
              <a:sym typeface="+mn-ea"/>
            </a:endParaRPr>
          </a:p>
          <a:p>
            <a:pPr marL="342900" indent="-342900" algn="just">
              <a:buFont typeface="Wingdings" panose="05000000000000000000" charset="0"/>
              <a:buChar char="v"/>
            </a:pPr>
            <a:r>
              <a:rPr lang="pt-BR" sz="2000" dirty="0"/>
              <a:t>A aplicação dos recursos públicos na gestão dos resíduos </a:t>
            </a:r>
            <a:r>
              <a:rPr lang="pt-BR" sz="2000" dirty="0" smtClean="0"/>
              <a:t>sólidos </a:t>
            </a:r>
            <a:r>
              <a:rPr lang="pt-BR" sz="2000" dirty="0" smtClean="0">
                <a:sym typeface="Wingdings" panose="05000000000000000000" pitchFamily="2" charset="2"/>
              </a:rPr>
              <a:t>é </a:t>
            </a:r>
            <a:r>
              <a:rPr lang="pt-BR" sz="2000" dirty="0" smtClean="0"/>
              <a:t>extremamente importante para a inserção social e econômica </a:t>
            </a:r>
            <a:r>
              <a:rPr lang="pt-BR" sz="2000" dirty="0"/>
              <a:t>dos catadores.</a:t>
            </a:r>
          </a:p>
          <a:p>
            <a:pPr marL="342900" indent="-342900" algn="just">
              <a:buFont typeface="Wingdings" panose="05000000000000000000" charset="0"/>
              <a:buChar char="v"/>
            </a:pPr>
            <a:endParaRPr lang="pt-BR" sz="2000" dirty="0" smtClean="0"/>
          </a:p>
          <a:p>
            <a:pPr marL="342900" indent="-342900" algn="just">
              <a:buFont typeface="Wingdings" panose="05000000000000000000" charset="0"/>
              <a:buChar char="v"/>
            </a:pPr>
            <a:r>
              <a:rPr lang="pt-BR" sz="2000" dirty="0"/>
              <a:t>Aumento da eficiência e eficaz quando há </a:t>
            </a:r>
            <a:r>
              <a:rPr lang="pt-BR" sz="2000" dirty="0" smtClean="0"/>
              <a:t>envolvimento de diversos </a:t>
            </a:r>
            <a:r>
              <a:rPr lang="pt-BR" sz="2000" dirty="0"/>
              <a:t>atores sociais que vivenciam a realidade da gestão dos resíduos sólidos.</a:t>
            </a:r>
          </a:p>
          <a:p>
            <a:pPr marL="342900" indent="-342900" algn="just">
              <a:buFont typeface="Wingdings" panose="05000000000000000000" charset="0"/>
              <a:buChar char="v"/>
            </a:pPr>
            <a:endParaRPr lang="pt-BR" sz="2000" dirty="0" smtClean="0"/>
          </a:p>
          <a:p>
            <a:pPr marL="342900" indent="-342900" algn="just">
              <a:buClrTx/>
              <a:buSzTx/>
              <a:buFont typeface="Wingdings" panose="05000000000000000000" charset="0"/>
              <a:buChar char="v"/>
            </a:pPr>
            <a:r>
              <a:rPr lang="pt-BR" sz="2000" dirty="0">
                <a:sym typeface="+mn-ea"/>
              </a:rPr>
              <a:t>O diálogo entre os responsáveis pela gestão pública e aqueles que dependem dos resíduos como garantia de emprego e renda, são soluções sociais e ambientalmente mais adequadas para a preservação ambiental e destinação adequada dos resíduos sólidos.</a:t>
            </a:r>
            <a:endParaRPr lang="pt-BR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8700" y="1454320"/>
            <a:ext cx="7272808" cy="4320480"/>
          </a:xfrm>
        </p:spPr>
        <p:txBody>
          <a:bodyPr>
            <a:normAutofit/>
          </a:bodyPr>
          <a:lstStyle/>
          <a:p>
            <a:pPr algn="l"/>
            <a:r>
              <a:rPr lang="pt-BR" sz="2200" b="1" dirty="0" smtClean="0">
                <a:solidFill>
                  <a:srgbClr val="0070C0"/>
                </a:solidFill>
                <a:sym typeface="+mn-ea"/>
              </a:rPr>
              <a:t>REFERÊNCIAS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dirty="0"/>
              <a:t>BRASIL</a:t>
            </a:r>
            <a:r>
              <a:rPr lang="pt-BR" sz="2200" b="1" dirty="0"/>
              <a:t>. Política Nacional de Resíduos Sólidos</a:t>
            </a:r>
            <a:r>
              <a:rPr lang="pt-BR" sz="2200" dirty="0"/>
              <a:t>. Lei nº 12.305, de 2 de agosto de 2010 Presidência da República, Departamento da Casa Civil. Brasília, 2010.</a:t>
            </a:r>
          </a:p>
          <a:p>
            <a:pPr algn="l"/>
            <a:endParaRPr lang="pt-BR" sz="2200" dirty="0"/>
          </a:p>
          <a:p>
            <a:pPr algn="l"/>
            <a:r>
              <a:rPr lang="pt-BR" sz="2200" dirty="0">
                <a:sym typeface="+mn-ea"/>
              </a:rPr>
              <a:t>Arquivo da Associação dos Catadores de Recicláveis de Diamantina (ACORD).</a:t>
            </a:r>
          </a:p>
          <a:p>
            <a:pPr algn="l"/>
            <a:endParaRPr lang="pt-BR" sz="2200" dirty="0">
              <a:solidFill>
                <a:schemeClr val="tx1"/>
              </a:solidFill>
              <a:sym typeface="+mn-ea"/>
            </a:endParaRPr>
          </a:p>
          <a:p>
            <a:pPr algn="l"/>
            <a:r>
              <a:rPr lang="pt-BR" sz="2200" dirty="0">
                <a:solidFill>
                  <a:schemeClr val="tx1"/>
                </a:solidFill>
              </a:rPr>
              <a:t>Arquivo da Prefeitura Municipal de Diamantina.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7325" y="1582420"/>
            <a:ext cx="4166235" cy="5050790"/>
          </a:xfrm>
        </p:spPr>
        <p:txBody>
          <a:bodyPr>
            <a:normAutofit/>
          </a:bodyPr>
          <a:lstStyle/>
          <a:p>
            <a:pPr algn="ctr"/>
            <a:r>
              <a:rPr lang="pt-BR" sz="3500" b="1" i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AGRADECIMENTO</a:t>
            </a:r>
            <a:endParaRPr lang="pt-BR" sz="3500" i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pt-BR" sz="1800" i="1" dirty="0" smtClean="0"/>
              <a:t>Ao município de Diamantina na pessoa do seu Gestor, o </a:t>
            </a:r>
            <a:r>
              <a:rPr lang="pt-BR" sz="1800" b="1" i="1" dirty="0" smtClean="0"/>
              <a:t>Prefeito Juscelino Brasiliano Roque</a:t>
            </a:r>
            <a:r>
              <a:rPr lang="pt-BR" sz="1800" i="1" dirty="0" smtClean="0"/>
              <a:t>, a </a:t>
            </a:r>
            <a:r>
              <a:rPr lang="pt-BR" sz="1800" b="1" i="1" dirty="0" smtClean="0"/>
              <a:t>Secretaria </a:t>
            </a:r>
            <a:r>
              <a:rPr lang="pt-BR" sz="1800" b="1" i="1" dirty="0"/>
              <a:t>Municipal de Desenvolvimento Agropecuário e Meio Ambiente,</a:t>
            </a:r>
            <a:r>
              <a:rPr lang="pt-BR" sz="1800" i="1" dirty="0"/>
              <a:t> </a:t>
            </a:r>
            <a:r>
              <a:rPr lang="pt-BR" sz="1800" i="1" dirty="0" smtClean="0"/>
              <a:t>e de maneira </a:t>
            </a:r>
            <a:r>
              <a:rPr lang="pt-BR" sz="1800" i="1" dirty="0"/>
              <a:t>especial, aos trabalhadores que atuam na </a:t>
            </a:r>
            <a:r>
              <a:rPr lang="pt-BR" sz="1800" b="1" i="1" dirty="0"/>
              <a:t>Associação dos Catadores de Recicláveis de Diamantina (ACORD</a:t>
            </a:r>
            <a:r>
              <a:rPr lang="pt-BR" sz="1800" b="1" i="1" dirty="0" smtClean="0"/>
              <a:t>).</a:t>
            </a:r>
            <a:endParaRPr lang="pt-BR" sz="1800" b="1" i="1" dirty="0">
              <a:solidFill>
                <a:schemeClr val="tx1"/>
              </a:solidFill>
            </a:endParaRPr>
          </a:p>
        </p:txBody>
      </p:sp>
      <p:pic>
        <p:nvPicPr>
          <p:cNvPr id="4" name="Imagem 3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285" y="4100195"/>
            <a:ext cx="3559175" cy="2374265"/>
          </a:xfrm>
          <a:prstGeom prst="rect">
            <a:avLst/>
          </a:prstGeom>
        </p:spPr>
      </p:pic>
      <p:pic>
        <p:nvPicPr>
          <p:cNvPr id="100" name="Imagem 99"/>
          <p:cNvPicPr/>
          <p:nvPr/>
        </p:nvPicPr>
        <p:blipFill>
          <a:blip r:embed="rId3"/>
          <a:srcRect r="6663"/>
          <a:stretch>
            <a:fillRect/>
          </a:stretch>
        </p:blipFill>
        <p:spPr>
          <a:xfrm>
            <a:off x="4758690" y="1156970"/>
            <a:ext cx="4385310" cy="2898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CaixaDeTexto 4"/>
          <p:cNvSpPr txBox="1"/>
          <p:nvPr/>
        </p:nvSpPr>
        <p:spPr>
          <a:xfrm>
            <a:off x="336550" y="6510655"/>
            <a:ext cx="8679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accent6">
                    <a:lumMod val="50000"/>
                  </a:schemeClr>
                </a:solidFill>
                <a:highlight>
                  <a:srgbClr val="00FF00"/>
                </a:highlight>
              </a:rPr>
              <a:t>DIAMANTINA: TERRA DE JK, DOS DIAMANTES E DA MUSICALIDADE!                    VENHAM NOS VISITAR!</a:t>
            </a:r>
          </a:p>
          <a:p>
            <a:pPr algn="ctr"/>
            <a:endParaRPr lang="pt-BR" sz="1600" b="1" i="1" dirty="0">
              <a:solidFill>
                <a:schemeClr val="accent6">
                  <a:lumMod val="50000"/>
                </a:schemeClr>
              </a:solidFill>
              <a:highlight>
                <a:srgbClr val="00FF00"/>
              </a:highlight>
              <a:latin typeface="+mj-lt"/>
            </a:endParaRPr>
          </a:p>
        </p:txBody>
      </p:sp>
      <p:sp>
        <p:nvSpPr>
          <p:cNvPr id="10" name="CaixaDeTexto 4"/>
          <p:cNvSpPr txBox="1"/>
          <p:nvPr/>
        </p:nvSpPr>
        <p:spPr>
          <a:xfrm>
            <a:off x="5074285" y="1215390"/>
            <a:ext cx="44005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>
                <a:solidFill>
                  <a:schemeClr val="bg1"/>
                </a:solidFill>
              </a:rPr>
              <a:t>VESPERATA</a:t>
            </a:r>
            <a:endParaRPr lang="pt-BR" sz="1200" b="1" i="1" u="sng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49757" y="1649082"/>
            <a:ext cx="7272808" cy="4320480"/>
          </a:xfrm>
        </p:spPr>
        <p:txBody>
          <a:bodyPr>
            <a:normAutofit fontScale="92500" lnSpcReduction="10000"/>
          </a:bodyPr>
          <a:lstStyle/>
          <a:p>
            <a:pPr algn="l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sz="2500" b="1" i="1" dirty="0" smtClean="0">
                <a:solidFill>
                  <a:schemeClr val="accent1"/>
                </a:solidFill>
              </a:rPr>
              <a:t>AGRADEÇO A ATENÇÃO!</a:t>
            </a:r>
          </a:p>
          <a:p>
            <a:pPr algn="ctr"/>
            <a:endParaRPr lang="pt-BR" sz="2000" b="1" dirty="0" smtClean="0">
              <a:solidFill>
                <a:schemeClr val="accent1"/>
              </a:solidFill>
            </a:endParaRPr>
          </a:p>
          <a:p>
            <a:pPr algn="just"/>
            <a:endParaRPr lang="pt-BR" sz="1800" dirty="0"/>
          </a:p>
          <a:p>
            <a:pPr algn="just"/>
            <a:r>
              <a:rPr lang="pt-BR" sz="1800" b="1" i="1" dirty="0" smtClean="0">
                <a:solidFill>
                  <a:schemeClr val="tx1"/>
                </a:solidFill>
              </a:rPr>
              <a:t>Maria Letícia Fernandes Dias</a:t>
            </a:r>
            <a:r>
              <a:rPr lang="pt-BR" sz="1800" i="1" dirty="0" smtClean="0">
                <a:solidFill>
                  <a:schemeClr val="tx1"/>
                </a:solidFill>
              </a:rPr>
              <a:t> </a:t>
            </a:r>
            <a:endParaRPr lang="pt-BR" sz="1800" i="1" dirty="0" smtClean="0">
              <a:solidFill>
                <a:schemeClr val="tx1"/>
              </a:solidFill>
            </a:endParaRPr>
          </a:p>
          <a:p>
            <a:pPr algn="just"/>
            <a:endParaRPr lang="pt-BR" sz="1800" i="1" dirty="0" smtClean="0">
              <a:solidFill>
                <a:schemeClr val="tx1"/>
              </a:solidFill>
            </a:endParaRPr>
          </a:p>
          <a:p>
            <a:pPr algn="just"/>
            <a:r>
              <a:rPr lang="pt-BR" sz="1800" dirty="0"/>
              <a:t>Bióloga - Mestre em Zootecnia - Aquicultura e Ecologia </a:t>
            </a:r>
            <a:r>
              <a:rPr lang="pt-BR" sz="1800" dirty="0" smtClean="0"/>
              <a:t>Aquática</a:t>
            </a:r>
            <a:endParaRPr lang="pt-BR" sz="1800" dirty="0"/>
          </a:p>
          <a:p>
            <a:pPr algn="just"/>
            <a:r>
              <a:rPr lang="pt-BR" sz="1800" dirty="0"/>
              <a:t>Universidade Federal dos Vales do Jequitinhonha e Mucuri - UFVJM </a:t>
            </a:r>
            <a:endParaRPr lang="pt-BR" sz="1800" dirty="0" smtClean="0"/>
          </a:p>
          <a:p>
            <a:pPr algn="just"/>
            <a:r>
              <a:rPr lang="pt-BR" sz="1800" dirty="0" smtClean="0"/>
              <a:t>Graduanda em Direito pela Universidade do Estado de Minas Gerais – </a:t>
            </a:r>
            <a:r>
              <a:rPr lang="pt-BR" sz="1800" dirty="0" smtClean="0"/>
              <a:t>UEMG</a:t>
            </a:r>
          </a:p>
          <a:p>
            <a:pPr algn="just"/>
            <a:r>
              <a:rPr lang="pt-BR" sz="1800" dirty="0" smtClean="0"/>
              <a:t>Tecnóloga em Meio Biótico - </a:t>
            </a:r>
            <a:r>
              <a:rPr lang="pt-BR" sz="1800" dirty="0"/>
              <a:t>Prefeitura Municipal de </a:t>
            </a:r>
            <a:r>
              <a:rPr lang="pt-BR" sz="1800" dirty="0" smtClean="0"/>
              <a:t>Diamantina</a:t>
            </a:r>
            <a:endParaRPr lang="pt-BR" sz="1800" dirty="0" smtClean="0"/>
          </a:p>
          <a:p>
            <a:pPr algn="just"/>
            <a:r>
              <a:rPr lang="pt-BR" sz="1800" dirty="0" smtClean="0"/>
              <a:t>Contatos: marialeticiafdias@yahoo.com.br  </a:t>
            </a:r>
          </a:p>
          <a:p>
            <a:pPr algn="just"/>
            <a:r>
              <a:rPr lang="pt-BR" sz="1800" dirty="0" smtClean="0"/>
              <a:t>(38) 99932-1469</a:t>
            </a:r>
          </a:p>
          <a:p>
            <a:pPr algn="just"/>
            <a:endParaRPr lang="pt-BR" sz="1800" dirty="0" smtClean="0"/>
          </a:p>
          <a:p>
            <a:pPr algn="just"/>
            <a:endParaRPr lang="pt-BR" sz="1800" dirty="0" smtClean="0"/>
          </a:p>
          <a:p>
            <a:pPr algn="l"/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61503" y="1224815"/>
            <a:ext cx="782052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>
                <a:solidFill>
                  <a:srgbClr val="0070C0"/>
                </a:solidFill>
              </a:rPr>
              <a:t>Sobre o Projeto “Gerando Oportunidades, Reciclando Vidas”:</a:t>
            </a:r>
            <a:endParaRPr lang="pt-BR" sz="2000" b="1" dirty="0">
              <a:solidFill>
                <a:srgbClr val="0070C0"/>
              </a:solidFill>
            </a:endParaRPr>
          </a:p>
        </p:txBody>
      </p:sp>
      <p:cxnSp>
        <p:nvCxnSpPr>
          <p:cNvPr id="8" name="Conector Angulado 7"/>
          <p:cNvCxnSpPr/>
          <p:nvPr/>
        </p:nvCxnSpPr>
        <p:spPr>
          <a:xfrm>
            <a:off x="358140" y="2188210"/>
            <a:ext cx="1065530" cy="519430"/>
          </a:xfrm>
          <a:prstGeom prst="bentConnector3">
            <a:avLst>
              <a:gd name="adj1" fmla="val 5006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423670" y="2004060"/>
            <a:ext cx="734758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 smtClean="0"/>
              <a:t>Secretaria </a:t>
            </a:r>
            <a:r>
              <a:rPr lang="pt-BR" b="1" dirty="0"/>
              <a:t>Municipal de Desenvolvimento Agropecuário de Meio Ambiente (SMDAMA</a:t>
            </a:r>
            <a:r>
              <a:rPr lang="pt-BR" b="1" dirty="0" smtClean="0"/>
              <a:t>) 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ym typeface="Wingdings" panose="05000000000000000000" pitchFamily="2" charset="2"/>
              </a:rPr>
              <a:t> Gestão </a:t>
            </a:r>
            <a:r>
              <a:rPr lang="pt-BR" dirty="0" smtClean="0"/>
              <a:t>ambientalmente </a:t>
            </a:r>
            <a:r>
              <a:rPr lang="pt-BR" dirty="0"/>
              <a:t>adequada dos resíduos sólidos, a partir da consolidação da Coleta Seletiva.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ym typeface="Wingdings" panose="05000000000000000000" pitchFamily="2" charset="2"/>
              </a:rPr>
              <a:t> </a:t>
            </a:r>
            <a:r>
              <a:rPr lang="pt-BR" dirty="0" smtClean="0"/>
              <a:t>Identificação das estratégias para </a:t>
            </a:r>
            <a:r>
              <a:rPr lang="pt-BR" dirty="0"/>
              <a:t>preservação do meio ambiente, </a:t>
            </a:r>
            <a:r>
              <a:rPr lang="pt-BR" dirty="0" smtClean="0"/>
              <a:t>desenvolvimento sustentável e a melhoria </a:t>
            </a:r>
            <a:r>
              <a:rPr lang="pt-BR" dirty="0"/>
              <a:t>da qualidade de vida dos munícipes.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56967" y="5276321"/>
            <a:ext cx="8229598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 smtClean="0">
                <a:solidFill>
                  <a:srgbClr val="0070C0"/>
                </a:solidFill>
              </a:rPr>
              <a:t>Prefeitura Municipal</a:t>
            </a:r>
            <a:r>
              <a:rPr lang="pt-BR" dirty="0" smtClean="0">
                <a:solidFill>
                  <a:srgbClr val="0070C0"/>
                </a:solidFill>
              </a:rPr>
              <a:t> + </a:t>
            </a:r>
            <a:r>
              <a:rPr lang="pt-BR" b="1" dirty="0" smtClean="0">
                <a:solidFill>
                  <a:srgbClr val="0070C0"/>
                </a:solidFill>
              </a:rPr>
              <a:t>Associação </a:t>
            </a:r>
            <a:r>
              <a:rPr lang="pt-BR" b="1" dirty="0">
                <a:solidFill>
                  <a:srgbClr val="0070C0"/>
                </a:solidFill>
              </a:rPr>
              <a:t>dos Catadores de Recicláveis de Diamantina (ACORD</a:t>
            </a:r>
            <a:r>
              <a:rPr lang="pt-BR" b="1" dirty="0" smtClean="0">
                <a:solidFill>
                  <a:srgbClr val="0070C0"/>
                </a:solidFill>
              </a:rPr>
              <a:t>)</a:t>
            </a:r>
            <a:r>
              <a:rPr lang="pt-BR" dirty="0">
                <a:solidFill>
                  <a:srgbClr val="0070C0"/>
                </a:solidFill>
              </a:rPr>
              <a:t> </a:t>
            </a:r>
            <a:r>
              <a:rPr lang="pt-BR" dirty="0" smtClean="0">
                <a:solidFill>
                  <a:srgbClr val="0070C0"/>
                </a:solidFill>
              </a:rPr>
              <a:t>= dar </a:t>
            </a:r>
            <a:r>
              <a:rPr lang="pt-BR" dirty="0">
                <a:solidFill>
                  <a:srgbClr val="0070C0"/>
                </a:solidFill>
              </a:rPr>
              <a:t>melhores condições de trabalho aos catadores e ampliar a disponibilidade do serviço de coleta </a:t>
            </a:r>
            <a:r>
              <a:rPr lang="pt-BR" dirty="0" smtClean="0">
                <a:solidFill>
                  <a:srgbClr val="0070C0"/>
                </a:solidFill>
              </a:rPr>
              <a:t>seletiva. </a:t>
            </a:r>
            <a:endParaRPr lang="pt-BR" sz="1400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endParaRPr lang="pt-BR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8390" y="1616807"/>
            <a:ext cx="7776864" cy="475252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pt-BR" sz="2400" b="1" dirty="0" smtClean="0">
                <a:solidFill>
                  <a:srgbClr val="0070C0"/>
                </a:solidFill>
              </a:rPr>
              <a:t>2. OBJETIVO GERAL</a:t>
            </a:r>
          </a:p>
          <a:p>
            <a:pPr algn="just">
              <a:lnSpc>
                <a:spcPct val="150000"/>
              </a:lnSpc>
            </a:pPr>
            <a:r>
              <a:rPr lang="pt-BR" sz="2200" dirty="0" smtClean="0"/>
              <a:t>Desenvolver </a:t>
            </a:r>
            <a:r>
              <a:rPr lang="pt-BR" sz="2200" dirty="0"/>
              <a:t>e implementar </a:t>
            </a:r>
            <a:r>
              <a:rPr lang="pt-BR" sz="2200" b="1" dirty="0"/>
              <a:t>estratégias integradas de valorização </a:t>
            </a:r>
            <a:r>
              <a:rPr lang="pt-BR" sz="2200" dirty="0"/>
              <a:t>dos </a:t>
            </a:r>
            <a:r>
              <a:rPr lang="pt-BR" sz="2200" dirty="0" smtClean="0"/>
              <a:t>catadores buscando a </a:t>
            </a:r>
            <a:r>
              <a:rPr lang="pt-BR" sz="2200" b="1" dirty="0" smtClean="0"/>
              <a:t>promoção da preservação </a:t>
            </a:r>
            <a:r>
              <a:rPr lang="pt-BR" sz="2200" b="1" dirty="0"/>
              <a:t>ambiental </a:t>
            </a:r>
            <a:r>
              <a:rPr lang="pt-BR" sz="2200" dirty="0"/>
              <a:t>e gestão ambientalmente  adequada dos resíduos gerados na área de abrangência do </a:t>
            </a:r>
            <a:r>
              <a:rPr lang="pt-BR" sz="2200" b="1" dirty="0" smtClean="0"/>
              <a:t>Município de Diamantina. </a:t>
            </a:r>
            <a:endParaRPr lang="pt-BR" sz="2200" b="1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endParaRPr lang="pt-BR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7510" y="1388110"/>
            <a:ext cx="8348345" cy="4263390"/>
          </a:xfrm>
        </p:spPr>
        <p:txBody>
          <a:bodyPr>
            <a:noAutofit/>
          </a:bodyPr>
          <a:lstStyle/>
          <a:p>
            <a:pPr lvl="0" algn="l"/>
            <a:r>
              <a:rPr lang="pt-BR" b="1" dirty="0" smtClean="0">
                <a:solidFill>
                  <a:srgbClr val="0070C0"/>
                </a:solidFill>
                <a:sym typeface="+mn-ea"/>
              </a:rPr>
              <a:t>3. OBJETIVOS ESPECÍFICOS</a:t>
            </a:r>
          </a:p>
          <a:p>
            <a:pPr lvl="0" algn="ctr"/>
            <a:endParaRPr lang="pt-BR" b="1" dirty="0" smtClean="0">
              <a:solidFill>
                <a:srgbClr val="0070C0"/>
              </a:solidFill>
              <a:sym typeface="+mn-ea"/>
            </a:endParaRPr>
          </a:p>
          <a:p>
            <a:pPr marL="285750" lvl="0" indent="-285750" algn="just">
              <a:buFont typeface="Wingdings" panose="05000000000000000000" charset="0"/>
              <a:buChar char="v"/>
            </a:pPr>
            <a:r>
              <a:rPr lang="pt-BR" sz="1700" b="1" dirty="0"/>
              <a:t>Consolidar a gestão ambiental</a:t>
            </a:r>
            <a:r>
              <a:rPr lang="pt-BR" sz="1700" dirty="0"/>
              <a:t> dos resíduos sólidos;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charset="0"/>
              <a:buChar char="v"/>
            </a:pPr>
            <a:r>
              <a:rPr lang="pt-BR" sz="1700" b="1" dirty="0"/>
              <a:t>Conscientizar e mobilizar a população</a:t>
            </a:r>
            <a:r>
              <a:rPr lang="pt-BR" sz="1700" dirty="0"/>
              <a:t> para a importância da destinação final adequada dos resíduos sólidos reutilizáveis e recicláveis secos;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charset="0"/>
              <a:buChar char="v"/>
            </a:pPr>
            <a:r>
              <a:rPr lang="pt-BR" sz="1700" b="1" dirty="0"/>
              <a:t>Ampliar as oportunidades </a:t>
            </a:r>
            <a:r>
              <a:rPr lang="pt-BR" sz="1700" dirty="0"/>
              <a:t>de novos negócios gerando trabalho e renda, como também a inclusão socioeconômica de catadores de materiais recicláveis;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charset="0"/>
              <a:buChar char="v"/>
            </a:pPr>
            <a:r>
              <a:rPr lang="pt-BR" sz="1700" b="1" dirty="0"/>
              <a:t>Fomentar parcerias e ações </a:t>
            </a:r>
            <a:r>
              <a:rPr lang="pt-BR" sz="1700" dirty="0"/>
              <a:t>de incentivo à segregação de resíduos sólidos na fonte geradora;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charset="0"/>
              <a:buChar char="v"/>
            </a:pPr>
            <a:r>
              <a:rPr lang="pt-BR" sz="1700" b="1" dirty="0"/>
              <a:t>Promoção de ações de atenuação dos problemas ambientais</a:t>
            </a:r>
            <a:r>
              <a:rPr lang="pt-BR" sz="1700" dirty="0"/>
              <a:t> que afetam a saúde humana e que estão atrelados com a destinação e disposição inadequadas de resíduos. </a:t>
            </a:r>
          </a:p>
          <a:p>
            <a:pPr marL="342900" indent="-342900" algn="l"/>
            <a:endParaRPr lang="pt-BR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380021"/>
            <a:ext cx="7776864" cy="1315053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</a:pPr>
            <a:r>
              <a:rPr lang="pt-BR" b="1" dirty="0" smtClean="0">
                <a:solidFill>
                  <a:srgbClr val="0070C0"/>
                </a:solidFill>
              </a:rPr>
              <a:t>4. MATERIAL E MÉTODOS</a:t>
            </a:r>
          </a:p>
          <a:p>
            <a:pPr marL="285750" indent="-285750" algn="just">
              <a:buFont typeface="Wingdings" panose="05000000000000000000" charset="0"/>
              <a:buChar char="v"/>
            </a:pPr>
            <a:r>
              <a:rPr lang="pt-BR" sz="1800" dirty="0"/>
              <a:t>Período de execução: 10 </a:t>
            </a:r>
            <a:r>
              <a:rPr lang="pt-BR" sz="1800" dirty="0" smtClean="0"/>
              <a:t>meses </a:t>
            </a:r>
            <a:r>
              <a:rPr lang="pt-BR" sz="1800" dirty="0" smtClean="0">
                <a:sym typeface="Wingdings" panose="05000000000000000000" pitchFamily="2" charset="2"/>
              </a:rPr>
              <a:t> M</a:t>
            </a:r>
            <a:r>
              <a:rPr lang="pt-BR" sz="1800" dirty="0" smtClean="0"/>
              <a:t>arço </a:t>
            </a:r>
            <a:r>
              <a:rPr lang="pt-BR" sz="1800" dirty="0"/>
              <a:t>a Dezembro de </a:t>
            </a:r>
            <a:r>
              <a:rPr lang="pt-BR" sz="1800" dirty="0" smtClean="0"/>
              <a:t>2021</a:t>
            </a:r>
            <a:r>
              <a:rPr lang="pt-BR" sz="1800" dirty="0"/>
              <a:t> </a:t>
            </a:r>
            <a:endParaRPr lang="pt-BR" sz="18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 smtClean="0"/>
          </a:p>
        </p:txBody>
      </p:sp>
      <p:graphicFrame>
        <p:nvGraphicFramePr>
          <p:cNvPr id="6" name="Diagrama 5"/>
          <p:cNvGraphicFramePr/>
          <p:nvPr/>
        </p:nvGraphicFramePr>
        <p:xfrm>
          <a:off x="575310" y="2800985"/>
          <a:ext cx="7545705" cy="3061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380021"/>
            <a:ext cx="7776864" cy="1315053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</a:pPr>
            <a:r>
              <a:rPr lang="pt-BR" b="1" dirty="0" smtClean="0">
                <a:solidFill>
                  <a:srgbClr val="0070C0"/>
                </a:solidFill>
              </a:rPr>
              <a:t>MATERIAL E MÉTODOS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 smtClean="0"/>
          </a:p>
        </p:txBody>
      </p:sp>
      <p:sp>
        <p:nvSpPr>
          <p:cNvPr id="2" name="CaixaDeTexto 1"/>
          <p:cNvSpPr txBox="1"/>
          <p:nvPr/>
        </p:nvSpPr>
        <p:spPr>
          <a:xfrm>
            <a:off x="4724715" y="2695250"/>
            <a:ext cx="560671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b="1" dirty="0" smtClean="0"/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  <a:p>
            <a:pPr algn="ctr"/>
            <a:endParaRPr lang="pt-BR" sz="1600" dirty="0" smtClean="0"/>
          </a:p>
          <a:p>
            <a:pPr algn="ctr"/>
            <a:endParaRPr lang="pt-BR" sz="1600" dirty="0" smtClean="0"/>
          </a:p>
          <a:p>
            <a:pPr algn="ctr"/>
            <a:endParaRPr lang="pt-BR" sz="1600" dirty="0" smtClean="0"/>
          </a:p>
          <a:p>
            <a:pPr algn="ctr"/>
            <a:endParaRPr lang="pt-BR" sz="1600" dirty="0" smtClean="0"/>
          </a:p>
          <a:p>
            <a:pPr algn="ctr"/>
            <a:endParaRPr lang="pt-BR" sz="1600" dirty="0" smtClean="0"/>
          </a:p>
          <a:p>
            <a:pPr algn="ctr"/>
            <a:endParaRPr lang="pt-BR" sz="1600" dirty="0"/>
          </a:p>
        </p:txBody>
      </p:sp>
      <p:graphicFrame>
        <p:nvGraphicFramePr>
          <p:cNvPr id="6" name="Diagrama 5"/>
          <p:cNvGraphicFramePr/>
          <p:nvPr/>
        </p:nvGraphicFramePr>
        <p:xfrm>
          <a:off x="516255" y="2345055"/>
          <a:ext cx="7503795" cy="3449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:\Usuário\Downloads\Beige Pastel Colorful SWOT Analysis Graph (1).pngBeige Pastel Colorful SWOT Analysis Graph (1)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03960" y="1485900"/>
            <a:ext cx="6736080" cy="485648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707114" y="6450020"/>
            <a:ext cx="4090728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Figura 2 – Fluxograma de apresentação geral das etapas do Projeto</a:t>
            </a:r>
          </a:p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Fonte: ACORD (2022)</a:t>
            </a:r>
          </a:p>
          <a:p>
            <a:pPr algn="ctr"/>
            <a:endParaRPr lang="pt-BR" sz="1100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1538605"/>
            <a:ext cx="8423910" cy="47231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2082900" y="6450020"/>
            <a:ext cx="526983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Figura 3 – Cronograma de Execução do projeto</a:t>
            </a:r>
          </a:p>
          <a:p>
            <a:pPr algn="ctr">
              <a:buClrTx/>
              <a:buSzTx/>
              <a:buNone/>
            </a:pPr>
            <a:r>
              <a:rPr lang="pt-BR" sz="1100" b="1" i="1" dirty="0" smtClean="0">
                <a:solidFill>
                  <a:schemeClr val="bg1"/>
                </a:solidFill>
                <a:latin typeface="+mj-lt"/>
              </a:rPr>
              <a:t>Fonte: Prefeitura Municipal de Diamantina (2022)</a:t>
            </a:r>
          </a:p>
          <a:p>
            <a:pPr algn="just"/>
            <a:r>
              <a:rPr lang="pt-BR" sz="1100" b="1" dirty="0"/>
              <a:t> </a:t>
            </a:r>
            <a:endParaRPr lang="pt-BR" sz="1100" dirty="0"/>
          </a:p>
          <a:p>
            <a:pPr algn="ctr"/>
            <a:endParaRPr lang="pt-BR" sz="1100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1066</Words>
  <Application>Microsoft Office PowerPoint</Application>
  <PresentationFormat>Apresentação na tela (4:3)</PresentationFormat>
  <Paragraphs>165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5" baseType="lpstr">
      <vt:lpstr>SimSun</vt:lpstr>
      <vt:lpstr>Arial</vt:lpstr>
      <vt:lpstr>Calibri</vt:lpstr>
      <vt:lpstr>Calibri Light</vt:lpstr>
      <vt:lpstr>Georgia</vt:lpstr>
      <vt:lpstr>Times New Roman</vt:lpstr>
      <vt:lpstr>Wingdings</vt:lpstr>
      <vt:lpstr>Tema do Office</vt:lpstr>
      <vt:lpstr>PROJETO GERANDO OPORTUNIDADES, RECICLANDO VIDAS - MODELO DE GESTÃO DE COLETA SELETIVA EM DIAMANTINA-MG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Scalize</dc:creator>
  <cp:lastModifiedBy>Conta da Microsoft</cp:lastModifiedBy>
  <cp:revision>42</cp:revision>
  <dcterms:created xsi:type="dcterms:W3CDTF">2022-04-25T15:52:00Z</dcterms:created>
  <dcterms:modified xsi:type="dcterms:W3CDTF">2022-05-06T13:57:08Z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46F879E86CD64709B231D88AA6BEF8BB</vt:lpwstr>
  </property>
  <property fmtid="{D5CDD505-2E9C-101B-9397-08002B2CF9AE}" pid="3" name="KSOProductBuildVer">
    <vt:lpwstr>1046-11.2.0.11074</vt:lpwstr>
  </property>
</Properties>
</file>