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9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1122480"/>
            <a:ext cx="7772040" cy="11066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>
            <a:alphaModFix amt="80000"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BR" sz="6000" b="0" strike="noStrike" spc="-1">
                <a:solidFill>
                  <a:srgbClr val="000000"/>
                </a:solidFill>
                <a:latin typeface="Calibri Light"/>
              </a:rPr>
              <a:t>Clique para editar o título Mestre</a:t>
            </a:r>
            <a:endParaRPr lang="en-US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88996DA7-A2B1-4061-B2BC-DB99F7DC1EC6}" type="datetime">
              <a:rPr lang="pt-BR" sz="1200" b="0" strike="noStrike" spc="-1">
                <a:solidFill>
                  <a:srgbClr val="8B8B8B"/>
                </a:solidFill>
                <a:latin typeface="Calibri"/>
              </a:rPr>
              <a:t>11/05/2022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pt-BR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63A64246-1A06-4B97-8A76-D79185FFE896}" type="slidenum">
              <a:rPr lang="pt-BR" sz="12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ítulo 1"/>
          <p:cNvSpPr txBox="1"/>
          <p:nvPr/>
        </p:nvSpPr>
        <p:spPr>
          <a:xfrm>
            <a:off x="546480" y="1852920"/>
            <a:ext cx="7772040" cy="10512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sz="2500" b="0" strike="noStrike" spc="-1" dirty="0">
                <a:solidFill>
                  <a:srgbClr val="000000"/>
                </a:solidFill>
                <a:ea typeface="Microsoft YaHei"/>
              </a:rPr>
              <a:t>TARIFA SOCIAL: UM INSTRUMENTO DE UNIVERSALIZAÇÃO DO SANEAMENTO BÁSICO</a:t>
            </a:r>
            <a:endParaRPr lang="en-US" sz="2500" b="0" strike="noStrike" spc="-1" dirty="0">
              <a:solidFill>
                <a:srgbClr val="000000"/>
              </a:solidFill>
            </a:endParaRPr>
          </a:p>
        </p:txBody>
      </p:sp>
      <p:sp>
        <p:nvSpPr>
          <p:cNvPr id="42" name="Subtítulo 2"/>
          <p:cNvSpPr txBox="1"/>
          <p:nvPr/>
        </p:nvSpPr>
        <p:spPr>
          <a:xfrm>
            <a:off x="379440" y="4290480"/>
            <a:ext cx="2903400" cy="165528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400" b="0" strike="noStrike" spc="-1">
                <a:solidFill>
                  <a:srgbClr val="000000"/>
                </a:solidFill>
                <a:latin typeface="Calibri"/>
              </a:rPr>
              <a:t>Autores: LUIS FELIPE MELO BALHEGO;</a:t>
            </a:r>
            <a:endParaRPr lang="pt-BR" sz="24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400" b="0" strike="noStrike" spc="-1">
                <a:solidFill>
                  <a:srgbClr val="000000"/>
                </a:solidFill>
                <a:latin typeface="Calibri"/>
              </a:rPr>
              <a:t>ALINE SILVA DE MEDEIROS</a:t>
            </a:r>
            <a:endParaRPr lang="pt-BR" sz="24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2400" b="0" strike="noStrike" spc="-1">
              <a:latin typeface="Arial"/>
            </a:endParaRPr>
          </a:p>
        </p:txBody>
      </p:sp>
      <p:pic>
        <p:nvPicPr>
          <p:cNvPr id="43" name="Imagem 42"/>
          <p:cNvPicPr/>
          <p:nvPr/>
        </p:nvPicPr>
        <p:blipFill>
          <a:blip r:embed="rId2"/>
          <a:stretch/>
        </p:blipFill>
        <p:spPr>
          <a:xfrm>
            <a:off x="7200000" y="4860000"/>
            <a:ext cx="1827000" cy="18270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ubtítulo 2"/>
          <p:cNvSpPr txBox="1"/>
          <p:nvPr/>
        </p:nvSpPr>
        <p:spPr>
          <a:xfrm>
            <a:off x="343800" y="1379880"/>
            <a:ext cx="7776360" cy="475200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pt-BR" sz="2400" b="1" strike="noStrike" spc="-1" dirty="0">
                <a:solidFill>
                  <a:srgbClr val="000000"/>
                </a:solidFill>
                <a:latin typeface="Calibri"/>
              </a:rPr>
              <a:t>Resultados e discussão</a:t>
            </a:r>
            <a:endParaRPr lang="pt-BR" sz="24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24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24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24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24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lang="pt-BR" sz="16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Uma das dimensões da vulnerabilidade social em um território é a renda per capita de sua população, em conformidade com o Atlas da vulnerabilidade social nos municípios e regiões metropolitanas brasileiras (IPEA, 2015)</a:t>
            </a:r>
            <a:endParaRPr lang="pt-BR" sz="16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ubtítulo 5"/>
          <p:cNvSpPr txBox="1"/>
          <p:nvPr/>
        </p:nvSpPr>
        <p:spPr>
          <a:xfrm>
            <a:off x="343800" y="1379880"/>
            <a:ext cx="7776360" cy="475200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pt-BR" sz="2400" b="1" strike="noStrike" spc="-1" dirty="0">
                <a:solidFill>
                  <a:srgbClr val="000000"/>
                </a:solidFill>
                <a:latin typeface="Calibri"/>
              </a:rPr>
              <a:t>Resultados e discussão</a:t>
            </a:r>
            <a:endParaRPr lang="pt-BR" sz="24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24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12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Tabela 8</a:t>
            </a: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12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Bairros com maiores percentuais de pessoas com rendimento de até ¼ de salário mínimo, conforme cadastro único</a:t>
            </a: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2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12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12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12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12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1200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12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12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Fonte: Diagnóstico </a:t>
            </a:r>
            <a:r>
              <a:rPr lang="pt-BR" sz="1200" b="0" strike="noStrike" spc="-1" dirty="0" err="1">
                <a:solidFill>
                  <a:srgbClr val="000000"/>
                </a:solidFill>
                <a:latin typeface="Arial"/>
                <a:ea typeface="Times New Roman"/>
              </a:rPr>
              <a:t>socioterritorial</a:t>
            </a:r>
            <a:r>
              <a:rPr lang="pt-BR" sz="12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: política municipal de assistência social – sistema único de assistência social do ano de 2016</a:t>
            </a:r>
            <a:endParaRPr lang="pt-BR" sz="1200" b="0" strike="noStrike" spc="-1" dirty="0">
              <a:latin typeface="Arial"/>
            </a:endParaRPr>
          </a:p>
        </p:txBody>
      </p:sp>
      <p:graphicFrame>
        <p:nvGraphicFramePr>
          <p:cNvPr id="61" name="Tabela 60"/>
          <p:cNvGraphicFramePr/>
          <p:nvPr>
            <p:extLst>
              <p:ext uri="{D42A27DB-BD31-4B8C-83A1-F6EECF244321}">
                <p14:modId xmlns:p14="http://schemas.microsoft.com/office/powerpoint/2010/main" val="3827494816"/>
              </p:ext>
            </p:extLst>
          </p:nvPr>
        </p:nvGraphicFramePr>
        <p:xfrm>
          <a:off x="432577" y="2952426"/>
          <a:ext cx="7601714" cy="1722120"/>
        </p:xfrm>
        <a:graphic>
          <a:graphicData uri="http://schemas.openxmlformats.org/drawingml/2006/table">
            <a:tbl>
              <a:tblPr/>
              <a:tblGrid>
                <a:gridCol w="15176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735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2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100" b="0" strike="noStrike" spc="-1" dirty="0">
                          <a:latin typeface="Arial"/>
                          <a:ea typeface="Microsoft YaHei"/>
                        </a:rPr>
                        <a:t>Bairro</a:t>
                      </a:r>
                      <a:endParaRPr lang="pt-BR" sz="1100" b="0" strike="noStrike" spc="-1" dirty="0">
                        <a:latin typeface="Arial"/>
                      </a:endParaRPr>
                    </a:p>
                  </a:txBody>
                  <a:tcPr marL="90000" marR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Clr>
                          <a:srgbClr val="000000"/>
                        </a:buClr>
                        <a:buSzPct val="45000"/>
                        <a:buFont typeface="Wingdings" charset="2"/>
                        <a:buNone/>
                      </a:pPr>
                      <a:r>
                        <a:rPr lang="pt-BR" sz="1100" b="0" strike="noStrike" spc="-1" dirty="0">
                          <a:latin typeface="Arial"/>
                          <a:ea typeface="Microsoft YaHei"/>
                        </a:rPr>
                        <a:t>Número absoluto de pessoas no cadastro único</a:t>
                      </a:r>
                      <a:endParaRPr lang="pt-BR" sz="1100" b="0" strike="noStrike" spc="-1" dirty="0">
                        <a:latin typeface="Arial"/>
                      </a:endParaRPr>
                    </a:p>
                  </a:txBody>
                  <a:tcPr marL="90000" marR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100" b="0" strike="noStrike" spc="-1" dirty="0">
                          <a:latin typeface="Arial"/>
                        </a:rPr>
                        <a:t>Percentual da população com rendimento de até ¼ de salário mínimo – cadastro único</a:t>
                      </a:r>
                    </a:p>
                  </a:txBody>
                  <a:tcPr marL="90000" marR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960">
                <a:tc>
                  <a:txBody>
                    <a:bodyPr/>
                    <a:lstStyle/>
                    <a:p>
                      <a:r>
                        <a:rPr lang="pt-BR" sz="1100" b="0" strike="noStrike" spc="-1">
                          <a:latin typeface="Arial"/>
                        </a:rPr>
                        <a:t>Santos Dumont</a:t>
                      </a:r>
                    </a:p>
                  </a:txBody>
                  <a:tcPr marL="90000" marR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100" b="0" strike="noStrike" spc="-1" dirty="0">
                          <a:latin typeface="Arial"/>
                        </a:rPr>
                        <a:t>7678</a:t>
                      </a:r>
                    </a:p>
                  </a:txBody>
                  <a:tcPr marL="90000" marR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100" b="0" strike="noStrike" spc="-1" dirty="0">
                          <a:latin typeface="Arial"/>
                        </a:rPr>
                        <a:t>90%</a:t>
                      </a:r>
                    </a:p>
                  </a:txBody>
                  <a:tcPr marL="90000" marR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t-BR" sz="1100" b="0" strike="noStrike" spc="-1">
                          <a:latin typeface="Arial"/>
                        </a:rPr>
                        <a:t>Rio dos Sinos</a:t>
                      </a:r>
                    </a:p>
                  </a:txBody>
                  <a:tcPr marL="90000" marR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100" b="0" strike="noStrike" spc="-1" dirty="0">
                          <a:latin typeface="Arial"/>
                        </a:rPr>
                        <a:t>2607</a:t>
                      </a:r>
                    </a:p>
                  </a:txBody>
                  <a:tcPr marL="90000" marR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100" b="0" strike="noStrike" spc="-1" dirty="0">
                          <a:latin typeface="Arial"/>
                        </a:rPr>
                        <a:t>89%</a:t>
                      </a:r>
                    </a:p>
                  </a:txBody>
                  <a:tcPr marL="90000" marR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1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100" b="0" strike="noStrike" spc="-1">
                          <a:latin typeface="Arial"/>
                        </a:rPr>
                        <a:t>Campina</a:t>
                      </a:r>
                    </a:p>
                  </a:txBody>
                  <a:tcPr marL="90000" marR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100" b="0" strike="noStrike" spc="-1" dirty="0">
                          <a:latin typeface="Arial"/>
                        </a:rPr>
                        <a:t>3196</a:t>
                      </a:r>
                    </a:p>
                  </a:txBody>
                  <a:tcPr marL="90000" marR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100" b="0" strike="noStrike" spc="-1" dirty="0">
                          <a:latin typeface="Arial"/>
                        </a:rPr>
                        <a:t>86%</a:t>
                      </a:r>
                    </a:p>
                  </a:txBody>
                  <a:tcPr marL="90000" marR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1040">
                <a:tc>
                  <a:txBody>
                    <a:bodyPr/>
                    <a:lstStyle/>
                    <a:p>
                      <a:r>
                        <a:rPr lang="pt-BR" sz="1100" b="0" strike="noStrike" spc="-1">
                          <a:latin typeface="Arial"/>
                        </a:rPr>
                        <a:t>Vicentina</a:t>
                      </a:r>
                    </a:p>
                  </a:txBody>
                  <a:tcPr marL="90000" marR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100" b="0" strike="noStrike" spc="-1">
                          <a:latin typeface="Arial"/>
                        </a:rPr>
                        <a:t>4328</a:t>
                      </a:r>
                    </a:p>
                  </a:txBody>
                  <a:tcPr marL="90000" marR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100" b="0" strike="noStrike" spc="-1" dirty="0">
                          <a:latin typeface="Arial"/>
                        </a:rPr>
                        <a:t>83%</a:t>
                      </a:r>
                    </a:p>
                  </a:txBody>
                  <a:tcPr marL="90000" marR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t-BR" sz="1100" b="0" strike="noStrike" spc="-1" dirty="0">
                          <a:latin typeface="Arial"/>
                        </a:rPr>
                        <a:t>Duque de Caxias</a:t>
                      </a:r>
                    </a:p>
                  </a:txBody>
                  <a:tcPr marL="90000" marR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100" b="0" strike="noStrike" spc="-1">
                          <a:latin typeface="Arial"/>
                        </a:rPr>
                        <a:t>3043</a:t>
                      </a:r>
                    </a:p>
                  </a:txBody>
                  <a:tcPr marL="90000" marR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100" b="0" strike="noStrike" spc="-1" dirty="0">
                          <a:latin typeface="Arial"/>
                        </a:rPr>
                        <a:t>80%</a:t>
                      </a:r>
                    </a:p>
                  </a:txBody>
                  <a:tcPr marL="90000" marR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ubtítulo 6"/>
          <p:cNvSpPr txBox="1"/>
          <p:nvPr/>
        </p:nvSpPr>
        <p:spPr>
          <a:xfrm>
            <a:off x="343800" y="1379880"/>
            <a:ext cx="7776360" cy="475200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pt-BR" sz="2400" b="1" strike="noStrike" spc="-1" dirty="0">
                <a:solidFill>
                  <a:srgbClr val="000000"/>
                </a:solidFill>
                <a:latin typeface="Calibri"/>
              </a:rPr>
              <a:t>Resultados e discussão</a:t>
            </a:r>
          </a:p>
          <a:p>
            <a:pPr>
              <a:lnSpc>
                <a:spcPct val="90000"/>
              </a:lnSpc>
              <a:tabLst>
                <a:tab pos="0" algn="l"/>
              </a:tabLst>
            </a:pPr>
            <a:endParaRPr lang="pt-BR" sz="24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12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Tabela 9</a:t>
            </a: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12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Bairros com maiores percentuais de Tarifa Social </a:t>
            </a:r>
          </a:p>
          <a:p>
            <a:pPr algn="just">
              <a:lnSpc>
                <a:spcPct val="100000"/>
              </a:lnSpc>
            </a:pP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2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2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12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12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12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12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12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Fonte: Relatório Anual do Serviço Social do SEMAE - 2021</a:t>
            </a:r>
            <a:endParaRPr lang="pt-BR" sz="1200" b="0" strike="noStrike" spc="-1" dirty="0">
              <a:latin typeface="Arial"/>
            </a:endParaRPr>
          </a:p>
        </p:txBody>
      </p:sp>
      <p:graphicFrame>
        <p:nvGraphicFramePr>
          <p:cNvPr id="63" name="Tabela 62"/>
          <p:cNvGraphicFramePr/>
          <p:nvPr>
            <p:extLst>
              <p:ext uri="{D42A27DB-BD31-4B8C-83A1-F6EECF244321}">
                <p14:modId xmlns:p14="http://schemas.microsoft.com/office/powerpoint/2010/main" val="872127189"/>
              </p:ext>
            </p:extLst>
          </p:nvPr>
        </p:nvGraphicFramePr>
        <p:xfrm>
          <a:off x="455924" y="2751260"/>
          <a:ext cx="7740000" cy="1828800"/>
        </p:xfrm>
        <a:graphic>
          <a:graphicData uri="http://schemas.openxmlformats.org/drawingml/2006/table">
            <a:tbl>
              <a:tblPr/>
              <a:tblGrid>
                <a:gridCol w="1605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6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6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0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2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200" b="0" strike="noStrike" spc="-1">
                          <a:latin typeface="Arial"/>
                          <a:ea typeface="Microsoft YaHei"/>
                        </a:rPr>
                        <a:t>Bairro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marL="90000" marR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Clr>
                          <a:srgbClr val="000000"/>
                        </a:buClr>
                        <a:buSzPct val="45000"/>
                        <a:buFont typeface="Wingdings" charset="2"/>
                        <a:buNone/>
                      </a:pPr>
                      <a:r>
                        <a:rPr lang="pt-BR" sz="1200" b="0" strike="noStrike" spc="-1" dirty="0">
                          <a:latin typeface="Arial"/>
                          <a:ea typeface="Microsoft YaHei"/>
                        </a:rPr>
                        <a:t>Total de Economias </a:t>
                      </a:r>
                      <a:endParaRPr lang="pt-BR" sz="1200" b="0" strike="noStrike" spc="-1" dirty="0">
                        <a:latin typeface="Arial"/>
                      </a:endParaRPr>
                    </a:p>
                  </a:txBody>
                  <a:tcPr marL="90000" marR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strike="noStrike" spc="-1">
                          <a:latin typeface="Arial"/>
                        </a:rPr>
                        <a:t>Economias com Tarifa Social </a:t>
                      </a:r>
                    </a:p>
                  </a:txBody>
                  <a:tcPr marL="90000" marR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strike="noStrike" spc="-1">
                          <a:latin typeface="Arial"/>
                        </a:rPr>
                        <a:t>Percentual de Economias com Tarifa Social </a:t>
                      </a:r>
                    </a:p>
                  </a:txBody>
                  <a:tcPr marL="90000" marR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960">
                <a:tc>
                  <a:txBody>
                    <a:bodyPr/>
                    <a:lstStyle/>
                    <a:p>
                      <a:r>
                        <a:rPr lang="pt-BR" sz="1200" b="0" strike="noStrike" spc="-1">
                          <a:latin typeface="Arial"/>
                        </a:rPr>
                        <a:t>Rio dos Sinos</a:t>
                      </a:r>
                    </a:p>
                  </a:txBody>
                  <a:tcPr marL="90000" marR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strike="noStrike" spc="-1">
                          <a:latin typeface="Arial"/>
                        </a:rPr>
                        <a:t>2010</a:t>
                      </a:r>
                    </a:p>
                  </a:txBody>
                  <a:tcPr marL="90000" marR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strike="noStrike" spc="-1">
                          <a:latin typeface="Arial"/>
                        </a:rPr>
                        <a:t>1119</a:t>
                      </a:r>
                    </a:p>
                  </a:txBody>
                  <a:tcPr marL="90000" marR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buClr>
                          <a:srgbClr val="000000"/>
                        </a:buClr>
                        <a:buSzPct val="45000"/>
                        <a:buFont typeface="Wingdings" charset="2"/>
                        <a:buNone/>
                      </a:pPr>
                      <a:r>
                        <a:rPr lang="pt-BR" sz="1200" b="0" strike="noStrike" spc="-1" dirty="0">
                          <a:latin typeface="Arial"/>
                        </a:rPr>
                        <a:t>55,6%</a:t>
                      </a:r>
                    </a:p>
                  </a:txBody>
                  <a:tcPr marL="90000" marR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t-BR" sz="1200" b="0" strike="noStrike" spc="-1">
                          <a:latin typeface="Arial"/>
                        </a:rPr>
                        <a:t>Duque de Caxias</a:t>
                      </a:r>
                    </a:p>
                  </a:txBody>
                  <a:tcPr marL="90000" marR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strike="noStrike" spc="-1" dirty="0">
                          <a:latin typeface="Arial"/>
                        </a:rPr>
                        <a:t>960</a:t>
                      </a:r>
                    </a:p>
                  </a:txBody>
                  <a:tcPr marL="90000" marR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strike="noStrike" spc="-1">
                          <a:latin typeface="Arial"/>
                        </a:rPr>
                        <a:t>477</a:t>
                      </a:r>
                    </a:p>
                  </a:txBody>
                  <a:tcPr marL="90000" marR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strike="noStrike" spc="-1">
                          <a:latin typeface="Arial"/>
                        </a:rPr>
                        <a:t>49,6%</a:t>
                      </a:r>
                    </a:p>
                  </a:txBody>
                  <a:tcPr marL="90000" marR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1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200" b="0" strike="noStrike" spc="-1">
                          <a:latin typeface="Arial"/>
                        </a:rPr>
                        <a:t>Santos Dumont</a:t>
                      </a:r>
                    </a:p>
                  </a:txBody>
                  <a:tcPr marL="90000" marR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strike="noStrike" spc="-1">
                          <a:latin typeface="Arial"/>
                        </a:rPr>
                        <a:t>5468</a:t>
                      </a:r>
                    </a:p>
                  </a:txBody>
                  <a:tcPr marL="90000" marR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strike="noStrike" spc="-1">
                          <a:latin typeface="Arial"/>
                        </a:rPr>
                        <a:t>2649</a:t>
                      </a:r>
                    </a:p>
                  </a:txBody>
                  <a:tcPr marL="90000" marR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strike="noStrike" spc="-1">
                          <a:latin typeface="Arial"/>
                        </a:rPr>
                        <a:t>48,4%</a:t>
                      </a:r>
                    </a:p>
                  </a:txBody>
                  <a:tcPr marL="90000" marR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1040">
                <a:tc>
                  <a:txBody>
                    <a:bodyPr/>
                    <a:lstStyle/>
                    <a:p>
                      <a:r>
                        <a:rPr lang="pt-BR" sz="1200" b="0" strike="noStrike" spc="-1">
                          <a:latin typeface="Arial"/>
                        </a:rPr>
                        <a:t>Campina</a:t>
                      </a:r>
                    </a:p>
                  </a:txBody>
                  <a:tcPr marL="90000" marR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strike="noStrike" spc="-1">
                          <a:latin typeface="Arial"/>
                        </a:rPr>
                        <a:t>4400</a:t>
                      </a:r>
                    </a:p>
                  </a:txBody>
                  <a:tcPr marL="90000" marR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strike="noStrike" spc="-1">
                          <a:latin typeface="Arial"/>
                        </a:rPr>
                        <a:t>1181</a:t>
                      </a:r>
                    </a:p>
                  </a:txBody>
                  <a:tcPr marL="90000" marR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strike="noStrike" spc="-1">
                          <a:latin typeface="Arial"/>
                        </a:rPr>
                        <a:t>26,8%</a:t>
                      </a:r>
                    </a:p>
                  </a:txBody>
                  <a:tcPr marL="90000" marR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t-BR" sz="1200" b="0" strike="noStrike" spc="-1">
                          <a:latin typeface="Arial"/>
                        </a:rPr>
                        <a:t>Vicentina</a:t>
                      </a:r>
                    </a:p>
                  </a:txBody>
                  <a:tcPr marL="90000" marR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strike="noStrike" spc="-1">
                          <a:latin typeface="Arial"/>
                        </a:rPr>
                        <a:t>3227</a:t>
                      </a:r>
                    </a:p>
                  </a:txBody>
                  <a:tcPr marL="90000" marR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strike="noStrike" spc="-1">
                          <a:latin typeface="Arial"/>
                        </a:rPr>
                        <a:t>768</a:t>
                      </a:r>
                    </a:p>
                  </a:txBody>
                  <a:tcPr marL="90000" marR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latin typeface="Arial"/>
                        </a:rPr>
                        <a:t>23,8%</a:t>
                      </a:r>
                    </a:p>
                  </a:txBody>
                  <a:tcPr marL="90000" marR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ubtítulo 7"/>
          <p:cNvSpPr txBox="1"/>
          <p:nvPr/>
        </p:nvSpPr>
        <p:spPr>
          <a:xfrm>
            <a:off x="343800" y="1379880"/>
            <a:ext cx="7776360" cy="475200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pt-BR" sz="2400" b="1" strike="noStrike" spc="-1" dirty="0">
                <a:solidFill>
                  <a:srgbClr val="000000"/>
                </a:solidFill>
                <a:latin typeface="Calibri"/>
              </a:rPr>
              <a:t>Resultados e discussão</a:t>
            </a:r>
            <a:endParaRPr lang="pt-BR" sz="24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</a:pPr>
            <a:endParaRPr lang="pt-BR" sz="24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</a:pPr>
            <a:endParaRPr lang="pt-BR" sz="2400" b="0" strike="noStrike" spc="-1" dirty="0">
              <a:latin typeface="Arial"/>
            </a:endParaRPr>
          </a:p>
          <a:p>
            <a:pPr indent="288000" algn="just">
              <a:lnSpc>
                <a:spcPct val="150000"/>
              </a:lnSpc>
            </a:pPr>
            <a:r>
              <a:rPr lang="pt-BR" sz="16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Em 2021 10.091 famílias (economias) foram beneficiadas pela Tarifa Social. Isso significa que 17,85% das economias residenciais, em São Leopoldo, possuem Tarifa Social. Há múltiplos elementos de singularidade destas famílias, os quais serão expostos nos gráficos dos próximos slides. </a:t>
            </a:r>
            <a:endParaRPr lang="pt-BR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16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ubtítulo 8"/>
          <p:cNvSpPr txBox="1"/>
          <p:nvPr/>
        </p:nvSpPr>
        <p:spPr>
          <a:xfrm>
            <a:off x="583497" y="1287262"/>
            <a:ext cx="7776360" cy="4937498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pt-BR" sz="2400" b="1" strike="noStrike" spc="-1" dirty="0">
                <a:solidFill>
                  <a:srgbClr val="000000"/>
                </a:solidFill>
                <a:latin typeface="Calibri"/>
              </a:rPr>
              <a:t>Resultados e discussão</a:t>
            </a:r>
            <a:endParaRPr lang="pt-BR" sz="24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200" b="0" strike="noStrike" spc="-1" dirty="0">
              <a:solidFill>
                <a:srgbClr val="000000"/>
              </a:solidFill>
              <a:latin typeface="Arial"/>
              <a:ea typeface="Times New Roman"/>
            </a:endParaRPr>
          </a:p>
          <a:p>
            <a:pPr algn="just">
              <a:lnSpc>
                <a:spcPct val="100000"/>
              </a:lnSpc>
            </a:pPr>
            <a:r>
              <a:rPr lang="pt-BR" sz="12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Gráfico 1</a:t>
            </a: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12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Renda Per Capita das Famílias com Tarifa Social – 2021</a:t>
            </a:r>
          </a:p>
          <a:p>
            <a:pPr algn="just">
              <a:lnSpc>
                <a:spcPct val="100000"/>
              </a:lnSpc>
            </a:pPr>
            <a:r>
              <a:rPr lang="pt-BR" sz="12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 </a:t>
            </a:r>
          </a:p>
          <a:p>
            <a:pPr algn="just">
              <a:lnSpc>
                <a:spcPct val="100000"/>
              </a:lnSpc>
            </a:pP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2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2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</a:pP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</a:pP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</a:pPr>
            <a:endParaRPr lang="pt-BR" sz="12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12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12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12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12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12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1200" b="0" strike="noStrike" spc="-1" dirty="0">
              <a:solidFill>
                <a:srgbClr val="000000"/>
              </a:solidFill>
              <a:latin typeface="Arial"/>
              <a:ea typeface="Times New Roman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12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Fonte: Relatório Anual do Serviço Social do SEMAE - 2021</a:t>
            </a:r>
            <a:endParaRPr lang="pt-BR" sz="1200" b="0" strike="noStrike" spc="-1" dirty="0">
              <a:latin typeface="Arial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9293C558-60CC-2EC8-4D34-0745C80E8F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397" y="2485362"/>
            <a:ext cx="6225676" cy="3482003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ubtítulo 9"/>
          <p:cNvSpPr txBox="1"/>
          <p:nvPr/>
        </p:nvSpPr>
        <p:spPr>
          <a:xfrm>
            <a:off x="343800" y="1317736"/>
            <a:ext cx="7776360" cy="475200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pt-BR" sz="2400" b="1" strike="noStrike" spc="-1" dirty="0">
                <a:solidFill>
                  <a:srgbClr val="000000"/>
                </a:solidFill>
                <a:latin typeface="Calibri"/>
              </a:rPr>
              <a:t>Resultados e discussão</a:t>
            </a:r>
          </a:p>
          <a:p>
            <a:pPr>
              <a:lnSpc>
                <a:spcPct val="90000"/>
              </a:lnSpc>
              <a:tabLst>
                <a:tab pos="0" algn="l"/>
              </a:tabLst>
            </a:pPr>
            <a:endParaRPr lang="pt-BR" sz="24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12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Gráfico 1</a:t>
            </a: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12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Sexo da pessoa responsável pelo grupo familiar - Famílias com Tarifa Social - 2021 </a:t>
            </a: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</a:pP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</a:pP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</a:pP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</a:pP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</a:pP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</a:pP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</a:pP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</a:pP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</a:pP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</a:pPr>
            <a:endParaRPr lang="pt-BR" sz="1200" spc="-1" dirty="0">
              <a:latin typeface="Arial"/>
            </a:endParaRPr>
          </a:p>
          <a:p>
            <a:pPr algn="just">
              <a:lnSpc>
                <a:spcPct val="150000"/>
              </a:lnSpc>
            </a:pP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</a:pPr>
            <a:endParaRPr lang="pt-BR" sz="1200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12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Fonte: Relatório Anual do Serviço Social do SEMAE - 2021</a:t>
            </a:r>
            <a:endParaRPr lang="pt-BR" sz="1200" b="0" strike="noStrike" spc="-1" dirty="0">
              <a:latin typeface="Arial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B063C8D5-7F5D-ECCF-6226-0A1EF345CD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077" y="2527063"/>
            <a:ext cx="6068945" cy="3394344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ubtítulo 2"/>
          <p:cNvSpPr txBox="1"/>
          <p:nvPr/>
        </p:nvSpPr>
        <p:spPr>
          <a:xfrm>
            <a:off x="334922" y="1690598"/>
            <a:ext cx="7776360" cy="475200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pt-BR" sz="2400" b="1" strike="noStrike" spc="-1" dirty="0">
                <a:solidFill>
                  <a:srgbClr val="000000"/>
                </a:solidFill>
                <a:latin typeface="Calibri"/>
              </a:rPr>
              <a:t>Conclusões</a:t>
            </a:r>
            <a:endParaRPr lang="pt-BR" sz="24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</a:pPr>
            <a:endParaRPr lang="pt-BR" sz="2400" b="0" strike="noStrike" spc="-1" dirty="0">
              <a:latin typeface="Arial"/>
            </a:endParaRPr>
          </a:p>
          <a:p>
            <a:pPr indent="288000" algn="just">
              <a:lnSpc>
                <a:spcPct val="150000"/>
              </a:lnSpc>
            </a:pPr>
            <a:r>
              <a:rPr lang="pt-BR" sz="14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A universalização do saneamento básico é um ponto de extrema importância para a efetivação desta política. É impossível o exercício pleno da cidadania sem que se tenha acesso ao saneamento básico. Historicamente, a ausência de políticas públicas e sociais afeta, fundamentalmente, a população em situação de vulnerabilidade social.  </a:t>
            </a:r>
            <a:endParaRPr lang="pt-BR" sz="1400" b="0" strike="noStrike" spc="-1" dirty="0">
              <a:latin typeface="Arial"/>
            </a:endParaRPr>
          </a:p>
          <a:p>
            <a:pPr indent="288000" algn="just">
              <a:lnSpc>
                <a:spcPct val="150000"/>
              </a:lnSpc>
            </a:pPr>
            <a:r>
              <a:rPr lang="pt-BR" sz="14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A Tarifa Social se constitui enquanto dispositivo de universalização, pois possibilita o acesso ao saneamento básico por grande parte da população em vulnerabilidade social e, além disso, é um elemento de combate à vulnerabilidade na medida que possibilita a garantia de acesso ao direito</a:t>
            </a:r>
            <a:r>
              <a:rPr lang="pt-BR" sz="16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.  </a:t>
            </a:r>
            <a:endParaRPr lang="pt-BR" sz="16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lang="pt-BR" sz="16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 </a:t>
            </a:r>
            <a:endParaRPr lang="pt-BR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16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ubtítulo 10"/>
          <p:cNvSpPr txBox="1"/>
          <p:nvPr/>
        </p:nvSpPr>
        <p:spPr>
          <a:xfrm>
            <a:off x="343800" y="1379880"/>
            <a:ext cx="7776360" cy="475200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pt-BR" sz="2400" b="1" strike="noStrike" spc="-1" dirty="0">
                <a:solidFill>
                  <a:srgbClr val="000000"/>
                </a:solidFill>
                <a:latin typeface="Calibri"/>
              </a:rPr>
              <a:t>Conclusões</a:t>
            </a:r>
            <a:endParaRPr lang="pt-BR" sz="24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</a:pPr>
            <a:endParaRPr lang="pt-BR" sz="2400" b="0" strike="noStrike" spc="-1" dirty="0">
              <a:latin typeface="Arial"/>
            </a:endParaRPr>
          </a:p>
          <a:p>
            <a:pPr indent="288000" algn="just">
              <a:lnSpc>
                <a:spcPct val="150000"/>
              </a:lnSpc>
            </a:pPr>
            <a:r>
              <a:rPr lang="pt-BR" sz="14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É fundamental expor as possibilidades que a Tarifa Social proporciona, concomitantemente, é necessário a exposição de seus limites. Em decorrência de uma conjuntura de elevação de preços de produtos e serviços essenciais para a sobrevivência, em conjunto com a redução da renda das famílias, há muitas que não conseguem efetuar o pagamento da tarifa, mesmo com acesso ao benefício. Há famílias com histórico de superendividamento com execução fiscal, que devido a falta de renda e dívida com prestação alta, não conseguem acessar e/ou permanecer com o benefício. </a:t>
            </a:r>
            <a:endParaRPr lang="pt-BR" sz="1400" b="0" strike="noStrike" spc="-1" dirty="0">
              <a:latin typeface="Arial"/>
            </a:endParaRPr>
          </a:p>
          <a:p>
            <a:pPr indent="288000" algn="just">
              <a:lnSpc>
                <a:spcPct val="150000"/>
              </a:lnSpc>
            </a:pPr>
            <a:r>
              <a:rPr lang="pt-BR" sz="14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Considerando os dados apresentados, verifica-se que o benefício está contemplando seu público-alvo, expressando que o serviço público é capaz de garantir acesso ao saneamento básico, principalmente à população em situação de vulnerabilidade social. </a:t>
            </a:r>
            <a:endParaRPr lang="pt-BR" sz="14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lang="pt-BR" sz="14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  </a:t>
            </a:r>
            <a:endParaRPr lang="pt-BR" sz="14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14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1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ubtítulo 2"/>
          <p:cNvSpPr txBox="1"/>
          <p:nvPr/>
        </p:nvSpPr>
        <p:spPr>
          <a:xfrm>
            <a:off x="343800" y="1379880"/>
            <a:ext cx="7272360" cy="432000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400" b="1" strike="noStrike" spc="-1">
                <a:solidFill>
                  <a:srgbClr val="000000"/>
                </a:solidFill>
                <a:latin typeface="Calibri"/>
              </a:rPr>
              <a:t>Referências</a:t>
            </a:r>
            <a:endParaRPr lang="pt-BR" sz="24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2400" b="0" strike="noStrike" spc="-1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IPEA. Atlas da vulnerabilidade social nos municípios e regiões metropolitanas brasileiras. Brasília: 2015. Acesso em 30/03/2022. Disponível em: &lt;https://www.ipea.gov.br/portal/images/stories/PDFs/livros/livros/151022_atlas_da_vulnerabilidade.pdf&gt;.</a:t>
            </a:r>
            <a:endParaRPr lang="pt-BR" sz="14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SEMAE. Relatório Anual de Tarifas Sociais - ano 2021. São Leopoldo, SEMAE: 2021. </a:t>
            </a:r>
            <a:endParaRPr lang="pt-BR" sz="14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601"/>
              </a:spcBef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  <a:ea typeface="Times New Roman"/>
              </a:rPr>
              <a:t>SÃO LEOPOLDO. Diagnóstico socioterritorial: poliítica municipal de assistência Social, sistema único de assistência social, 2016. </a:t>
            </a:r>
            <a:endParaRPr lang="pt-BR" sz="14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601"/>
              </a:spcBef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  <a:ea typeface="Times New Roman"/>
              </a:rPr>
              <a:t>SÃO LEOPOLDO. Decreto Municipal n° 8161 de 14 de julho de 2015. Estabelece o regulamento dos serviços prestados pelo Serviço Municipal de Água e Esgotos – SEMAE -, consolidando legislação sobre a matéria. Acesso em: 06/04/2022. Disponível em: &lt;https://leismunicipais.com.br/a/rs/s/sao-leopoldo/decreto/2015/817/8165/decreto-n-8165-2015-estabelece-o-regulamento-dos-servicos-prestados-pelo-servico-municipal-de-agua-e-esgotos-semae-consolidando-a-legislacao-sobre-a-materia-2020-07-01-versao-compilada&gt;. </a:t>
            </a:r>
            <a:endParaRPr lang="pt-BR" sz="1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ubtítulo 2"/>
          <p:cNvSpPr txBox="1"/>
          <p:nvPr/>
        </p:nvSpPr>
        <p:spPr>
          <a:xfrm>
            <a:off x="361440" y="1379880"/>
            <a:ext cx="7272360" cy="432000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400" b="1" strike="noStrike" spc="-1" dirty="0">
                <a:solidFill>
                  <a:srgbClr val="000000"/>
                </a:solidFill>
                <a:latin typeface="Calibri"/>
              </a:rPr>
              <a:t>Agradecimentos</a:t>
            </a:r>
            <a:endParaRPr lang="pt-BR" sz="24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2400" b="0" strike="noStrike" spc="-1" dirty="0">
              <a:latin typeface="Arial"/>
            </a:endParaRPr>
          </a:p>
          <a:p>
            <a:pPr indent="288000" algn="just">
              <a:lnSpc>
                <a:spcPct val="150000"/>
              </a:lnSpc>
              <a:tabLst>
                <a:tab pos="0" algn="l"/>
              </a:tabLst>
            </a:pPr>
            <a:r>
              <a:rPr lang="pt-BR" sz="1600" b="0" strike="noStrike" spc="-1" dirty="0">
                <a:solidFill>
                  <a:srgbClr val="000000"/>
                </a:solidFill>
                <a:latin typeface="Arial"/>
              </a:rPr>
              <a:t>A escrita e elaboração deste trabalho foi realizada a quatro mãos. Este trabalho é apenas a expressão do que é realizado pelo departamento de Serviço Social do SEMAE. Gostaríamos de agradecer aos nossos/nossas colegas, tanto os/as do SEMAE quanto de outros serviços das redes de proteção social. </a:t>
            </a:r>
            <a:endParaRPr lang="pt-BR" sz="1600" b="0" strike="noStrike" spc="-1" dirty="0">
              <a:latin typeface="Arial"/>
            </a:endParaRPr>
          </a:p>
          <a:p>
            <a:pPr indent="288000" algn="just">
              <a:lnSpc>
                <a:spcPct val="150000"/>
              </a:lnSpc>
              <a:tabLst>
                <a:tab pos="0" algn="l"/>
              </a:tabLst>
            </a:pPr>
            <a:r>
              <a:rPr lang="pt-BR" sz="1600" b="0" strike="noStrike" spc="-1" dirty="0">
                <a:solidFill>
                  <a:srgbClr val="000000"/>
                </a:solidFill>
                <a:latin typeface="Arial"/>
              </a:rPr>
              <a:t>Gostaríamos de agradecer, principalmente, aos usuários e usuárias, que em cada atendimento ativam em nós, profissionais, diferentes emoções e a vontade de fazermos o melhor. </a:t>
            </a:r>
            <a:endParaRPr lang="pt-BR" sz="16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  <a:tabLst>
                <a:tab pos="0" algn="l"/>
              </a:tabLst>
            </a:pPr>
            <a:endParaRPr lang="pt-BR" sz="16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  <a:tabLst>
                <a:tab pos="0" algn="l"/>
              </a:tabLst>
            </a:pPr>
            <a:endParaRPr lang="pt-BR" sz="16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  <a:tabLst>
                <a:tab pos="0" algn="l"/>
              </a:tabLst>
            </a:pPr>
            <a:endParaRPr lang="pt-BR" sz="1600" b="0" strike="noStrike" spc="-1" dirty="0">
              <a:latin typeface="Arial"/>
            </a:endParaRPr>
          </a:p>
          <a:p>
            <a:pPr>
              <a:lnSpc>
                <a:spcPct val="15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16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ubtítulo 2"/>
          <p:cNvSpPr txBox="1"/>
          <p:nvPr/>
        </p:nvSpPr>
        <p:spPr>
          <a:xfrm>
            <a:off x="343799" y="1353247"/>
            <a:ext cx="8240907" cy="475200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400" b="1" strike="noStrike" spc="-1" dirty="0">
                <a:solidFill>
                  <a:srgbClr val="000000"/>
                </a:solidFill>
                <a:latin typeface="Calibri"/>
              </a:rPr>
              <a:t>Introdução</a:t>
            </a:r>
            <a:endParaRPr lang="pt-BR" sz="2400" b="0" strike="noStrike" spc="-1" dirty="0">
              <a:latin typeface="Arial"/>
            </a:endParaRPr>
          </a:p>
          <a:p>
            <a:pPr indent="288000" algn="just">
              <a:lnSpc>
                <a:spcPct val="150000"/>
              </a:lnSpc>
            </a:pPr>
            <a:r>
              <a:rPr lang="pt-BR" sz="12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O município de São Leopoldo pertence a Região Metropolitana de Porto Alegre (RMPA), com população estimada pelo IBGE de 240.378 no ano de 2021.</a:t>
            </a:r>
            <a:endParaRPr lang="pt-BR" sz="1200" b="0" strike="noStrike" spc="-1" dirty="0">
              <a:latin typeface="Arial"/>
            </a:endParaRPr>
          </a:p>
          <a:p>
            <a:pPr indent="288000" algn="just">
              <a:lnSpc>
                <a:spcPct val="150000"/>
              </a:lnSpc>
            </a:pPr>
            <a:r>
              <a:rPr lang="pt-BR" sz="12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 A Tarifa Social é um benefício social ofertado pelo Serviço Municipal de Água e Esgotos (SEMAE) do município de São Leopoldo, Rio Grande do Sul. Estabelecida detalhadamente no Decreto Municipal 8165 de 14 de julho de 2015. Há a complementação legal através do Decreto Municipal de 21 de agosto de 2019, que incluiu na Tarifa Social famílias inseridas no Processo de Regularização Fundiária (REURB) e as famílias inseridas nos conjuntos habitacionais do Programa Minha Casa Minha Vida faixa I. </a:t>
            </a:r>
            <a:endParaRPr lang="pt-BR" sz="1200" b="0" strike="noStrike" spc="-1" dirty="0">
              <a:latin typeface="Arial"/>
            </a:endParaRPr>
          </a:p>
          <a:p>
            <a:pPr indent="288000" algn="just">
              <a:lnSpc>
                <a:spcPct val="150000"/>
              </a:lnSpc>
            </a:pPr>
            <a:r>
              <a:rPr lang="pt-BR" sz="12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Existem três categorias de consumo, baseado na finalidade de uso da água, são elas: Residencial, Comercial e Industrial. Sendo que em cada categoria há subcategorias. A tarifa social é uma subcategoria da Residencial. </a:t>
            </a:r>
            <a:endParaRPr lang="pt-BR" sz="1200" b="0" strike="noStrike" spc="-1" dirty="0">
              <a:latin typeface="Arial"/>
            </a:endParaRPr>
          </a:p>
          <a:p>
            <a:pPr indent="288000" algn="just">
              <a:lnSpc>
                <a:spcPct val="150000"/>
              </a:lnSpc>
            </a:pPr>
            <a:r>
              <a:rPr lang="pt-BR" sz="12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A tarifa mensal de água de água em do SEMAE é composta pelos seguintes fatores:1)  serviço básico   de água; 2) drenagem urbana ou esgoto e 3) quantidade consumida em metros cúbicos. Neste caso, somando o serviço básico de água e a drenagem urbana o desconto chega a 61% quando a família é beneficiada. Em relação ao consumo, o desconto depende da quantidade consumida. Sendo que existe uma faixa específica para os beneficiários de até 10 m³. Para maior compreensão, ver tabelas nos próximos slides. </a:t>
            </a: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lang="pt-BR" sz="1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ubtítulo 2"/>
          <p:cNvSpPr txBox="1"/>
          <p:nvPr/>
        </p:nvSpPr>
        <p:spPr>
          <a:xfrm>
            <a:off x="692280" y="1632600"/>
            <a:ext cx="7272360" cy="432000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400" b="1" strike="noStrike" spc="-1" dirty="0">
                <a:solidFill>
                  <a:srgbClr val="000000"/>
                </a:solidFill>
                <a:latin typeface="Calibri"/>
              </a:rPr>
              <a:t>OBRIGADO!</a:t>
            </a:r>
            <a:endParaRPr lang="pt-BR" sz="24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24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200" b="0" strike="noStrike" spc="-1" dirty="0">
                <a:solidFill>
                  <a:srgbClr val="000000"/>
                </a:solidFill>
                <a:latin typeface="Arial"/>
              </a:rPr>
              <a:t>LUIS FELIPE MELO BALHEGO</a:t>
            </a:r>
            <a:endParaRPr lang="pt-BR" sz="22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200" b="0" strike="noStrike" spc="-1" dirty="0">
                <a:solidFill>
                  <a:srgbClr val="000000"/>
                </a:solidFill>
                <a:latin typeface="Arial"/>
              </a:rPr>
              <a:t>Assistente Social – SEMAE – São Leopoldo</a:t>
            </a:r>
            <a:endParaRPr lang="pt-BR" sz="22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200" b="0" strike="noStrike" spc="-1" dirty="0">
                <a:solidFill>
                  <a:srgbClr val="000000"/>
                </a:solidFill>
                <a:latin typeface="Arial"/>
              </a:rPr>
              <a:t>E-mail: luis.balhego@semae.rs.gov.br</a:t>
            </a:r>
            <a:endParaRPr lang="pt-BR" sz="22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22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200" b="0" strike="noStrike" spc="-1" dirty="0">
                <a:solidFill>
                  <a:srgbClr val="000000"/>
                </a:solidFill>
                <a:latin typeface="Arial"/>
              </a:rPr>
              <a:t>ALINE SILVA DE MEDEIROS</a:t>
            </a:r>
            <a:endParaRPr lang="pt-BR" sz="22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200" b="0" strike="noStrike" spc="-1" dirty="0">
                <a:solidFill>
                  <a:srgbClr val="000000"/>
                </a:solidFill>
                <a:latin typeface="Arial"/>
              </a:rPr>
              <a:t>Estagiária do Serviço Social do SEMAE – São Leopoldo</a:t>
            </a:r>
            <a:endParaRPr lang="pt-BR" sz="22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200" b="0" strike="noStrike" spc="-1" dirty="0">
                <a:solidFill>
                  <a:srgbClr val="000000"/>
                </a:solidFill>
                <a:latin typeface="Arial"/>
              </a:rPr>
              <a:t>E-mail: aline.medeiros@semae.rs.gov.br</a:t>
            </a:r>
            <a:endParaRPr lang="pt-BR" sz="22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2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ubtítulo 1"/>
          <p:cNvSpPr txBox="1"/>
          <p:nvPr/>
        </p:nvSpPr>
        <p:spPr>
          <a:xfrm>
            <a:off x="343800" y="1379880"/>
            <a:ext cx="7776360" cy="475200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400" b="1" strike="noStrike" spc="-1" dirty="0">
                <a:solidFill>
                  <a:srgbClr val="000000"/>
                </a:solidFill>
                <a:latin typeface="Calibri"/>
              </a:rPr>
              <a:t>Introdução</a:t>
            </a:r>
            <a:endParaRPr lang="pt-BR" sz="24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24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24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12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Tabela 1</a:t>
            </a: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12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Comparação de Valores de Drenagem e Serviço Básico de Água com e sem Tarifa Social </a:t>
            </a: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  <a:spcBef>
                <a:spcPts val="1001"/>
              </a:spcBef>
            </a:pP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  <a:spcBef>
                <a:spcPts val="1001"/>
              </a:spcBef>
            </a:pP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12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Fonte: Planilha de Tarifas do SEMAE – São Leopoldo</a:t>
            </a: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. </a:t>
            </a:r>
            <a:endParaRPr lang="pt-BR" sz="1100" b="0" strike="noStrike" spc="-1" dirty="0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lang="pt-BR" sz="1100" b="0" strike="noStrike" spc="-1" dirty="0">
              <a:latin typeface="Arial"/>
            </a:endParaRPr>
          </a:p>
        </p:txBody>
      </p:sp>
      <p:graphicFrame>
        <p:nvGraphicFramePr>
          <p:cNvPr id="46" name="Tabela 45"/>
          <p:cNvGraphicFramePr/>
          <p:nvPr/>
        </p:nvGraphicFramePr>
        <p:xfrm>
          <a:off x="891720" y="2928960"/>
          <a:ext cx="7247520" cy="1049760"/>
        </p:xfrm>
        <a:graphic>
          <a:graphicData uri="http://schemas.openxmlformats.org/drawingml/2006/table">
            <a:tbl>
              <a:tblPr/>
              <a:tblGrid>
                <a:gridCol w="4364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3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9920">
                <a:tc gridSpan="4">
                  <a:txBody>
                    <a:bodyPr/>
                    <a:lstStyle/>
                    <a:p>
                      <a:pPr algn="ctr"/>
                      <a:r>
                        <a:rPr lang="pt-BR" sz="1200" b="0" strike="noStrike" spc="-1">
                          <a:latin typeface="Arial"/>
                        </a:rPr>
                        <a:t>VALORES VÁLIDOS DESDE MARÇO DE 2021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920">
                <a:tc>
                  <a:txBody>
                    <a:bodyPr/>
                    <a:lstStyle/>
                    <a:p>
                      <a:r>
                        <a:rPr lang="pt-BR" sz="1200" b="0" strike="noStrike" spc="-1">
                          <a:latin typeface="Arial"/>
                        </a:rPr>
                        <a:t>Serviço Básico de água  + Drenagem sem Tarifa Social 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strike="noStrike" spc="-1">
                          <a:latin typeface="Arial"/>
                        </a:rPr>
                        <a:t>R$ 60,13</a:t>
                      </a:r>
                    </a:p>
                  </a:txBody>
                  <a:tcPr marL="90000" marR="90000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pt-BR" sz="1200" b="0" strike="noStrike" spc="-1">
                        <a:latin typeface="Arial"/>
                      </a:endParaRPr>
                    </a:p>
                    <a:p>
                      <a:endParaRPr lang="pt-BR" sz="1200" b="0" strike="noStrike" spc="-1">
                        <a:latin typeface="Arial"/>
                      </a:endParaRPr>
                    </a:p>
                    <a:p>
                      <a:r>
                        <a:rPr lang="pt-BR" sz="1200" b="0" strike="noStrike" spc="-1">
                          <a:latin typeface="Arial"/>
                        </a:rPr>
                        <a:t>DESCONTO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pt-BR" sz="1200" b="0" strike="noStrike" spc="-1">
                        <a:latin typeface="Arial"/>
                      </a:endParaRPr>
                    </a:p>
                    <a:p>
                      <a:endParaRPr lang="pt-BR" sz="1200" b="0" strike="noStrike" spc="-1">
                        <a:latin typeface="Arial"/>
                      </a:endParaRPr>
                    </a:p>
                    <a:p>
                      <a:pPr algn="r"/>
                      <a:r>
                        <a:rPr lang="pt-BR" sz="1200" b="0" strike="noStrike" spc="-1">
                          <a:latin typeface="Arial"/>
                        </a:rPr>
                        <a:t>61%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920">
                <a:tc>
                  <a:txBody>
                    <a:bodyPr/>
                    <a:lstStyle/>
                    <a:p>
                      <a:r>
                        <a:rPr lang="pt-BR" sz="1200" b="0" strike="noStrike" spc="-1">
                          <a:latin typeface="Arial"/>
                        </a:rPr>
                        <a:t>Serviço Básico de água  + Drenagem com Tarifa Social 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strike="noStrike" spc="-1">
                          <a:latin typeface="Arial"/>
                        </a:rPr>
                        <a:t>R$ 23,42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ubtítulo 3"/>
          <p:cNvSpPr txBox="1"/>
          <p:nvPr/>
        </p:nvSpPr>
        <p:spPr>
          <a:xfrm>
            <a:off x="246146" y="1228959"/>
            <a:ext cx="7776360" cy="475200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400" b="1" strike="noStrike" spc="-1">
                <a:solidFill>
                  <a:srgbClr val="000000"/>
                </a:solidFill>
                <a:latin typeface="Calibri"/>
              </a:rPr>
              <a:t>Introdução</a:t>
            </a:r>
            <a:endParaRPr lang="pt-BR" sz="24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1200" b="0" strike="noStrike" spc="-1">
                <a:solidFill>
                  <a:srgbClr val="000000"/>
                </a:solidFill>
                <a:latin typeface="Arial"/>
                <a:ea typeface="Times New Roman"/>
              </a:rPr>
              <a:t>Tabela 2</a:t>
            </a:r>
            <a:endParaRPr lang="pt-BR" sz="12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1200" b="0" strike="noStrike" spc="-1">
                <a:solidFill>
                  <a:srgbClr val="000000"/>
                </a:solidFill>
                <a:latin typeface="Arial"/>
                <a:ea typeface="Times New Roman"/>
              </a:rPr>
              <a:t>Faixas de valor do metro cúbico para residencial sem Tarifa Social </a:t>
            </a:r>
            <a:endParaRPr lang="pt-BR" sz="12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2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200" b="0" strike="noStrike" spc="-1">
              <a:latin typeface="Arial"/>
            </a:endParaRPr>
          </a:p>
          <a:p>
            <a:pPr algn="just">
              <a:lnSpc>
                <a:spcPct val="150000"/>
              </a:lnSpc>
              <a:spcBef>
                <a:spcPts val="1001"/>
              </a:spcBef>
            </a:pPr>
            <a:endParaRPr lang="pt-BR" sz="1200" b="0" strike="noStrike" spc="-1">
              <a:latin typeface="Arial"/>
            </a:endParaRPr>
          </a:p>
          <a:p>
            <a:pPr algn="just">
              <a:lnSpc>
                <a:spcPct val="150000"/>
              </a:lnSpc>
              <a:spcBef>
                <a:spcPts val="1001"/>
              </a:spcBef>
            </a:pPr>
            <a:endParaRPr lang="pt-BR" sz="12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2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2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2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1200" b="0" strike="noStrike" spc="-1">
                <a:solidFill>
                  <a:srgbClr val="000000"/>
                </a:solidFill>
                <a:latin typeface="Arial"/>
                <a:ea typeface="Times New Roman"/>
              </a:rPr>
              <a:t>Fonte: Planilha de Tarifas do SEMAE – São Leopoldo</a:t>
            </a:r>
            <a:endParaRPr lang="pt-BR" sz="12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2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1200" b="0" strike="noStrike" spc="-1">
                <a:solidFill>
                  <a:srgbClr val="000000"/>
                </a:solidFill>
                <a:latin typeface="Arial"/>
                <a:ea typeface="Times New Roman"/>
              </a:rPr>
              <a:t>Tabela 3</a:t>
            </a:r>
            <a:endParaRPr lang="pt-BR" sz="12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1200" b="0" strike="noStrike" spc="-1">
                <a:solidFill>
                  <a:srgbClr val="000000"/>
                </a:solidFill>
                <a:latin typeface="Arial"/>
                <a:ea typeface="Times New Roman"/>
              </a:rPr>
              <a:t>Faixas de valor do metro cúbico para residencial com Tarifa Social </a:t>
            </a:r>
            <a:endParaRPr lang="pt-BR" sz="1200" b="0" strike="noStrike" spc="-1"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lang="pt-BR" sz="1100" b="0" strike="noStrike" spc="-1">
                <a:solidFill>
                  <a:srgbClr val="000000"/>
                </a:solidFill>
                <a:latin typeface="Arial"/>
                <a:ea typeface="Times New Roman"/>
              </a:rPr>
              <a:t>. </a:t>
            </a:r>
            <a:endParaRPr lang="pt-BR" sz="11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1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1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1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1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1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1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1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1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1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1200" b="0" strike="noStrike" spc="-1">
                <a:solidFill>
                  <a:srgbClr val="000000"/>
                </a:solidFill>
                <a:latin typeface="Arial"/>
                <a:ea typeface="Times New Roman"/>
              </a:rPr>
              <a:t>Fonte: Planilha de Tarifas do SEMAE – São Leopoldo</a:t>
            </a:r>
            <a:endParaRPr lang="pt-BR" sz="1200" b="0" strike="noStrike" spc="-1">
              <a:latin typeface="Arial"/>
            </a:endParaRPr>
          </a:p>
        </p:txBody>
      </p:sp>
      <p:graphicFrame>
        <p:nvGraphicFramePr>
          <p:cNvPr id="48" name="Tabela 47"/>
          <p:cNvGraphicFramePr/>
          <p:nvPr>
            <p:extLst>
              <p:ext uri="{D42A27DB-BD31-4B8C-83A1-F6EECF244321}">
                <p14:modId xmlns:p14="http://schemas.microsoft.com/office/powerpoint/2010/main" val="372864206"/>
              </p:ext>
            </p:extLst>
          </p:nvPr>
        </p:nvGraphicFramePr>
        <p:xfrm>
          <a:off x="1596506" y="2140920"/>
          <a:ext cx="5075640" cy="1378440"/>
        </p:xfrm>
        <a:graphic>
          <a:graphicData uri="http://schemas.openxmlformats.org/drawingml/2006/table">
            <a:tbl>
              <a:tblPr/>
              <a:tblGrid>
                <a:gridCol w="2537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1160"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b="0" strike="noStrike" spc="-1">
                          <a:latin typeface="Arial"/>
                        </a:rPr>
                        <a:t>Residencial sem Tarifa Social 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600"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b="0" strike="noStrike" spc="-1">
                          <a:latin typeface="Arial"/>
                        </a:rPr>
                        <a:t>VALORES VÁLIDOS DESDE MARÇO DE 2021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800">
                <a:tc>
                  <a:txBody>
                    <a:bodyPr/>
                    <a:lstStyle/>
                    <a:p>
                      <a:r>
                        <a:rPr lang="pt-BR" sz="1200" b="0" strike="noStrike" spc="-1">
                          <a:latin typeface="Arial"/>
                        </a:rPr>
                        <a:t>Até 15 m³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strike="noStrike" spc="-1">
                          <a:latin typeface="Arial"/>
                        </a:rPr>
                        <a:t>R$ 3,6892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pt-BR" sz="1200" b="0" strike="noStrike" spc="-1" dirty="0">
                          <a:latin typeface="Arial"/>
                        </a:rPr>
                        <a:t>16 a 30 m³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strike="noStrike" spc="-1">
                          <a:latin typeface="Arial"/>
                        </a:rPr>
                        <a:t>R$ 8,2011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1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200" b="0" strike="noStrike" spc="-1">
                          <a:latin typeface="Arial"/>
                          <a:ea typeface="Microsoft YaHei"/>
                        </a:rPr>
                        <a:t>Mais que 30 </a:t>
                      </a:r>
                      <a:r>
                        <a:rPr lang="pt-BR" sz="1200" b="0" strike="noStrike" spc="-1">
                          <a:latin typeface="Arial"/>
                        </a:rPr>
                        <a:t>m³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strike="noStrike" spc="-1" dirty="0">
                          <a:latin typeface="Arial"/>
                        </a:rPr>
                        <a:t>R$ 11,4791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9" name="Tabela 48"/>
          <p:cNvGraphicFramePr/>
          <p:nvPr>
            <p:extLst>
              <p:ext uri="{D42A27DB-BD31-4B8C-83A1-F6EECF244321}">
                <p14:modId xmlns:p14="http://schemas.microsoft.com/office/powerpoint/2010/main" val="129796572"/>
              </p:ext>
            </p:extLst>
          </p:nvPr>
        </p:nvGraphicFramePr>
        <p:xfrm>
          <a:off x="1596506" y="4512894"/>
          <a:ext cx="5075640" cy="1663200"/>
        </p:xfrm>
        <a:graphic>
          <a:graphicData uri="http://schemas.openxmlformats.org/drawingml/2006/table">
            <a:tbl>
              <a:tblPr/>
              <a:tblGrid>
                <a:gridCol w="2537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1240"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b="0" strike="noStrike" spc="-1">
                          <a:latin typeface="Arial"/>
                        </a:rPr>
                        <a:t>Residencial com Tarifa Social 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b="0" strike="noStrike" spc="-1">
                          <a:latin typeface="Arial"/>
                        </a:rPr>
                        <a:t>VALORES VÁLIDOS DESDE MARÇO DE 2021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200" b="0" strike="noStrike" spc="-1">
                          <a:latin typeface="Arial"/>
                          <a:ea typeface="Microsoft YaHei"/>
                        </a:rPr>
                        <a:t>Até 10 </a:t>
                      </a:r>
                      <a:r>
                        <a:rPr lang="pt-BR" sz="1200" b="0" strike="noStrike" spc="-1">
                          <a:latin typeface="Arial"/>
                        </a:rPr>
                        <a:t>m³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strike="noStrike" spc="-1">
                          <a:latin typeface="Arial"/>
                        </a:rPr>
                        <a:t>R$ 1,4654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pt-BR" sz="1200" b="0" strike="noStrike" spc="-1">
                          <a:latin typeface="Arial"/>
                        </a:rPr>
                        <a:t>11 a 15 m³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strike="noStrike" spc="-1">
                          <a:latin typeface="Arial"/>
                        </a:rPr>
                        <a:t>R$ 3,6892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pt-BR" sz="1200" b="0" strike="noStrike" spc="-1">
                          <a:latin typeface="Arial"/>
                        </a:rPr>
                        <a:t>16 a 30 m³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strike="noStrike" spc="-1">
                          <a:latin typeface="Arial"/>
                        </a:rPr>
                        <a:t>R$ 8,2011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200" b="0" strike="noStrike" spc="-1">
                          <a:latin typeface="Arial"/>
                          <a:ea typeface="Microsoft YaHei"/>
                        </a:rPr>
                        <a:t>Mais que 30 </a:t>
                      </a:r>
                      <a:r>
                        <a:rPr lang="pt-BR" sz="1200" b="0" strike="noStrike" spc="-1">
                          <a:latin typeface="Arial"/>
                        </a:rPr>
                        <a:t>m³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strike="noStrike" spc="-1" dirty="0">
                          <a:latin typeface="Arial"/>
                        </a:rPr>
                        <a:t>R$ 11,4791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ubtítulo 11"/>
          <p:cNvSpPr txBox="1"/>
          <p:nvPr/>
        </p:nvSpPr>
        <p:spPr>
          <a:xfrm>
            <a:off x="343800" y="1379880"/>
            <a:ext cx="7776360" cy="475200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400" b="1" strike="noStrike" spc="-1" dirty="0">
                <a:solidFill>
                  <a:srgbClr val="000000"/>
                </a:solidFill>
                <a:latin typeface="Calibri"/>
              </a:rPr>
              <a:t>Introdução</a:t>
            </a:r>
            <a:endParaRPr lang="pt-BR" sz="24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12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Tabela 4</a:t>
            </a: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12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Serviço Básico de Esgoto sem Tarifa Social </a:t>
            </a: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  <a:spcBef>
                <a:spcPts val="1001"/>
              </a:spcBef>
            </a:pP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  <a:spcBef>
                <a:spcPts val="1001"/>
              </a:spcBef>
            </a:pP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12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Fonte: Planilha de Tarifas do SEMAE – São Leopoldo</a:t>
            </a: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12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Tabela 5</a:t>
            </a: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12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Serviço Básico de Esgoto com Tarifa Social</a:t>
            </a: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. </a:t>
            </a:r>
            <a:endParaRPr lang="pt-BR" sz="11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1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1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1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1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1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200" b="0" strike="noStrike" spc="-1" dirty="0">
              <a:solidFill>
                <a:srgbClr val="000000"/>
              </a:solidFill>
              <a:latin typeface="Arial"/>
              <a:ea typeface="Times New Roman"/>
            </a:endParaRPr>
          </a:p>
          <a:p>
            <a:pPr algn="just">
              <a:lnSpc>
                <a:spcPct val="100000"/>
              </a:lnSpc>
            </a:pPr>
            <a:r>
              <a:rPr lang="pt-BR" sz="12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Fonte: Planilha de Tarifas do SEMAE – São Leopoldo</a:t>
            </a:r>
            <a:endParaRPr lang="pt-BR" sz="1200" b="0" strike="noStrike" spc="-1" dirty="0">
              <a:latin typeface="Arial"/>
            </a:endParaRPr>
          </a:p>
        </p:txBody>
      </p:sp>
      <p:graphicFrame>
        <p:nvGraphicFramePr>
          <p:cNvPr id="51" name="Tabela 50"/>
          <p:cNvGraphicFramePr/>
          <p:nvPr>
            <p:extLst>
              <p:ext uri="{D42A27DB-BD31-4B8C-83A1-F6EECF244321}">
                <p14:modId xmlns:p14="http://schemas.microsoft.com/office/powerpoint/2010/main" val="1784938415"/>
              </p:ext>
            </p:extLst>
          </p:nvPr>
        </p:nvGraphicFramePr>
        <p:xfrm>
          <a:off x="422832" y="2271960"/>
          <a:ext cx="5247720" cy="1157040"/>
        </p:xfrm>
        <a:graphic>
          <a:graphicData uri="http://schemas.openxmlformats.org/drawingml/2006/table">
            <a:tbl>
              <a:tblPr/>
              <a:tblGrid>
                <a:gridCol w="4364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3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9920"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b="0" strike="noStrike" spc="-1">
                          <a:latin typeface="Arial"/>
                        </a:rPr>
                        <a:t>VALORES VÁLIDOS DESDE MARÇO DE 2021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920">
                <a:tc>
                  <a:txBody>
                    <a:bodyPr/>
                    <a:lstStyle/>
                    <a:p>
                      <a:r>
                        <a:rPr lang="pt-BR" sz="1200" b="0" strike="noStrike" spc="-1">
                          <a:latin typeface="Arial"/>
                        </a:rPr>
                        <a:t>Serviço Básico de Esgoto 80%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strike="noStrike" spc="-1">
                          <a:latin typeface="Arial"/>
                        </a:rPr>
                        <a:t>R$ 35,11</a:t>
                      </a:r>
                    </a:p>
                  </a:txBody>
                  <a:tcPr marL="90000" marR="90000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920">
                <a:tc>
                  <a:txBody>
                    <a:bodyPr/>
                    <a:lstStyle/>
                    <a:p>
                      <a:r>
                        <a:rPr lang="pt-BR" sz="1200" b="0" strike="noStrike" spc="-1">
                          <a:latin typeface="Arial"/>
                        </a:rPr>
                        <a:t>Serviço Básico de Esgoto 20%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strike="noStrike" spc="-1" dirty="0">
                          <a:latin typeface="Arial"/>
                        </a:rPr>
                        <a:t>R$ 8,78</a:t>
                      </a:r>
                    </a:p>
                    <a:p>
                      <a:pPr algn="r"/>
                      <a:endParaRPr lang="pt-BR" sz="12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2" name="Tabela 51"/>
          <p:cNvGraphicFramePr/>
          <p:nvPr>
            <p:extLst>
              <p:ext uri="{D42A27DB-BD31-4B8C-83A1-F6EECF244321}">
                <p14:modId xmlns:p14="http://schemas.microsoft.com/office/powerpoint/2010/main" val="828030496"/>
              </p:ext>
            </p:extLst>
          </p:nvPr>
        </p:nvGraphicFramePr>
        <p:xfrm>
          <a:off x="422832" y="4671136"/>
          <a:ext cx="5247720" cy="1157040"/>
        </p:xfrm>
        <a:graphic>
          <a:graphicData uri="http://schemas.openxmlformats.org/drawingml/2006/table">
            <a:tbl>
              <a:tblPr/>
              <a:tblGrid>
                <a:gridCol w="4364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3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9920"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b="0" strike="noStrike" spc="-1">
                          <a:latin typeface="Arial"/>
                        </a:rPr>
                        <a:t>VALORES VÁLIDOS DESDE MARÇO DE 2021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920">
                <a:tc>
                  <a:txBody>
                    <a:bodyPr/>
                    <a:lstStyle/>
                    <a:p>
                      <a:r>
                        <a:rPr lang="pt-BR" sz="1200" b="0" strike="noStrike" spc="-1" dirty="0">
                          <a:latin typeface="Arial"/>
                        </a:rPr>
                        <a:t>Serviço Básico de Esgoto 50%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strike="noStrike" spc="-1">
                          <a:latin typeface="Arial"/>
                        </a:rPr>
                        <a:t>R$ 8,78</a:t>
                      </a:r>
                    </a:p>
                  </a:txBody>
                  <a:tcPr marL="90000" marR="90000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920">
                <a:tc>
                  <a:txBody>
                    <a:bodyPr/>
                    <a:lstStyle/>
                    <a:p>
                      <a:r>
                        <a:rPr lang="pt-BR" sz="1200" b="0" strike="noStrike" spc="-1" dirty="0">
                          <a:latin typeface="Arial"/>
                        </a:rPr>
                        <a:t>Serviço Básico de Esgoto 20%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strike="noStrike" spc="-1" dirty="0">
                          <a:latin typeface="Arial"/>
                        </a:rPr>
                        <a:t>R$ 3,51</a:t>
                      </a:r>
                    </a:p>
                    <a:p>
                      <a:pPr algn="r"/>
                      <a:endParaRPr lang="pt-BR" sz="12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ubtítulo 12"/>
          <p:cNvSpPr txBox="1"/>
          <p:nvPr/>
        </p:nvSpPr>
        <p:spPr>
          <a:xfrm>
            <a:off x="343800" y="1080000"/>
            <a:ext cx="7776360" cy="577800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400" b="1" strike="noStrike" spc="-1" dirty="0">
                <a:solidFill>
                  <a:srgbClr val="000000"/>
                </a:solidFill>
                <a:latin typeface="Calibri"/>
              </a:rPr>
              <a:t>Introdução</a:t>
            </a:r>
            <a:endParaRPr lang="pt-BR" sz="24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Tabela 6 - Faixas de valor do metro cúbico esgoto para residencial sem Tarifa Social</a:t>
            </a:r>
            <a:endParaRPr lang="pt-BR" sz="11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1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1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  <a:spcBef>
                <a:spcPts val="1001"/>
              </a:spcBef>
            </a:pPr>
            <a:endParaRPr lang="pt-BR" sz="11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  <a:spcBef>
                <a:spcPts val="1001"/>
              </a:spcBef>
            </a:pPr>
            <a:endParaRPr lang="pt-BR" sz="11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  <a:spcBef>
                <a:spcPts val="1001"/>
              </a:spcBef>
            </a:pPr>
            <a:endParaRPr lang="pt-BR" sz="11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1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1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1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Fonte: Planilha de Tarifas do SEMAE – São Leopoldo</a:t>
            </a:r>
            <a:endParaRPr lang="pt-BR" sz="11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1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Tabela 7 - Faixas de valor do metro cúbico esgoto para residencial com Tarifa Social</a:t>
            </a:r>
            <a:endParaRPr lang="pt-BR" sz="11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1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1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1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1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1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1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1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1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100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1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1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1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1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Fonte: Planilha de Tarifas do SEMAE – São Leopoldo</a:t>
            </a:r>
            <a:endParaRPr lang="pt-BR" sz="1100" b="0" strike="noStrike" spc="-1" dirty="0">
              <a:latin typeface="Arial"/>
            </a:endParaRPr>
          </a:p>
        </p:txBody>
      </p:sp>
      <p:graphicFrame>
        <p:nvGraphicFramePr>
          <p:cNvPr id="54" name="Tabela 53"/>
          <p:cNvGraphicFramePr/>
          <p:nvPr>
            <p:extLst>
              <p:ext uri="{D42A27DB-BD31-4B8C-83A1-F6EECF244321}">
                <p14:modId xmlns:p14="http://schemas.microsoft.com/office/powerpoint/2010/main" val="1019469883"/>
              </p:ext>
            </p:extLst>
          </p:nvPr>
        </p:nvGraphicFramePr>
        <p:xfrm>
          <a:off x="1860120" y="1691633"/>
          <a:ext cx="4671360" cy="1773720"/>
        </p:xfrm>
        <a:graphic>
          <a:graphicData uri="http://schemas.openxmlformats.org/drawingml/2006/table">
            <a:tbl>
              <a:tblPr/>
              <a:tblGrid>
                <a:gridCol w="126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4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6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0680">
                <a:tc gridSpan="3">
                  <a:txBody>
                    <a:bodyPr/>
                    <a:lstStyle/>
                    <a:p>
                      <a:pPr algn="ctr"/>
                      <a:r>
                        <a:rPr lang="pt-BR" sz="1100" b="0" strike="noStrike" spc="-1" dirty="0">
                          <a:latin typeface="Arial"/>
                        </a:rPr>
                        <a:t>Residencial sem Tarifa Social 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320">
                <a:tc gridSpan="3">
                  <a:txBody>
                    <a:bodyPr/>
                    <a:lstStyle/>
                    <a:p>
                      <a:pPr algn="ctr"/>
                      <a:r>
                        <a:rPr lang="pt-BR" sz="1100" b="0" strike="noStrike" spc="-1" dirty="0">
                          <a:latin typeface="Arial"/>
                        </a:rPr>
                        <a:t>VALORES VÁLIDOS DESDE MARÇO DE 2021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320">
                <a:tc>
                  <a:txBody>
                    <a:bodyPr/>
                    <a:lstStyle/>
                    <a:p>
                      <a:endParaRPr lang="pt-BR" sz="1100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0" strike="noStrike" spc="-1" dirty="0">
                          <a:latin typeface="Arial"/>
                        </a:rPr>
                        <a:t>Residencial 80%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0" strike="noStrike" spc="-1">
                          <a:latin typeface="Arial"/>
                        </a:rPr>
                        <a:t>Residencial 20%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320">
                <a:tc>
                  <a:txBody>
                    <a:bodyPr/>
                    <a:lstStyle/>
                    <a:p>
                      <a:r>
                        <a:rPr lang="pt-BR" sz="1100" b="0" strike="noStrike" spc="-1">
                          <a:latin typeface="Arial"/>
                        </a:rPr>
                        <a:t>Até 15 m³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100" b="0" strike="noStrike" spc="-1">
                          <a:latin typeface="Arial"/>
                        </a:rPr>
                        <a:t>R$ 2,9514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100" b="0" strike="noStrike" spc="-1" dirty="0">
                          <a:latin typeface="Arial"/>
                        </a:rPr>
                        <a:t>R$ 0,7378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320">
                <a:tc>
                  <a:txBody>
                    <a:bodyPr/>
                    <a:lstStyle/>
                    <a:p>
                      <a:r>
                        <a:rPr lang="pt-BR" sz="1100" b="0" strike="noStrike" spc="-1">
                          <a:latin typeface="Arial"/>
                        </a:rPr>
                        <a:t>16 a 30 m³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100" b="0" strike="noStrike" spc="-1">
                          <a:latin typeface="Arial"/>
                        </a:rPr>
                        <a:t>R$ 3,2804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100" b="0" strike="noStrike" spc="-1" dirty="0">
                          <a:latin typeface="Arial"/>
                        </a:rPr>
                        <a:t>R$ 0,8200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100" b="0" strike="noStrike" spc="-1">
                          <a:latin typeface="Arial"/>
                          <a:ea typeface="Microsoft YaHei"/>
                        </a:rPr>
                        <a:t>Mais que 30 </a:t>
                      </a:r>
                      <a:r>
                        <a:rPr lang="pt-BR" sz="1100" b="0" strike="noStrike" spc="-1">
                          <a:latin typeface="Arial"/>
                        </a:rPr>
                        <a:t>m³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100" b="0" strike="noStrike" spc="-1">
                          <a:latin typeface="Arial"/>
                        </a:rPr>
                        <a:t>R$ 4,5916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100" b="0" strike="noStrike" spc="-1" dirty="0">
                          <a:latin typeface="Arial"/>
                        </a:rPr>
                        <a:t>R$ 1,1478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5" name="Tabela 54"/>
          <p:cNvGraphicFramePr/>
          <p:nvPr>
            <p:extLst>
              <p:ext uri="{D42A27DB-BD31-4B8C-83A1-F6EECF244321}">
                <p14:modId xmlns:p14="http://schemas.microsoft.com/office/powerpoint/2010/main" val="3031167386"/>
              </p:ext>
            </p:extLst>
          </p:nvPr>
        </p:nvGraphicFramePr>
        <p:xfrm>
          <a:off x="1859940" y="4232039"/>
          <a:ext cx="5424120" cy="1939680"/>
        </p:xfrm>
        <a:graphic>
          <a:graphicData uri="http://schemas.openxmlformats.org/drawingml/2006/table">
            <a:tbl>
              <a:tblPr/>
              <a:tblGrid>
                <a:gridCol w="146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8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2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1600">
                <a:tc gridSpan="3">
                  <a:txBody>
                    <a:bodyPr/>
                    <a:lstStyle/>
                    <a:p>
                      <a:pPr algn="ctr"/>
                      <a:r>
                        <a:rPr lang="pt-BR" sz="1100" b="0" strike="noStrike" spc="-1" dirty="0">
                          <a:latin typeface="Arial"/>
                        </a:rPr>
                        <a:t>Residencial sem Tarifa Social 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 gridSpan="3">
                  <a:txBody>
                    <a:bodyPr/>
                    <a:lstStyle/>
                    <a:p>
                      <a:pPr algn="ctr"/>
                      <a:r>
                        <a:rPr lang="pt-BR" sz="1100" b="0" strike="noStrike" spc="-1" dirty="0">
                          <a:latin typeface="Arial"/>
                        </a:rPr>
                        <a:t>VALORES VÁLIDOS DESDE MARÇO DE 2021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pt-BR" sz="1100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0" strike="noStrike" spc="-1" dirty="0">
                          <a:latin typeface="Arial"/>
                        </a:rPr>
                        <a:t>Residencial Social 50%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0" strike="noStrike" spc="-1">
                          <a:latin typeface="Arial"/>
                        </a:rPr>
                        <a:t>Residencial Social 20%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pt-BR" sz="1100" b="0" strike="noStrike" spc="-1">
                          <a:latin typeface="Arial"/>
                        </a:rPr>
                        <a:t>Até 10 m³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100" b="0" strike="noStrike" spc="-1" dirty="0">
                          <a:latin typeface="Arial"/>
                        </a:rPr>
                        <a:t>R$ 0,7327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100" b="0" strike="noStrike" spc="-1">
                          <a:latin typeface="Arial"/>
                        </a:rPr>
                        <a:t>R$ 0,2930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pt-BR" sz="1100" b="0" strike="noStrike" spc="-1" dirty="0">
                          <a:latin typeface="Arial"/>
                        </a:rPr>
                        <a:t>11 a 15 m³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100" b="0" strike="noStrike" spc="-1" dirty="0">
                          <a:latin typeface="Arial"/>
                        </a:rPr>
                        <a:t>R$ 1,8446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100" b="0" strike="noStrike" spc="-1" dirty="0">
                          <a:latin typeface="Arial"/>
                        </a:rPr>
                        <a:t>R$ 0,7378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100" b="0" strike="noStrike" spc="-1">
                          <a:latin typeface="Arial"/>
                        </a:rPr>
                        <a:t>16 a 30 m³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100" b="0" strike="noStrike" spc="-1" dirty="0">
                          <a:latin typeface="Arial"/>
                        </a:rPr>
                        <a:t>R$ 2,0503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100" b="0" strike="noStrike" spc="-1" dirty="0">
                          <a:latin typeface="Arial"/>
                        </a:rPr>
                        <a:t>R$ 0,8200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6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100" b="0" strike="noStrike" spc="-1">
                          <a:latin typeface="Arial"/>
                          <a:ea typeface="Microsoft YaHei"/>
                        </a:rPr>
                        <a:t>Mais que 30 </a:t>
                      </a:r>
                      <a:r>
                        <a:rPr lang="pt-BR" sz="1100" b="0" strike="noStrike" spc="-1">
                          <a:latin typeface="Arial"/>
                        </a:rPr>
                        <a:t>m³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100" b="0" strike="noStrike" spc="-1" dirty="0">
                          <a:latin typeface="Arial"/>
                        </a:rPr>
                        <a:t>R$ 2,8704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100" b="0" strike="noStrike" spc="-1" dirty="0">
                          <a:latin typeface="Arial"/>
                        </a:rPr>
                        <a:t>R$ 1,1479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ubtítulo 4"/>
          <p:cNvSpPr txBox="1"/>
          <p:nvPr/>
        </p:nvSpPr>
        <p:spPr>
          <a:xfrm>
            <a:off x="343800" y="1379880"/>
            <a:ext cx="7776360" cy="475200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400" b="1" strike="noStrike" spc="-1" dirty="0">
                <a:solidFill>
                  <a:srgbClr val="000000"/>
                </a:solidFill>
                <a:latin typeface="Calibri"/>
              </a:rPr>
              <a:t>Introdução</a:t>
            </a:r>
            <a:endParaRPr lang="pt-BR" sz="2400" b="0" strike="noStrike" spc="-1" dirty="0">
              <a:latin typeface="Arial"/>
            </a:endParaRPr>
          </a:p>
          <a:p>
            <a:pPr indent="288000" algn="just">
              <a:lnSpc>
                <a:spcPct val="150000"/>
              </a:lnSpc>
            </a:pPr>
            <a:r>
              <a:rPr lang="pt-BR" sz="12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Há cinco tipos de modalidades de contemplação para o benefício. </a:t>
            </a:r>
            <a:endParaRPr lang="pt-BR" sz="1200" b="0" strike="noStrike" spc="-1" dirty="0">
              <a:latin typeface="Arial"/>
            </a:endParaRPr>
          </a:p>
          <a:p>
            <a:pPr indent="288000" algn="just">
              <a:lnSpc>
                <a:spcPct val="150000"/>
              </a:lnSpc>
            </a:pPr>
            <a:endParaRPr lang="pt-BR" sz="1200" b="0" strike="noStrike" spc="-1" dirty="0">
              <a:latin typeface="Arial"/>
            </a:endParaRPr>
          </a:p>
          <a:p>
            <a:pPr indent="288000" algn="just">
              <a:lnSpc>
                <a:spcPct val="150000"/>
              </a:lnSpc>
            </a:pPr>
            <a:r>
              <a:rPr lang="pt-BR" sz="1200" b="1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Renda:</a:t>
            </a:r>
            <a:r>
              <a:rPr lang="pt-BR" sz="12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 até meio salário mínimo nacional per capita com cadastro único atualizado; </a:t>
            </a:r>
            <a:endParaRPr lang="pt-BR" sz="1200" b="0" strike="noStrike" spc="-1" dirty="0">
              <a:latin typeface="Arial"/>
            </a:endParaRPr>
          </a:p>
          <a:p>
            <a:pPr indent="288000" algn="just">
              <a:lnSpc>
                <a:spcPct val="150000"/>
              </a:lnSpc>
            </a:pPr>
            <a:endParaRPr lang="pt-BR" sz="1200" b="0" strike="noStrike" spc="-1" dirty="0">
              <a:latin typeface="Arial"/>
            </a:endParaRPr>
          </a:p>
          <a:p>
            <a:pPr indent="288000" algn="just">
              <a:lnSpc>
                <a:spcPct val="150000"/>
              </a:lnSpc>
            </a:pPr>
            <a:r>
              <a:rPr lang="pt-BR" sz="1200" b="1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Idade:</a:t>
            </a:r>
            <a:r>
              <a:rPr lang="pt-BR" sz="12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 proprietários ou usuários que tenham em seu grupo familiar alguma pessoa com 60 anos ou mais, e com renda familiar de no máximo dois salários mínimos nacionais; </a:t>
            </a:r>
            <a:endParaRPr lang="pt-BR" sz="1200" b="0" strike="noStrike" spc="-1" dirty="0">
              <a:latin typeface="Arial"/>
            </a:endParaRPr>
          </a:p>
          <a:p>
            <a:pPr indent="288000" algn="just">
              <a:lnSpc>
                <a:spcPct val="150000"/>
              </a:lnSpc>
            </a:pPr>
            <a:endParaRPr lang="pt-BR" sz="1200" b="0" strike="noStrike" spc="-1" dirty="0">
              <a:latin typeface="Arial"/>
            </a:endParaRPr>
          </a:p>
          <a:p>
            <a:pPr indent="288000" algn="just">
              <a:lnSpc>
                <a:spcPct val="150000"/>
              </a:lnSpc>
            </a:pPr>
            <a:r>
              <a:rPr lang="pt-BR" sz="1200" b="1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Doença:</a:t>
            </a:r>
            <a:r>
              <a:rPr lang="pt-BR" sz="12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 proprietários que tenham em seu grupo familiar portadores de doenças incluídas na lista do Ministério da Previdência Social e renda familiar de até dois salários mínimos nacionais;  </a:t>
            </a:r>
            <a:endParaRPr lang="pt-BR" sz="1200" b="0" strike="noStrike" spc="-1" dirty="0">
              <a:latin typeface="Arial"/>
            </a:endParaRPr>
          </a:p>
          <a:p>
            <a:pPr indent="288000" algn="just">
              <a:lnSpc>
                <a:spcPct val="150000"/>
              </a:lnSpc>
            </a:pPr>
            <a:endParaRPr lang="pt-BR" sz="1200" b="0" strike="noStrike" spc="-1" dirty="0">
              <a:latin typeface="Arial"/>
            </a:endParaRPr>
          </a:p>
          <a:p>
            <a:pPr indent="288000" algn="just">
              <a:lnSpc>
                <a:spcPct val="150000"/>
              </a:lnSpc>
            </a:pPr>
            <a:r>
              <a:rPr lang="pt-BR" sz="12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Famílias que adquiriram seu lote por meio de cooperativismo e/ou associativismo enquadradas nos Programas de Regularização Fundiária de Interesse Específico (REURB-E).</a:t>
            </a:r>
            <a:endParaRPr lang="pt-BR" sz="1200" b="0" strike="noStrike" spc="-1" dirty="0">
              <a:latin typeface="Arial"/>
            </a:endParaRPr>
          </a:p>
          <a:p>
            <a:pPr indent="288000" algn="just">
              <a:lnSpc>
                <a:spcPct val="150000"/>
              </a:lnSpc>
            </a:pPr>
            <a:endParaRPr lang="pt-BR" sz="1200" b="0" strike="noStrike" spc="-1" dirty="0">
              <a:latin typeface="Arial"/>
            </a:endParaRPr>
          </a:p>
          <a:p>
            <a:pPr indent="288000" algn="just">
              <a:lnSpc>
                <a:spcPct val="150000"/>
              </a:lnSpc>
            </a:pPr>
            <a:r>
              <a:rPr lang="pt-BR" sz="12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Organizações da Sociedade Civil (</a:t>
            </a:r>
            <a:r>
              <a:rPr lang="pt-BR" sz="1200" b="0" strike="noStrike" spc="-1" dirty="0" err="1">
                <a:solidFill>
                  <a:srgbClr val="000000"/>
                </a:solidFill>
                <a:latin typeface="Arial"/>
                <a:ea typeface="Times New Roman"/>
              </a:rPr>
              <a:t>OSC’s</a:t>
            </a:r>
            <a:r>
              <a:rPr lang="pt-BR" sz="12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) que desenvolvam atividades de cunho social, reconhecidas pela Secretaria de Desenvolvimento Social. </a:t>
            </a: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  <a:spcBef>
                <a:spcPts val="1001"/>
              </a:spcBef>
            </a:pP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  <a:spcBef>
                <a:spcPts val="1001"/>
              </a:spcBef>
            </a:pP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 </a:t>
            </a:r>
            <a:endParaRPr lang="pt-BR" sz="11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. </a:t>
            </a:r>
            <a:endParaRPr lang="pt-BR" sz="1100" b="0" strike="noStrike" spc="-1" dirty="0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lang="pt-BR" sz="11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ubtítulo 2"/>
          <p:cNvSpPr txBox="1"/>
          <p:nvPr/>
        </p:nvSpPr>
        <p:spPr>
          <a:xfrm>
            <a:off x="343800" y="1379880"/>
            <a:ext cx="7776360" cy="475200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400" b="1" strike="noStrike" spc="-1">
                <a:solidFill>
                  <a:srgbClr val="000000"/>
                </a:solidFill>
                <a:latin typeface="Calibri"/>
              </a:rPr>
              <a:t>Objetivo</a:t>
            </a:r>
            <a:endParaRPr lang="pt-BR" sz="2400" b="0" strike="noStrike" spc="-1">
              <a:latin typeface="Arial"/>
            </a:endParaRPr>
          </a:p>
          <a:p>
            <a:pPr algn="just">
              <a:lnSpc>
                <a:spcPct val="150000"/>
              </a:lnSpc>
              <a:spcBef>
                <a:spcPts val="1001"/>
              </a:spcBef>
            </a:pPr>
            <a:r>
              <a:rPr lang="pt-BR" sz="1600" b="0" strike="noStrike" spc="-1">
                <a:solidFill>
                  <a:srgbClr val="000000"/>
                </a:solidFill>
                <a:latin typeface="Arial"/>
                <a:ea typeface="Times New Roman"/>
              </a:rPr>
              <a:t>Expor a experiência da Tarifa Social no município de São Leopoldo enquanto dispositivo de universalização do Saneamento Básico.</a:t>
            </a:r>
            <a:r>
              <a:rPr lang="pt-BR" sz="1400" b="0" strike="noStrike" spc="-1">
                <a:solidFill>
                  <a:srgbClr val="000000"/>
                </a:solidFill>
                <a:latin typeface="Arial"/>
                <a:ea typeface="Times New Roman"/>
              </a:rPr>
              <a:t> </a:t>
            </a:r>
            <a:endParaRPr lang="pt-BR" sz="14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14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400" b="1" strike="noStrike" spc="-1">
                <a:solidFill>
                  <a:srgbClr val="000000"/>
                </a:solidFill>
                <a:latin typeface="Calibri"/>
              </a:rPr>
              <a:t>Objetivos Específicos</a:t>
            </a:r>
            <a:endParaRPr lang="pt-BR" sz="24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24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1600" b="0" strike="noStrike" spc="-1">
                <a:solidFill>
                  <a:srgbClr val="000000"/>
                </a:solidFill>
                <a:latin typeface="Arial"/>
                <a:ea typeface="Times New Roman"/>
              </a:rPr>
              <a:t>1) Aferir os territórios com maior índice de vulnerabilidade; </a:t>
            </a:r>
            <a:endParaRPr lang="pt-BR" sz="16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6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1600" b="0" strike="noStrike" spc="-1">
                <a:solidFill>
                  <a:srgbClr val="000000"/>
                </a:solidFill>
                <a:latin typeface="Arial"/>
                <a:ea typeface="Times New Roman"/>
              </a:rPr>
              <a:t>2) Verificar as caraterísticas socioeconômicas das famílias beneficiadas.</a:t>
            </a:r>
            <a:endParaRPr lang="pt-BR" sz="1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ubtítulo 2"/>
          <p:cNvSpPr txBox="1"/>
          <p:nvPr/>
        </p:nvSpPr>
        <p:spPr>
          <a:xfrm>
            <a:off x="343800" y="1379880"/>
            <a:ext cx="7776360" cy="475200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pt-BR" sz="2400" b="1" strike="noStrike" spc="-1" dirty="0">
                <a:solidFill>
                  <a:srgbClr val="000000"/>
                </a:solidFill>
                <a:latin typeface="Calibri"/>
              </a:rPr>
              <a:t>Material e métodos</a:t>
            </a:r>
            <a:endParaRPr lang="pt-BR" sz="24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</a:pPr>
            <a:endParaRPr lang="pt-BR" sz="2400" b="0" strike="noStrike" spc="-1" dirty="0">
              <a:latin typeface="Arial"/>
            </a:endParaRPr>
          </a:p>
          <a:p>
            <a:pPr indent="288000" algn="just">
              <a:lnSpc>
                <a:spcPct val="150000"/>
              </a:lnSpc>
            </a:pPr>
            <a:r>
              <a:rPr lang="pt-BR" sz="16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Foi realizada revisão bibliográfica sobre a questão social; a vulnerabilidade social; a tarifa social; o saneamento básico e a universalização de acesso ao saneamento, documento Diagnóstico </a:t>
            </a:r>
            <a:r>
              <a:rPr lang="pt-BR" sz="1600" b="0" strike="noStrike" spc="-1" dirty="0" err="1">
                <a:solidFill>
                  <a:srgbClr val="000000"/>
                </a:solidFill>
                <a:latin typeface="Arial"/>
                <a:ea typeface="Times New Roman"/>
              </a:rPr>
              <a:t>socioterritorial</a:t>
            </a:r>
            <a:r>
              <a:rPr lang="pt-BR" sz="16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: política municipal de assistência social sistema único de assistência social do ano de 2016.  Igualmente, houve a consulta nos documentos referente ao valor das Tarifas nos meios de comunicação institucional e aos documentos produzidos pelo setor de Serviço Social do SEMAE.</a:t>
            </a:r>
            <a:endParaRPr lang="pt-BR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16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469</TotalTime>
  <Words>1802</Words>
  <Application>Microsoft Office PowerPoint</Application>
  <PresentationFormat>Apresentação na tela (4:3)</PresentationFormat>
  <Paragraphs>347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Paulo Scalize</dc:creator>
  <dc:description/>
  <cp:lastModifiedBy>MANALUA DE MELLO DA SILVA</cp:lastModifiedBy>
  <cp:revision>17</cp:revision>
  <dcterms:created xsi:type="dcterms:W3CDTF">2022-04-25T15:52:50Z</dcterms:created>
  <dcterms:modified xsi:type="dcterms:W3CDTF">2022-05-11T19:46:11Z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Apresentação na tela (4:3)</vt:lpwstr>
  </property>
  <property fmtid="{D5CDD505-2E9C-101B-9397-08002B2CF9AE}" pid="3" name="Slides">
    <vt:r8>10</vt:r8>
  </property>
</Properties>
</file>