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47"/>
  </p:notesMasterIdLst>
  <p:handoutMasterIdLst>
    <p:handoutMasterId r:id="rId48"/>
  </p:handoutMasterIdLst>
  <p:sldIdLst>
    <p:sldId id="790" r:id="rId2"/>
    <p:sldId id="771" r:id="rId3"/>
    <p:sldId id="761" r:id="rId4"/>
    <p:sldId id="763" r:id="rId5"/>
    <p:sldId id="764" r:id="rId6"/>
    <p:sldId id="765" r:id="rId7"/>
    <p:sldId id="766" r:id="rId8"/>
    <p:sldId id="767" r:id="rId9"/>
    <p:sldId id="768" r:id="rId10"/>
    <p:sldId id="769" r:id="rId11"/>
    <p:sldId id="802" r:id="rId12"/>
    <p:sldId id="803" r:id="rId13"/>
    <p:sldId id="725" r:id="rId14"/>
    <p:sldId id="784" r:id="rId15"/>
    <p:sldId id="777" r:id="rId16"/>
    <p:sldId id="781" r:id="rId17"/>
    <p:sldId id="786" r:id="rId18"/>
    <p:sldId id="782" r:id="rId19"/>
    <p:sldId id="783" r:id="rId20"/>
    <p:sldId id="805" r:id="rId21"/>
    <p:sldId id="780" r:id="rId22"/>
    <p:sldId id="785" r:id="rId23"/>
    <p:sldId id="778" r:id="rId24"/>
    <p:sldId id="787" r:id="rId25"/>
    <p:sldId id="791" r:id="rId26"/>
    <p:sldId id="749" r:id="rId27"/>
    <p:sldId id="750" r:id="rId28"/>
    <p:sldId id="748" r:id="rId29"/>
    <p:sldId id="751" r:id="rId30"/>
    <p:sldId id="801" r:id="rId31"/>
    <p:sldId id="792" r:id="rId32"/>
    <p:sldId id="752" r:id="rId33"/>
    <p:sldId id="753" r:id="rId34"/>
    <p:sldId id="754" r:id="rId35"/>
    <p:sldId id="806" r:id="rId36"/>
    <p:sldId id="755" r:id="rId37"/>
    <p:sldId id="793" r:id="rId38"/>
    <p:sldId id="798" r:id="rId39"/>
    <p:sldId id="756" r:id="rId40"/>
    <p:sldId id="799" r:id="rId41"/>
    <p:sldId id="757" r:id="rId42"/>
    <p:sldId id="800" r:id="rId43"/>
    <p:sldId id="795" r:id="rId44"/>
    <p:sldId id="796" r:id="rId45"/>
    <p:sldId id="723" r:id="rId46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sivania Santos Rodrigues" initials="CS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74"/>
    <a:srgbClr val="29128A"/>
    <a:srgbClr val="CC00CC"/>
    <a:srgbClr val="009999"/>
    <a:srgbClr val="00CC99"/>
    <a:srgbClr val="99FFCC"/>
    <a:srgbClr val="99CCFF"/>
    <a:srgbClr val="00FF99"/>
    <a:srgbClr val="E10D2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1014" autoAdjust="0"/>
  </p:normalViewPr>
  <p:slideViewPr>
    <p:cSldViewPr>
      <p:cViewPr varScale="1">
        <p:scale>
          <a:sx n="63" d="100"/>
          <a:sy n="63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IAGN&#211;STICO%20PMSB%202016\PMSB\Respostas%20diagn&#243;stico%202016\gerar%20grafic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escentraliza&#231;&#227;o%20PMSB\Planilha%20com%20TED%20para%20apresenta&#231;ao%20Assemae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Situação </a:t>
            </a:r>
            <a:r>
              <a:rPr lang="en-US" dirty="0" err="1"/>
              <a:t>quantitativa</a:t>
            </a:r>
            <a:r>
              <a:rPr lang="en-US" dirty="0"/>
              <a:t> dos</a:t>
            </a:r>
            <a:r>
              <a:rPr lang="en-US" baseline="0" dirty="0"/>
              <a:t> </a:t>
            </a:r>
            <a:r>
              <a:rPr lang="en-US" baseline="0" dirty="0" err="1"/>
              <a:t>convênios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254720"/>
        <c:axId val="192256256"/>
        <c:axId val="0"/>
      </c:bar3DChart>
      <c:catAx>
        <c:axId val="192254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92256256"/>
        <c:crosses val="autoZero"/>
        <c:auto val="1"/>
        <c:lblAlgn val="ctr"/>
        <c:lblOffset val="100"/>
        <c:noMultiLvlLbl val="0"/>
      </c:catAx>
      <c:valAx>
        <c:axId val="192256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225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6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F-4127-96FC-96542C8825BA}"/>
              </c:ext>
            </c:extLst>
          </c:dPt>
          <c:dPt>
            <c:idx val="1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F-4127-96FC-96542C8825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DF-4127-96FC-96542C8825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80000" tIns="18000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Planilha2!$O$40:$O$43</c:f>
              <c:strCache>
                <c:ptCount val="4"/>
                <c:pt idx="0">
                  <c:v>Formalizados</c:v>
                </c:pt>
                <c:pt idx="1">
                  <c:v>Cancelados</c:v>
                </c:pt>
                <c:pt idx="2">
                  <c:v>Em execução</c:v>
                </c:pt>
                <c:pt idx="3">
                  <c:v>Concluídos</c:v>
                </c:pt>
              </c:strCache>
            </c:strRef>
          </c:cat>
          <c:val>
            <c:numRef>
              <c:f>Planilha2!$P$40:$P$43</c:f>
              <c:numCache>
                <c:formatCode>General</c:formatCode>
                <c:ptCount val="4"/>
                <c:pt idx="0">
                  <c:v>611</c:v>
                </c:pt>
                <c:pt idx="1">
                  <c:v>190</c:v>
                </c:pt>
                <c:pt idx="2">
                  <c:v>216</c:v>
                </c:pt>
                <c:pt idx="3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DF-4127-96FC-96542C882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758720"/>
        <c:axId val="193760256"/>
        <c:axId val="0"/>
      </c:bar3DChart>
      <c:catAx>
        <c:axId val="1937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760256"/>
        <c:crosses val="autoZero"/>
        <c:auto val="1"/>
        <c:lblAlgn val="ctr"/>
        <c:lblOffset val="100"/>
        <c:noMultiLvlLbl val="0"/>
      </c:catAx>
      <c:valAx>
        <c:axId val="193760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37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79-4083-9FF5-9B6645BE40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79-4083-9FF5-9B6645BE40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80000" tIns="18000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Planilha2!$O$41:$O$43</c:f>
              <c:strCache>
                <c:ptCount val="3"/>
                <c:pt idx="0">
                  <c:v>Cancelados</c:v>
                </c:pt>
                <c:pt idx="1">
                  <c:v>Em execução</c:v>
                </c:pt>
                <c:pt idx="2">
                  <c:v>Concluídos</c:v>
                </c:pt>
              </c:strCache>
            </c:strRef>
          </c:cat>
          <c:val>
            <c:numRef>
              <c:f>Planilha2!$Q$41:$Q$43</c:f>
              <c:numCache>
                <c:formatCode>0%</c:formatCode>
                <c:ptCount val="3"/>
                <c:pt idx="0">
                  <c:v>0.31096563011456629</c:v>
                </c:pt>
                <c:pt idx="1">
                  <c:v>0.353518821603928</c:v>
                </c:pt>
                <c:pt idx="2">
                  <c:v>0.3355155482815057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79-4083-9FF5-9B6645BE4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079872"/>
        <c:axId val="248081408"/>
        <c:axId val="0"/>
      </c:bar3DChart>
      <c:catAx>
        <c:axId val="24807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081408"/>
        <c:crosses val="autoZero"/>
        <c:auto val="1"/>
        <c:lblAlgn val="ctr"/>
        <c:lblOffset val="100"/>
        <c:noMultiLvlLbl val="0"/>
      </c:catAx>
      <c:valAx>
        <c:axId val="24808140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07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1530758226037066E-3"/>
                  <c:y val="-1.133144475920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6B-46B4-8A37-D45E28D87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180000" tIns="3600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Planilha1!$A$4:$A$13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</c:strCache>
            </c:strRef>
          </c:cat>
          <c:val>
            <c:numRef>
              <c:f>Planilha1!$B$4:$B$13</c:f>
              <c:numCache>
                <c:formatCode>0</c:formatCode>
                <c:ptCount val="10"/>
                <c:pt idx="0">
                  <c:v>436</c:v>
                </c:pt>
                <c:pt idx="1">
                  <c:v>424</c:v>
                </c:pt>
                <c:pt idx="2">
                  <c:v>395</c:v>
                </c:pt>
                <c:pt idx="3">
                  <c:v>288</c:v>
                </c:pt>
                <c:pt idx="4">
                  <c:v>237</c:v>
                </c:pt>
                <c:pt idx="5">
                  <c:v>227</c:v>
                </c:pt>
                <c:pt idx="6">
                  <c:v>222</c:v>
                </c:pt>
                <c:pt idx="7">
                  <c:v>218</c:v>
                </c:pt>
                <c:pt idx="8">
                  <c:v>234</c:v>
                </c:pt>
                <c:pt idx="9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6B-46B4-8A37-D45E28D87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8609408"/>
        <c:axId val="248615296"/>
        <c:axId val="248066048"/>
      </c:bar3DChart>
      <c:catAx>
        <c:axId val="2486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8615296"/>
        <c:crosses val="autoZero"/>
        <c:auto val="1"/>
        <c:lblAlgn val="ctr"/>
        <c:lblOffset val="100"/>
        <c:noMultiLvlLbl val="0"/>
      </c:catAx>
      <c:valAx>
        <c:axId val="248615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48609408"/>
        <c:crosses val="autoZero"/>
        <c:crossBetween val="between"/>
      </c:valAx>
      <c:serAx>
        <c:axId val="248066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24861529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>
          <a:solidFill>
            <a:schemeClr val="tx1">
              <a:lumMod val="85000"/>
              <a:lumOff val="15000"/>
            </a:schemeClr>
          </a:solidFill>
        </a:ln>
        <a:effectLst/>
        <a:sp3d>
          <a:contourClr>
            <a:schemeClr val="tx1">
              <a:lumMod val="85000"/>
              <a:lumOff val="1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944281510509E-2"/>
          <c:y val="1.2429383449907549E-2"/>
          <c:w val="0.96491225987802642"/>
          <c:h val="0.88825954846930444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572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BA-4A4D-B62F-34674BAE7A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BA-4A4D-B62F-34674BAE7AD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1BA-4A4D-B62F-34674BAE7AD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1BA-4A4D-B62F-34674BAE7AD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1BA-4A4D-B62F-34674BAE7AD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1BA-4A4D-B62F-34674BAE7AD0}"/>
              </c:ext>
            </c:extLst>
          </c:dPt>
          <c:dPt>
            <c:idx val="7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1BA-4A4D-B62F-34674BAE7AD0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1BA-4A4D-B62F-34674BAE7AD0}"/>
              </c:ext>
            </c:extLst>
          </c:dPt>
          <c:dPt>
            <c:idx val="9"/>
            <c:invertIfNegative val="0"/>
            <c:bubble3D val="0"/>
            <c:spPr>
              <a:solidFill>
                <a:srgbClr val="9966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1BA-4A4D-B62F-34674BAE7A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144000" tIns="72000" rIns="0" bIns="19050" anchor="ctr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Planilha1!$D$4:$D$13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</c:strCache>
            </c:strRef>
          </c:cat>
          <c:val>
            <c:numRef>
              <c:f>Planilha1!$E$4:$E$13</c:f>
              <c:numCache>
                <c:formatCode>0%</c:formatCode>
                <c:ptCount val="10"/>
                <c:pt idx="0">
                  <c:v>0.96674057649667422</c:v>
                </c:pt>
                <c:pt idx="1">
                  <c:v>0.94013303769401335</c:v>
                </c:pt>
                <c:pt idx="2">
                  <c:v>0.87583148558758306</c:v>
                </c:pt>
                <c:pt idx="3">
                  <c:v>0.63858093126385806</c:v>
                </c:pt>
                <c:pt idx="4">
                  <c:v>0.5254988913525499</c:v>
                </c:pt>
                <c:pt idx="5">
                  <c:v>0.50332594235033257</c:v>
                </c:pt>
                <c:pt idx="6">
                  <c:v>0.49223946784922396</c:v>
                </c:pt>
                <c:pt idx="7">
                  <c:v>0.48337028824833711</c:v>
                </c:pt>
                <c:pt idx="8">
                  <c:v>0.51884700665188466</c:v>
                </c:pt>
                <c:pt idx="9">
                  <c:v>0.45454545454545453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1BA-4A4D-B62F-34674BAE7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145600"/>
        <c:axId val="249163776"/>
        <c:axId val="248067392"/>
      </c:bar3DChart>
      <c:catAx>
        <c:axId val="2491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9163776"/>
        <c:crosses val="autoZero"/>
        <c:auto val="1"/>
        <c:lblAlgn val="ctr"/>
        <c:lblOffset val="100"/>
        <c:noMultiLvlLbl val="0"/>
      </c:catAx>
      <c:valAx>
        <c:axId val="249163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9145600"/>
        <c:crosses val="autoZero"/>
        <c:crossBetween val="between"/>
      </c:valAx>
      <c:serAx>
        <c:axId val="248067392"/>
        <c:scaling>
          <c:orientation val="minMax"/>
        </c:scaling>
        <c:delete val="1"/>
        <c:axPos val="b"/>
        <c:majorTickMark val="none"/>
        <c:minorTickMark val="none"/>
        <c:tickLblPos val="nextTo"/>
        <c:crossAx val="2491637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18-43DA-A297-40858D842B57}"/>
              </c:ext>
            </c:extLst>
          </c:dPt>
          <c:dLbls>
            <c:dLbl>
              <c:idx val="0"/>
              <c:layout>
                <c:manualLayout>
                  <c:x val="3.2992171349171324E-2"/>
                  <c:y val="-5.1958108610542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18-43DA-A297-40858D842B57}"/>
                </c:ext>
              </c:extLst>
            </c:dLbl>
            <c:dLbl>
              <c:idx val="1"/>
              <c:layout>
                <c:manualLayout>
                  <c:x val="3.6111111111111129E-2"/>
                  <c:y val="-4.62962962962963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18-43DA-A297-40858D842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Plan1!$B$16:$B$17</c:f>
              <c:strCache>
                <c:ptCount val="2"/>
                <c:pt idx="0">
                  <c:v>Previstos</c:v>
                </c:pt>
                <c:pt idx="1">
                  <c:v>Selecionados</c:v>
                </c:pt>
              </c:strCache>
            </c:strRef>
          </c:cat>
          <c:val>
            <c:numRef>
              <c:f>Plan1!$C$16:$C$17</c:f>
              <c:numCache>
                <c:formatCode>General</c:formatCode>
                <c:ptCount val="2"/>
                <c:pt idx="0">
                  <c:v>753</c:v>
                </c:pt>
                <c:pt idx="1">
                  <c:v>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18-43DA-A297-40858D842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3677952"/>
        <c:axId val="193679744"/>
        <c:axId val="0"/>
      </c:bar3DChart>
      <c:catAx>
        <c:axId val="1936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93679744"/>
        <c:crosses val="autoZero"/>
        <c:auto val="1"/>
        <c:lblAlgn val="ctr"/>
        <c:lblOffset val="100"/>
        <c:noMultiLvlLbl val="0"/>
      </c:catAx>
      <c:valAx>
        <c:axId val="193679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367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7T16:03:00.777" idx="1">
    <p:pos x="10" y="10"/>
    <p:text>Incluir 2017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7959-1455-4AF3-AF56-08B98FC8D1C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6A1F821-3402-4D99-A8A5-D218279223A1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Elaboração de PMSB</a:t>
          </a:r>
          <a:endParaRPr lang="pt-BR" sz="2000" b="1" dirty="0">
            <a:solidFill>
              <a:schemeClr val="tx2"/>
            </a:solidFill>
          </a:endParaRPr>
        </a:p>
      </dgm:t>
    </dgm:pt>
    <dgm:pt modelId="{3641F3B3-8BF1-46CD-847F-41D38FCFC0F0}" type="parTrans" cxnId="{D400EFC1-BEAC-41BB-AC89-303A82E9E155}">
      <dgm:prSet/>
      <dgm:spPr/>
      <dgm:t>
        <a:bodyPr/>
        <a:lstStyle/>
        <a:p>
          <a:endParaRPr lang="pt-BR"/>
        </a:p>
      </dgm:t>
    </dgm:pt>
    <dgm:pt modelId="{F562E2C7-3F7B-4332-A6EC-92ECB4BAC7FB}" type="sibTrans" cxnId="{D400EFC1-BEAC-41BB-AC89-303A82E9E155}">
      <dgm:prSet/>
      <dgm:spPr/>
      <dgm:t>
        <a:bodyPr/>
        <a:lstStyle/>
        <a:p>
          <a:endParaRPr lang="pt-BR"/>
        </a:p>
      </dgm:t>
    </dgm:pt>
    <dgm:pt modelId="{35A40A61-F13B-43CF-9DB8-C945A8911EA5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Apoio à Gestão</a:t>
          </a:r>
          <a:endParaRPr lang="pt-BR" sz="2000" b="1" dirty="0">
            <a:solidFill>
              <a:schemeClr val="tx2"/>
            </a:solidFill>
          </a:endParaRPr>
        </a:p>
      </dgm:t>
    </dgm:pt>
    <dgm:pt modelId="{F815BEC4-31C3-44CC-95EF-A1EBD60A8E0C}" type="parTrans" cxnId="{69B1B6B4-DB82-4C7C-BAC1-88CB3A15CB68}">
      <dgm:prSet/>
      <dgm:spPr/>
      <dgm:t>
        <a:bodyPr/>
        <a:lstStyle/>
        <a:p>
          <a:endParaRPr lang="pt-BR"/>
        </a:p>
      </dgm:t>
    </dgm:pt>
    <dgm:pt modelId="{07041322-C561-4664-924E-FD800551B3F1}" type="sibTrans" cxnId="{69B1B6B4-DB82-4C7C-BAC1-88CB3A15CB68}">
      <dgm:prSet/>
      <dgm:spPr/>
      <dgm:t>
        <a:bodyPr/>
        <a:lstStyle/>
        <a:p>
          <a:endParaRPr lang="pt-BR"/>
        </a:p>
      </dgm:t>
    </dgm:pt>
    <dgm:pt modelId="{92B7A0DC-C1E5-4855-96C0-0B178EC690AE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2"/>
              </a:solidFill>
            </a:rPr>
            <a:t>Capacitação</a:t>
          </a:r>
          <a:endParaRPr lang="pt-BR" sz="1200" b="1" dirty="0">
            <a:solidFill>
              <a:schemeClr val="tx2"/>
            </a:solidFill>
          </a:endParaRPr>
        </a:p>
      </dgm:t>
    </dgm:pt>
    <dgm:pt modelId="{B6FD5D8D-BDED-41E7-BCF3-A3AD4F081632}" type="parTrans" cxnId="{597DDF82-2305-4A27-BA66-9673B3C1A80B}">
      <dgm:prSet/>
      <dgm:spPr/>
      <dgm:t>
        <a:bodyPr/>
        <a:lstStyle/>
        <a:p>
          <a:endParaRPr lang="pt-BR"/>
        </a:p>
      </dgm:t>
    </dgm:pt>
    <dgm:pt modelId="{38A681BF-6D31-461C-88FB-800F59D10D78}" type="sibTrans" cxnId="{597DDF82-2305-4A27-BA66-9673B3C1A80B}">
      <dgm:prSet/>
      <dgm:spPr/>
      <dgm:t>
        <a:bodyPr/>
        <a:lstStyle/>
        <a:p>
          <a:endParaRPr lang="pt-BR"/>
        </a:p>
      </dgm:t>
    </dgm:pt>
    <dgm:pt modelId="{E7AEFBF4-8C7C-4B3D-A900-3C936A7FF42D}" type="pres">
      <dgm:prSet presAssocID="{77637959-1455-4AF3-AF56-08B98FC8D1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B5F156-7D67-44B7-BF4C-0C367C056C30}" type="pres">
      <dgm:prSet presAssocID="{56A1F821-3402-4D99-A8A5-D218279223A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A8832A-EFEB-4ABF-997C-4C1C4274A777}" type="pres">
      <dgm:prSet presAssocID="{56A1F821-3402-4D99-A8A5-D218279223A1}" presName="gear1srcNode" presStyleLbl="node1" presStyleIdx="0" presStyleCnt="3"/>
      <dgm:spPr/>
      <dgm:t>
        <a:bodyPr/>
        <a:lstStyle/>
        <a:p>
          <a:endParaRPr lang="pt-BR"/>
        </a:p>
      </dgm:t>
    </dgm:pt>
    <dgm:pt modelId="{6E8697F9-3198-4FFE-83C8-F0335EB30557}" type="pres">
      <dgm:prSet presAssocID="{56A1F821-3402-4D99-A8A5-D218279223A1}" presName="gear1dstNode" presStyleLbl="node1" presStyleIdx="0" presStyleCnt="3"/>
      <dgm:spPr/>
      <dgm:t>
        <a:bodyPr/>
        <a:lstStyle/>
        <a:p>
          <a:endParaRPr lang="pt-BR"/>
        </a:p>
      </dgm:t>
    </dgm:pt>
    <dgm:pt modelId="{6CAAA1A8-99CF-4900-BF2F-FC019974B972}" type="pres">
      <dgm:prSet presAssocID="{35A40A61-F13B-43CF-9DB8-C945A8911EA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17E3B7-69C3-431D-B881-5E2197E1E231}" type="pres">
      <dgm:prSet presAssocID="{35A40A61-F13B-43CF-9DB8-C945A8911EA5}" presName="gear2srcNode" presStyleLbl="node1" presStyleIdx="1" presStyleCnt="3"/>
      <dgm:spPr/>
      <dgm:t>
        <a:bodyPr/>
        <a:lstStyle/>
        <a:p>
          <a:endParaRPr lang="pt-BR"/>
        </a:p>
      </dgm:t>
    </dgm:pt>
    <dgm:pt modelId="{43E773C0-455C-4409-8269-F303D6CE6BAD}" type="pres">
      <dgm:prSet presAssocID="{35A40A61-F13B-43CF-9DB8-C945A8911EA5}" presName="gear2dstNode" presStyleLbl="node1" presStyleIdx="1" presStyleCnt="3"/>
      <dgm:spPr/>
      <dgm:t>
        <a:bodyPr/>
        <a:lstStyle/>
        <a:p>
          <a:endParaRPr lang="pt-BR"/>
        </a:p>
      </dgm:t>
    </dgm:pt>
    <dgm:pt modelId="{B48CE305-A902-407F-AEB9-521C1BD2D156}" type="pres">
      <dgm:prSet presAssocID="{92B7A0DC-C1E5-4855-96C0-0B178EC690AE}" presName="gear3" presStyleLbl="node1" presStyleIdx="2" presStyleCnt="3" custScaleX="107577" custScaleY="107256"/>
      <dgm:spPr/>
      <dgm:t>
        <a:bodyPr/>
        <a:lstStyle/>
        <a:p>
          <a:endParaRPr lang="pt-BR"/>
        </a:p>
      </dgm:t>
    </dgm:pt>
    <dgm:pt modelId="{77C7C698-256E-4AFC-8314-CF5236FD8430}" type="pres">
      <dgm:prSet presAssocID="{92B7A0DC-C1E5-4855-96C0-0B178EC690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CB27C-78ED-486B-82C3-CB7D91F363CC}" type="pres">
      <dgm:prSet presAssocID="{92B7A0DC-C1E5-4855-96C0-0B178EC690AE}" presName="gear3srcNode" presStyleLbl="node1" presStyleIdx="2" presStyleCnt="3"/>
      <dgm:spPr/>
      <dgm:t>
        <a:bodyPr/>
        <a:lstStyle/>
        <a:p>
          <a:endParaRPr lang="pt-BR"/>
        </a:p>
      </dgm:t>
    </dgm:pt>
    <dgm:pt modelId="{D0F8C203-01AD-4E6D-8BEB-82BA5D882AB1}" type="pres">
      <dgm:prSet presAssocID="{92B7A0DC-C1E5-4855-96C0-0B178EC690AE}" presName="gear3dstNode" presStyleLbl="node1" presStyleIdx="2" presStyleCnt="3"/>
      <dgm:spPr/>
      <dgm:t>
        <a:bodyPr/>
        <a:lstStyle/>
        <a:p>
          <a:endParaRPr lang="pt-BR"/>
        </a:p>
      </dgm:t>
    </dgm:pt>
    <dgm:pt modelId="{06413A8E-DD9E-4993-AE0A-8105A0FECDAA}" type="pres">
      <dgm:prSet presAssocID="{F562E2C7-3F7B-4332-A6EC-92ECB4BAC7F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93F03B28-06E1-45E4-99E2-942AFB978EED}" type="pres">
      <dgm:prSet presAssocID="{07041322-C561-4664-924E-FD800551B3F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0E23838-1552-4970-8008-A9046D2EF0DC}" type="pres">
      <dgm:prSet presAssocID="{38A681BF-6D31-461C-88FB-800F59D10D78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5F477C7-D667-4F80-A200-66650ED5222F}" type="presOf" srcId="{92B7A0DC-C1E5-4855-96C0-0B178EC690AE}" destId="{D0F8C203-01AD-4E6D-8BEB-82BA5D882AB1}" srcOrd="3" destOrd="0" presId="urn:microsoft.com/office/officeart/2005/8/layout/gear1"/>
    <dgm:cxn modelId="{770E3008-21C9-4E57-B6FE-17E5A4C47A14}" type="presOf" srcId="{92B7A0DC-C1E5-4855-96C0-0B178EC690AE}" destId="{EC2CB27C-78ED-486B-82C3-CB7D91F363CC}" srcOrd="2" destOrd="0" presId="urn:microsoft.com/office/officeart/2005/8/layout/gear1"/>
    <dgm:cxn modelId="{A32A0753-25D6-41D7-9BAA-B8BB90E18E80}" type="presOf" srcId="{77637959-1455-4AF3-AF56-08B98FC8D1C3}" destId="{E7AEFBF4-8C7C-4B3D-A900-3C936A7FF42D}" srcOrd="0" destOrd="0" presId="urn:microsoft.com/office/officeart/2005/8/layout/gear1"/>
    <dgm:cxn modelId="{C015B237-3290-4F82-B3CA-2C6181831D0C}" type="presOf" srcId="{56A1F821-3402-4D99-A8A5-D218279223A1}" destId="{6E8697F9-3198-4FFE-83C8-F0335EB30557}" srcOrd="2" destOrd="0" presId="urn:microsoft.com/office/officeart/2005/8/layout/gear1"/>
    <dgm:cxn modelId="{D435C681-E060-45C4-BD32-B88125AC8E3B}" type="presOf" srcId="{92B7A0DC-C1E5-4855-96C0-0B178EC690AE}" destId="{B48CE305-A902-407F-AEB9-521C1BD2D156}" srcOrd="0" destOrd="0" presId="urn:microsoft.com/office/officeart/2005/8/layout/gear1"/>
    <dgm:cxn modelId="{45FA6775-A029-4799-8E47-1EBDDC6939D5}" type="presOf" srcId="{35A40A61-F13B-43CF-9DB8-C945A8911EA5}" destId="{0717E3B7-69C3-431D-B881-5E2197E1E231}" srcOrd="1" destOrd="0" presId="urn:microsoft.com/office/officeart/2005/8/layout/gear1"/>
    <dgm:cxn modelId="{04209585-95CE-46A9-A86D-ACB8F3BEAF6A}" type="presOf" srcId="{92B7A0DC-C1E5-4855-96C0-0B178EC690AE}" destId="{77C7C698-256E-4AFC-8314-CF5236FD8430}" srcOrd="1" destOrd="0" presId="urn:microsoft.com/office/officeart/2005/8/layout/gear1"/>
    <dgm:cxn modelId="{C6A6EC01-06C0-4AE8-9E16-5A68EAAB586A}" type="presOf" srcId="{56A1F821-3402-4D99-A8A5-D218279223A1}" destId="{D4A8832A-EFEB-4ABF-997C-4C1C4274A777}" srcOrd="1" destOrd="0" presId="urn:microsoft.com/office/officeart/2005/8/layout/gear1"/>
    <dgm:cxn modelId="{69B1B6B4-DB82-4C7C-BAC1-88CB3A15CB68}" srcId="{77637959-1455-4AF3-AF56-08B98FC8D1C3}" destId="{35A40A61-F13B-43CF-9DB8-C945A8911EA5}" srcOrd="1" destOrd="0" parTransId="{F815BEC4-31C3-44CC-95EF-A1EBD60A8E0C}" sibTransId="{07041322-C561-4664-924E-FD800551B3F1}"/>
    <dgm:cxn modelId="{91545981-BAE2-42CB-9E2B-1E7247389DE3}" type="presOf" srcId="{38A681BF-6D31-461C-88FB-800F59D10D78}" destId="{00E23838-1552-4970-8008-A9046D2EF0DC}" srcOrd="0" destOrd="0" presId="urn:microsoft.com/office/officeart/2005/8/layout/gear1"/>
    <dgm:cxn modelId="{597DDF82-2305-4A27-BA66-9673B3C1A80B}" srcId="{77637959-1455-4AF3-AF56-08B98FC8D1C3}" destId="{92B7A0DC-C1E5-4855-96C0-0B178EC690AE}" srcOrd="2" destOrd="0" parTransId="{B6FD5D8D-BDED-41E7-BCF3-A3AD4F081632}" sibTransId="{38A681BF-6D31-461C-88FB-800F59D10D78}"/>
    <dgm:cxn modelId="{98EEA91F-F828-4459-AD81-642BF4D15706}" type="presOf" srcId="{56A1F821-3402-4D99-A8A5-D218279223A1}" destId="{E7B5F156-7D67-44B7-BF4C-0C367C056C30}" srcOrd="0" destOrd="0" presId="urn:microsoft.com/office/officeart/2005/8/layout/gear1"/>
    <dgm:cxn modelId="{CF413DDA-EA44-4217-94E8-FA2C51C3B0C4}" type="presOf" srcId="{35A40A61-F13B-43CF-9DB8-C945A8911EA5}" destId="{43E773C0-455C-4409-8269-F303D6CE6BAD}" srcOrd="2" destOrd="0" presId="urn:microsoft.com/office/officeart/2005/8/layout/gear1"/>
    <dgm:cxn modelId="{85FB3E83-712C-4CBC-BDF2-12512FAA46F8}" type="presOf" srcId="{07041322-C561-4664-924E-FD800551B3F1}" destId="{93F03B28-06E1-45E4-99E2-942AFB978EED}" srcOrd="0" destOrd="0" presId="urn:microsoft.com/office/officeart/2005/8/layout/gear1"/>
    <dgm:cxn modelId="{CBD376C3-AF59-4FB7-90E3-D24AEE613883}" type="presOf" srcId="{35A40A61-F13B-43CF-9DB8-C945A8911EA5}" destId="{6CAAA1A8-99CF-4900-BF2F-FC019974B972}" srcOrd="0" destOrd="0" presId="urn:microsoft.com/office/officeart/2005/8/layout/gear1"/>
    <dgm:cxn modelId="{419BF1FA-BEF6-420D-ABE1-D9791712482C}" type="presOf" srcId="{F562E2C7-3F7B-4332-A6EC-92ECB4BAC7FB}" destId="{06413A8E-DD9E-4993-AE0A-8105A0FECDAA}" srcOrd="0" destOrd="0" presId="urn:microsoft.com/office/officeart/2005/8/layout/gear1"/>
    <dgm:cxn modelId="{D400EFC1-BEAC-41BB-AC89-303A82E9E155}" srcId="{77637959-1455-4AF3-AF56-08B98FC8D1C3}" destId="{56A1F821-3402-4D99-A8A5-D218279223A1}" srcOrd="0" destOrd="0" parTransId="{3641F3B3-8BF1-46CD-847F-41D38FCFC0F0}" sibTransId="{F562E2C7-3F7B-4332-A6EC-92ECB4BAC7FB}"/>
    <dgm:cxn modelId="{291496B1-5A55-485F-8761-8DC82D50BB6A}" type="presParOf" srcId="{E7AEFBF4-8C7C-4B3D-A900-3C936A7FF42D}" destId="{E7B5F156-7D67-44B7-BF4C-0C367C056C30}" srcOrd="0" destOrd="0" presId="urn:microsoft.com/office/officeart/2005/8/layout/gear1"/>
    <dgm:cxn modelId="{A66BAD3E-06C4-471D-B1BB-4EB8A435B59F}" type="presParOf" srcId="{E7AEFBF4-8C7C-4B3D-A900-3C936A7FF42D}" destId="{D4A8832A-EFEB-4ABF-997C-4C1C4274A777}" srcOrd="1" destOrd="0" presId="urn:microsoft.com/office/officeart/2005/8/layout/gear1"/>
    <dgm:cxn modelId="{3EB604FE-A42D-4321-9C47-71767DB58FC6}" type="presParOf" srcId="{E7AEFBF4-8C7C-4B3D-A900-3C936A7FF42D}" destId="{6E8697F9-3198-4FFE-83C8-F0335EB30557}" srcOrd="2" destOrd="0" presId="urn:microsoft.com/office/officeart/2005/8/layout/gear1"/>
    <dgm:cxn modelId="{9180A1D0-81B7-4AC4-A0A6-A269DDE04BB0}" type="presParOf" srcId="{E7AEFBF4-8C7C-4B3D-A900-3C936A7FF42D}" destId="{6CAAA1A8-99CF-4900-BF2F-FC019974B972}" srcOrd="3" destOrd="0" presId="urn:microsoft.com/office/officeart/2005/8/layout/gear1"/>
    <dgm:cxn modelId="{FB5EB31F-2DF3-486D-B819-3535409C0406}" type="presParOf" srcId="{E7AEFBF4-8C7C-4B3D-A900-3C936A7FF42D}" destId="{0717E3B7-69C3-431D-B881-5E2197E1E231}" srcOrd="4" destOrd="0" presId="urn:microsoft.com/office/officeart/2005/8/layout/gear1"/>
    <dgm:cxn modelId="{6BFF63AF-9675-4B85-AC69-2D8D0B152E1E}" type="presParOf" srcId="{E7AEFBF4-8C7C-4B3D-A900-3C936A7FF42D}" destId="{43E773C0-455C-4409-8269-F303D6CE6BAD}" srcOrd="5" destOrd="0" presId="urn:microsoft.com/office/officeart/2005/8/layout/gear1"/>
    <dgm:cxn modelId="{C1B8A319-9D3C-45A5-ACEA-5B19D4E2E52C}" type="presParOf" srcId="{E7AEFBF4-8C7C-4B3D-A900-3C936A7FF42D}" destId="{B48CE305-A902-407F-AEB9-521C1BD2D156}" srcOrd="6" destOrd="0" presId="urn:microsoft.com/office/officeart/2005/8/layout/gear1"/>
    <dgm:cxn modelId="{1EA67A4F-A48E-4389-A231-1AF8FD356F71}" type="presParOf" srcId="{E7AEFBF4-8C7C-4B3D-A900-3C936A7FF42D}" destId="{77C7C698-256E-4AFC-8314-CF5236FD8430}" srcOrd="7" destOrd="0" presId="urn:microsoft.com/office/officeart/2005/8/layout/gear1"/>
    <dgm:cxn modelId="{C7E6282A-00AC-472C-A657-24CF3E4959D7}" type="presParOf" srcId="{E7AEFBF4-8C7C-4B3D-A900-3C936A7FF42D}" destId="{EC2CB27C-78ED-486B-82C3-CB7D91F363CC}" srcOrd="8" destOrd="0" presId="urn:microsoft.com/office/officeart/2005/8/layout/gear1"/>
    <dgm:cxn modelId="{BF4C6525-8871-4E49-AB72-E46FF2E4D630}" type="presParOf" srcId="{E7AEFBF4-8C7C-4B3D-A900-3C936A7FF42D}" destId="{D0F8C203-01AD-4E6D-8BEB-82BA5D882AB1}" srcOrd="9" destOrd="0" presId="urn:microsoft.com/office/officeart/2005/8/layout/gear1"/>
    <dgm:cxn modelId="{F8E36ECE-FF83-43CA-A42F-0DD50DC1D3BA}" type="presParOf" srcId="{E7AEFBF4-8C7C-4B3D-A900-3C936A7FF42D}" destId="{06413A8E-DD9E-4993-AE0A-8105A0FECDAA}" srcOrd="10" destOrd="0" presId="urn:microsoft.com/office/officeart/2005/8/layout/gear1"/>
    <dgm:cxn modelId="{3F9E21FA-7251-4C29-9FF9-CDCE56673C5B}" type="presParOf" srcId="{E7AEFBF4-8C7C-4B3D-A900-3C936A7FF42D}" destId="{93F03B28-06E1-45E4-99E2-942AFB978EED}" srcOrd="11" destOrd="0" presId="urn:microsoft.com/office/officeart/2005/8/layout/gear1"/>
    <dgm:cxn modelId="{D3D8D2DD-0358-46CD-90C3-1F01A0C1ED08}" type="presParOf" srcId="{E7AEFBF4-8C7C-4B3D-A900-3C936A7FF42D}" destId="{00E23838-1552-4970-8008-A9046D2EF0DC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961B7-2E6E-4C6C-91C1-39C9E869E556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B75C14F-31E6-4BAB-BD11-0808DEEFF118}">
      <dgm:prSet phldrT="[Texto]"/>
      <dgm:spPr>
        <a:solidFill>
          <a:schemeClr val="tx2"/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bg1"/>
              </a:solidFill>
            </a:rPr>
            <a:t>PMSB</a:t>
          </a:r>
          <a:endParaRPr lang="pt-BR" b="1" dirty="0">
            <a:solidFill>
              <a:schemeClr val="bg1"/>
            </a:solidFill>
          </a:endParaRPr>
        </a:p>
      </dgm:t>
    </dgm:pt>
    <dgm:pt modelId="{3B15DD16-6627-4BF3-8DCA-1752F3D1E35B}" type="parTrans" cxnId="{668C9731-4F05-4CB8-995F-3AF5C6F95A03}">
      <dgm:prSet/>
      <dgm:spPr/>
      <dgm:t>
        <a:bodyPr/>
        <a:lstStyle/>
        <a:p>
          <a:pPr algn="ctr"/>
          <a:endParaRPr lang="pt-BR" b="1"/>
        </a:p>
      </dgm:t>
    </dgm:pt>
    <dgm:pt modelId="{34C7DC85-9849-415A-930D-102C1FCC686F}" type="sibTrans" cxnId="{668C9731-4F05-4CB8-995F-3AF5C6F95A03}">
      <dgm:prSet/>
      <dgm:spPr/>
      <dgm:t>
        <a:bodyPr/>
        <a:lstStyle/>
        <a:p>
          <a:pPr algn="ctr"/>
          <a:endParaRPr lang="pt-BR" b="1"/>
        </a:p>
      </dgm:t>
    </dgm:pt>
    <dgm:pt modelId="{0E36ECAC-3DBA-4DA3-A247-519AD0E7736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Participação social efetiva  em todas as fases.</a:t>
          </a:r>
          <a:endParaRPr lang="pt-BR" sz="1500" b="1" dirty="0">
            <a:solidFill>
              <a:schemeClr val="tx1"/>
            </a:solidFill>
          </a:endParaRPr>
        </a:p>
      </dgm:t>
    </dgm:pt>
    <dgm:pt modelId="{3A9E5310-1782-47EC-9EBD-1FD01327B48C}" type="parTrans" cxnId="{636ADE0F-6B1E-4361-B5AD-EAC96011E5E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B85B2683-C4D3-40A4-9F0B-849F4FAB84B2}" type="sibTrans" cxnId="{636ADE0F-6B1E-4361-B5AD-EAC96011E5EC}">
      <dgm:prSet/>
      <dgm:spPr/>
      <dgm:t>
        <a:bodyPr/>
        <a:lstStyle/>
        <a:p>
          <a:pPr algn="ctr"/>
          <a:endParaRPr lang="pt-BR" b="1"/>
        </a:p>
      </dgm:t>
    </dgm:pt>
    <dgm:pt modelId="{9D9AD6EC-0B7E-4CA2-8B9D-D02C42FFEA4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Toda a área do município:</a:t>
          </a:r>
        </a:p>
        <a:p>
          <a:pPr algn="ctr"/>
          <a:r>
            <a:rPr lang="pt-BR" sz="1500" b="1" dirty="0" smtClean="0">
              <a:solidFill>
                <a:schemeClr val="tx1"/>
              </a:solidFill>
            </a:rPr>
            <a:t>localidades urbanas e rurais, adensadas e dispersas</a:t>
          </a:r>
          <a:endParaRPr lang="pt-BR" sz="1500" b="1" dirty="0">
            <a:solidFill>
              <a:schemeClr val="tx1"/>
            </a:solidFill>
          </a:endParaRPr>
        </a:p>
      </dgm:t>
    </dgm:pt>
    <dgm:pt modelId="{B76F08D3-C0E0-4B31-8794-57E82478BD6B}" type="parTrans" cxnId="{1D962B9B-AAA4-4F36-B8E8-72BC70D293B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F1B320DC-9514-426F-B415-891E944A4A84}" type="sibTrans" cxnId="{1D962B9B-AAA4-4F36-B8E8-72BC70D293B1}">
      <dgm:prSet/>
      <dgm:spPr/>
      <dgm:t>
        <a:bodyPr/>
        <a:lstStyle/>
        <a:p>
          <a:pPr algn="ctr"/>
          <a:endParaRPr lang="pt-BR" b="1"/>
        </a:p>
      </dgm:t>
    </dgm:pt>
    <dgm:pt modelId="{66015453-1DC4-4752-AEF5-5B27010A65D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Revisão a cada 4 anos.</a:t>
          </a:r>
          <a:endParaRPr lang="pt-BR" sz="1500" b="1" dirty="0">
            <a:solidFill>
              <a:schemeClr val="tx1"/>
            </a:solidFill>
          </a:endParaRPr>
        </a:p>
      </dgm:t>
    </dgm:pt>
    <dgm:pt modelId="{43DBE939-37A6-47D7-8172-3183780A8A6D}" type="parTrans" cxnId="{9C4FA52D-D098-4AB3-937F-E3C806FB9EC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7095F9E7-0040-41F1-AD0A-B92B7EA80D96}" type="sibTrans" cxnId="{9C4FA52D-D098-4AB3-937F-E3C806FB9EC7}">
      <dgm:prSet/>
      <dgm:spPr/>
      <dgm:t>
        <a:bodyPr/>
        <a:lstStyle/>
        <a:p>
          <a:pPr algn="ctr"/>
          <a:endParaRPr lang="pt-BR" b="1"/>
        </a:p>
      </dgm:t>
    </dgm:pt>
    <dgm:pt modelId="{061CE65C-3EB6-432D-83A5-0984A41BD9BF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Planejamento para 20 anos</a:t>
          </a:r>
          <a:endParaRPr lang="pt-BR" sz="1500" b="1" dirty="0">
            <a:solidFill>
              <a:schemeClr val="tx1"/>
            </a:solidFill>
          </a:endParaRPr>
        </a:p>
      </dgm:t>
    </dgm:pt>
    <dgm:pt modelId="{89124415-B7E1-496F-AE67-EAB836E0332E}" type="parTrans" cxnId="{C4708B3E-196D-49A3-8A3E-A4FFD311B0D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FB19CB7B-D10A-4188-9DED-3DE5677197FE}" type="sibTrans" cxnId="{C4708B3E-196D-49A3-8A3E-A4FFD311B0D7}">
      <dgm:prSet/>
      <dgm:spPr/>
      <dgm:t>
        <a:bodyPr/>
        <a:lstStyle/>
        <a:p>
          <a:pPr algn="ctr"/>
          <a:endParaRPr lang="pt-BR" b="1"/>
        </a:p>
      </dgm:t>
    </dgm:pt>
    <dgm:pt modelId="{C1D17DEE-3995-428B-9C28-2DD0D8B7A8F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Compatível e integrado com todas as políticas e planos do município.</a:t>
          </a:r>
          <a:endParaRPr lang="pt-BR" sz="1500" b="1" dirty="0">
            <a:solidFill>
              <a:schemeClr val="tx1"/>
            </a:solidFill>
          </a:endParaRPr>
        </a:p>
      </dgm:t>
    </dgm:pt>
    <dgm:pt modelId="{EBE9DF88-FAA3-4EA6-A182-AFCF667CEF11}" type="parTrans" cxnId="{210F2A90-2371-4F08-B20A-9CCF627579B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984B9D28-7C8A-489A-AB05-D2B76D06B4F4}" type="sibTrans" cxnId="{210F2A90-2371-4F08-B20A-9CCF627579BC}">
      <dgm:prSet/>
      <dgm:spPr/>
      <dgm:t>
        <a:bodyPr/>
        <a:lstStyle/>
        <a:p>
          <a:pPr algn="ctr"/>
          <a:endParaRPr lang="pt-BR" b="1"/>
        </a:p>
      </dgm:t>
    </dgm:pt>
    <dgm:pt modelId="{A62A6433-A761-4EA5-8481-E221C1398A8F}">
      <dgm:prSet phldrT="[Texto]" custScaleX="133305" custScaleY="123459"/>
      <dgm:spPr/>
      <dgm:t>
        <a:bodyPr/>
        <a:lstStyle/>
        <a:p>
          <a:endParaRPr lang="pt-BR" b="1" dirty="0"/>
        </a:p>
      </dgm:t>
    </dgm:pt>
    <dgm:pt modelId="{E61181D7-6C2C-4C7E-B138-444E83D01A21}" type="parTrans" cxnId="{99A52F07-479E-49B0-921C-0611D8BC5462}">
      <dgm:prSet/>
      <dgm:spPr/>
      <dgm:t>
        <a:bodyPr/>
        <a:lstStyle/>
        <a:p>
          <a:endParaRPr lang="pt-BR" b="1"/>
        </a:p>
      </dgm:t>
    </dgm:pt>
    <dgm:pt modelId="{8394F21D-AED0-47F7-B63D-FEA1D6F181A5}" type="sibTrans" cxnId="{99A52F07-479E-49B0-921C-0611D8BC5462}">
      <dgm:prSet/>
      <dgm:spPr/>
      <dgm:t>
        <a:bodyPr/>
        <a:lstStyle/>
        <a:p>
          <a:endParaRPr lang="pt-BR" b="1"/>
        </a:p>
      </dgm:t>
    </dgm:pt>
    <dgm:pt modelId="{4D3AD599-4FF6-435E-BEB6-921270C5DA8E}">
      <dgm:prSet phldrT="[Texto]" custScaleX="133305" custScaleY="123459"/>
      <dgm:spPr/>
      <dgm:t>
        <a:bodyPr/>
        <a:lstStyle/>
        <a:p>
          <a:endParaRPr lang="pt-BR" b="1" dirty="0"/>
        </a:p>
      </dgm:t>
    </dgm:pt>
    <dgm:pt modelId="{4835F2C1-2464-44ED-BA4B-5FE9DB7B258A}" type="parTrans" cxnId="{52CF9E3F-52D4-425F-9400-2BBBB92D0AF8}">
      <dgm:prSet/>
      <dgm:spPr/>
      <dgm:t>
        <a:bodyPr/>
        <a:lstStyle/>
        <a:p>
          <a:endParaRPr lang="pt-BR" b="1"/>
        </a:p>
      </dgm:t>
    </dgm:pt>
    <dgm:pt modelId="{4AC3954D-49F6-4B6A-A260-D4F710919EFE}" type="sibTrans" cxnId="{52CF9E3F-52D4-425F-9400-2BBBB92D0AF8}">
      <dgm:prSet/>
      <dgm:spPr/>
      <dgm:t>
        <a:bodyPr/>
        <a:lstStyle/>
        <a:p>
          <a:endParaRPr lang="pt-BR" b="1"/>
        </a:p>
      </dgm:t>
    </dgm:pt>
    <dgm:pt modelId="{6EDF0F5A-DD36-4904-87CA-251F0FABE37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Planejamento integrado dos 4 eixos do setor de saneamento.</a:t>
          </a:r>
          <a:endParaRPr lang="pt-BR" sz="1500" b="1" dirty="0">
            <a:solidFill>
              <a:schemeClr val="tx1"/>
            </a:solidFill>
          </a:endParaRPr>
        </a:p>
      </dgm:t>
    </dgm:pt>
    <dgm:pt modelId="{EAE0D20B-1373-4CA5-A08A-55601C12CD42}" type="parTrans" cxnId="{922F0E0A-A870-4DC9-AF34-44270C1F916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="1"/>
        </a:p>
      </dgm:t>
    </dgm:pt>
    <dgm:pt modelId="{0E723341-7C91-4225-AF22-67A943684E85}" type="sibTrans" cxnId="{922F0E0A-A870-4DC9-AF34-44270C1F916B}">
      <dgm:prSet/>
      <dgm:spPr/>
      <dgm:t>
        <a:bodyPr/>
        <a:lstStyle/>
        <a:p>
          <a:endParaRPr lang="pt-BR" b="1"/>
        </a:p>
      </dgm:t>
    </dgm:pt>
    <dgm:pt modelId="{6BC31A8F-99DE-40AE-B657-911316144D49}" type="pres">
      <dgm:prSet presAssocID="{03B961B7-2E6E-4C6C-91C1-39C9E869E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24F820-E1A9-41D4-A90C-0ADB20FD1412}" type="pres">
      <dgm:prSet presAssocID="{0B75C14F-31E6-4BAB-BD11-0808DEEFF118}" presName="centerShape" presStyleLbl="node0" presStyleIdx="0" presStyleCnt="1"/>
      <dgm:spPr/>
      <dgm:t>
        <a:bodyPr/>
        <a:lstStyle/>
        <a:p>
          <a:endParaRPr lang="pt-BR"/>
        </a:p>
      </dgm:t>
    </dgm:pt>
    <dgm:pt modelId="{CDF61887-1528-495D-BA20-E80C69865E5D}" type="pres">
      <dgm:prSet presAssocID="{3A9E5310-1782-47EC-9EBD-1FD01327B48C}" presName="parTrans" presStyleLbl="sibTrans2D1" presStyleIdx="0" presStyleCnt="6"/>
      <dgm:spPr/>
      <dgm:t>
        <a:bodyPr/>
        <a:lstStyle/>
        <a:p>
          <a:endParaRPr lang="pt-BR"/>
        </a:p>
      </dgm:t>
    </dgm:pt>
    <dgm:pt modelId="{8B82FB21-F92A-4DC2-A81B-94C587D2EA4B}" type="pres">
      <dgm:prSet presAssocID="{3A9E5310-1782-47EC-9EBD-1FD01327B48C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7ED2D3DD-DD8C-4877-91DE-BBE87422742F}" type="pres">
      <dgm:prSet presAssocID="{0E36ECAC-3DBA-4DA3-A247-519AD0E7736B}" presName="node" presStyleLbl="node1" presStyleIdx="0" presStyleCnt="6" custScaleX="114639" custScaleY="109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0864A9-28DE-48D2-A212-C1B58C622ACA}" type="pres">
      <dgm:prSet presAssocID="{EBE9DF88-FAA3-4EA6-A182-AFCF667CEF11}" presName="parTrans" presStyleLbl="sibTrans2D1" presStyleIdx="1" presStyleCnt="6"/>
      <dgm:spPr/>
      <dgm:t>
        <a:bodyPr/>
        <a:lstStyle/>
        <a:p>
          <a:endParaRPr lang="pt-BR"/>
        </a:p>
      </dgm:t>
    </dgm:pt>
    <dgm:pt modelId="{B698F0F1-175D-442C-971F-1E5574A3687F}" type="pres">
      <dgm:prSet presAssocID="{EBE9DF88-FAA3-4EA6-A182-AFCF667CEF11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D1B2B5C-4A86-45E1-A28E-1A3B58E7062A}" type="pres">
      <dgm:prSet presAssocID="{C1D17DEE-3995-428B-9C28-2DD0D8B7A8F0}" presName="node" presStyleLbl="node1" presStyleIdx="1" presStyleCnt="6" custScaleX="124394" custScaleY="1162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67421-400F-46EB-9EF5-4176240967CC}" type="pres">
      <dgm:prSet presAssocID="{B76F08D3-C0E0-4B31-8794-57E82478BD6B}" presName="parTrans" presStyleLbl="sibTrans2D1" presStyleIdx="2" presStyleCnt="6"/>
      <dgm:spPr/>
      <dgm:t>
        <a:bodyPr/>
        <a:lstStyle/>
        <a:p>
          <a:endParaRPr lang="pt-BR"/>
        </a:p>
      </dgm:t>
    </dgm:pt>
    <dgm:pt modelId="{84B5325E-B212-4B62-8487-8C024ABED7EB}" type="pres">
      <dgm:prSet presAssocID="{B76F08D3-C0E0-4B31-8794-57E82478BD6B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000849F0-FFBE-4C74-9588-B84C98C63F47}" type="pres">
      <dgm:prSet presAssocID="{9D9AD6EC-0B7E-4CA2-8B9D-D02C42FFEA41}" presName="node" presStyleLbl="node1" presStyleIdx="2" presStyleCnt="6" custScaleX="123203" custScaleY="1276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A46C2-4E97-4DBA-A3C5-182B011E6F6C}" type="pres">
      <dgm:prSet presAssocID="{43DBE939-37A6-47D7-8172-3183780A8A6D}" presName="parTrans" presStyleLbl="sibTrans2D1" presStyleIdx="3" presStyleCnt="6"/>
      <dgm:spPr/>
      <dgm:t>
        <a:bodyPr/>
        <a:lstStyle/>
        <a:p>
          <a:endParaRPr lang="pt-BR"/>
        </a:p>
      </dgm:t>
    </dgm:pt>
    <dgm:pt modelId="{C389714A-052D-4068-989A-F85B5A019D7B}" type="pres">
      <dgm:prSet presAssocID="{43DBE939-37A6-47D7-8172-3183780A8A6D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DFC9CAA2-7343-4982-8489-6113128002FC}" type="pres">
      <dgm:prSet presAssocID="{66015453-1DC4-4752-AEF5-5B27010A65D5}" presName="node" presStyleLbl="node1" presStyleIdx="3" presStyleCnt="6" custScaleX="113057" custScaleY="1052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2052B-B5D4-45F4-9928-660F30379D62}" type="pres">
      <dgm:prSet presAssocID="{89124415-B7E1-496F-AE67-EAB836E0332E}" presName="parTrans" presStyleLbl="sibTrans2D1" presStyleIdx="4" presStyleCnt="6"/>
      <dgm:spPr/>
      <dgm:t>
        <a:bodyPr/>
        <a:lstStyle/>
        <a:p>
          <a:endParaRPr lang="pt-BR"/>
        </a:p>
      </dgm:t>
    </dgm:pt>
    <dgm:pt modelId="{9382E3D1-C5D5-4B09-A756-0F63C7CB02D1}" type="pres">
      <dgm:prSet presAssocID="{89124415-B7E1-496F-AE67-EAB836E0332E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4FB20CBA-A5A1-488E-87F9-889F587D879E}" type="pres">
      <dgm:prSet presAssocID="{061CE65C-3EB6-432D-83A5-0984A41BD9BF}" presName="node" presStyleLbl="node1" presStyleIdx="4" presStyleCnt="6" custScaleX="114370" custScaleY="1148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001C7E-E649-4BFB-B23F-E06BB1422185}" type="pres">
      <dgm:prSet presAssocID="{EAE0D20B-1373-4CA5-A08A-55601C12CD42}" presName="parTrans" presStyleLbl="sibTrans2D1" presStyleIdx="5" presStyleCnt="6"/>
      <dgm:spPr/>
      <dgm:t>
        <a:bodyPr/>
        <a:lstStyle/>
        <a:p>
          <a:endParaRPr lang="pt-BR"/>
        </a:p>
      </dgm:t>
    </dgm:pt>
    <dgm:pt modelId="{B152D3A1-7360-4BD4-9FB1-F27F74446B17}" type="pres">
      <dgm:prSet presAssocID="{EAE0D20B-1373-4CA5-A08A-55601C12CD42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5ECFE56B-8CDE-4AEE-AA1F-9518E7F850FD}" type="pres">
      <dgm:prSet presAssocID="{6EDF0F5A-DD36-4904-87CA-251F0FABE374}" presName="node" presStyleLbl="node1" presStyleIdx="5" presStyleCnt="6" custScaleX="126827" custScaleY="119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69A3B8-4BCE-4BD4-8A8B-55AF2FE09F68}" type="presOf" srcId="{0B75C14F-31E6-4BAB-BD11-0808DEEFF118}" destId="{9224F820-E1A9-41D4-A90C-0ADB20FD1412}" srcOrd="0" destOrd="0" presId="urn:microsoft.com/office/officeart/2005/8/layout/radial5"/>
    <dgm:cxn modelId="{CC3F8166-192F-4B0F-8DF2-24B14B3E160C}" type="presOf" srcId="{6EDF0F5A-DD36-4904-87CA-251F0FABE374}" destId="{5ECFE56B-8CDE-4AEE-AA1F-9518E7F850FD}" srcOrd="0" destOrd="0" presId="urn:microsoft.com/office/officeart/2005/8/layout/radial5"/>
    <dgm:cxn modelId="{B1DC21AC-0609-44D2-BA15-E2F12DA660A2}" type="presOf" srcId="{43DBE939-37A6-47D7-8172-3183780A8A6D}" destId="{C389714A-052D-4068-989A-F85B5A019D7B}" srcOrd="1" destOrd="0" presId="urn:microsoft.com/office/officeart/2005/8/layout/radial5"/>
    <dgm:cxn modelId="{799D0459-5732-4DDE-B3F5-5082C186D7B7}" type="presOf" srcId="{43DBE939-37A6-47D7-8172-3183780A8A6D}" destId="{415A46C2-4E97-4DBA-A3C5-182B011E6F6C}" srcOrd="0" destOrd="0" presId="urn:microsoft.com/office/officeart/2005/8/layout/radial5"/>
    <dgm:cxn modelId="{6632EA6F-2241-4DA4-9BDA-C6DE5CC0B3BC}" type="presOf" srcId="{061CE65C-3EB6-432D-83A5-0984A41BD9BF}" destId="{4FB20CBA-A5A1-488E-87F9-889F587D879E}" srcOrd="0" destOrd="0" presId="urn:microsoft.com/office/officeart/2005/8/layout/radial5"/>
    <dgm:cxn modelId="{26898DE6-7ECF-4519-ADFD-D3E56B510A5C}" type="presOf" srcId="{0E36ECAC-3DBA-4DA3-A247-519AD0E7736B}" destId="{7ED2D3DD-DD8C-4877-91DE-BBE87422742F}" srcOrd="0" destOrd="0" presId="urn:microsoft.com/office/officeart/2005/8/layout/radial5"/>
    <dgm:cxn modelId="{52CF9E3F-52D4-425F-9400-2BBBB92D0AF8}" srcId="{03B961B7-2E6E-4C6C-91C1-39C9E869E556}" destId="{4D3AD599-4FF6-435E-BEB6-921270C5DA8E}" srcOrd="2" destOrd="0" parTransId="{4835F2C1-2464-44ED-BA4B-5FE9DB7B258A}" sibTransId="{4AC3954D-49F6-4B6A-A260-D4F710919EFE}"/>
    <dgm:cxn modelId="{E5FA599B-B742-4C77-B303-E67FE9D92EFC}" type="presOf" srcId="{B76F08D3-C0E0-4B31-8794-57E82478BD6B}" destId="{84B5325E-B212-4B62-8487-8C024ABED7EB}" srcOrd="1" destOrd="0" presId="urn:microsoft.com/office/officeart/2005/8/layout/radial5"/>
    <dgm:cxn modelId="{E3BCA75D-CA86-4A86-9A98-704C0BBE4BDE}" type="presOf" srcId="{03B961B7-2E6E-4C6C-91C1-39C9E869E556}" destId="{6BC31A8F-99DE-40AE-B657-911316144D49}" srcOrd="0" destOrd="0" presId="urn:microsoft.com/office/officeart/2005/8/layout/radial5"/>
    <dgm:cxn modelId="{9723067D-0AC8-468B-AD1C-1608A943AAF0}" type="presOf" srcId="{B76F08D3-C0E0-4B31-8794-57E82478BD6B}" destId="{4EE67421-400F-46EB-9EF5-4176240967CC}" srcOrd="0" destOrd="0" presId="urn:microsoft.com/office/officeart/2005/8/layout/radial5"/>
    <dgm:cxn modelId="{E4AC33BB-AE62-4F4C-A24C-08B71ECE8FB2}" type="presOf" srcId="{3A9E5310-1782-47EC-9EBD-1FD01327B48C}" destId="{CDF61887-1528-495D-BA20-E80C69865E5D}" srcOrd="0" destOrd="0" presId="urn:microsoft.com/office/officeart/2005/8/layout/radial5"/>
    <dgm:cxn modelId="{763D6068-AB68-4ED9-AA02-416EA658CF79}" type="presOf" srcId="{89124415-B7E1-496F-AE67-EAB836E0332E}" destId="{9382E3D1-C5D5-4B09-A756-0F63C7CB02D1}" srcOrd="1" destOrd="0" presId="urn:microsoft.com/office/officeart/2005/8/layout/radial5"/>
    <dgm:cxn modelId="{99A52F07-479E-49B0-921C-0611D8BC5462}" srcId="{03B961B7-2E6E-4C6C-91C1-39C9E869E556}" destId="{A62A6433-A761-4EA5-8481-E221C1398A8F}" srcOrd="1" destOrd="0" parTransId="{E61181D7-6C2C-4C7E-B138-444E83D01A21}" sibTransId="{8394F21D-AED0-47F7-B63D-FEA1D6F181A5}"/>
    <dgm:cxn modelId="{2E1D831F-A04E-4714-8EA8-216D49112BE0}" type="presOf" srcId="{66015453-1DC4-4752-AEF5-5B27010A65D5}" destId="{DFC9CAA2-7343-4982-8489-6113128002FC}" srcOrd="0" destOrd="0" presId="urn:microsoft.com/office/officeart/2005/8/layout/radial5"/>
    <dgm:cxn modelId="{C4708B3E-196D-49A3-8A3E-A4FFD311B0D7}" srcId="{0B75C14F-31E6-4BAB-BD11-0808DEEFF118}" destId="{061CE65C-3EB6-432D-83A5-0984A41BD9BF}" srcOrd="4" destOrd="0" parTransId="{89124415-B7E1-496F-AE67-EAB836E0332E}" sibTransId="{FB19CB7B-D10A-4188-9DED-3DE5677197FE}"/>
    <dgm:cxn modelId="{DB93C9F0-65A3-402D-8125-21779AAB303C}" type="presOf" srcId="{EAE0D20B-1373-4CA5-A08A-55601C12CD42}" destId="{15001C7E-E649-4BFB-B23F-E06BB1422185}" srcOrd="0" destOrd="0" presId="urn:microsoft.com/office/officeart/2005/8/layout/radial5"/>
    <dgm:cxn modelId="{922F0E0A-A870-4DC9-AF34-44270C1F916B}" srcId="{0B75C14F-31E6-4BAB-BD11-0808DEEFF118}" destId="{6EDF0F5A-DD36-4904-87CA-251F0FABE374}" srcOrd="5" destOrd="0" parTransId="{EAE0D20B-1373-4CA5-A08A-55601C12CD42}" sibTransId="{0E723341-7C91-4225-AF22-67A943684E85}"/>
    <dgm:cxn modelId="{636ADE0F-6B1E-4361-B5AD-EAC96011E5EC}" srcId="{0B75C14F-31E6-4BAB-BD11-0808DEEFF118}" destId="{0E36ECAC-3DBA-4DA3-A247-519AD0E7736B}" srcOrd="0" destOrd="0" parTransId="{3A9E5310-1782-47EC-9EBD-1FD01327B48C}" sibTransId="{B85B2683-C4D3-40A4-9F0B-849F4FAB84B2}"/>
    <dgm:cxn modelId="{63436F5D-4209-4EDE-B13C-A1B1DCB2175B}" type="presOf" srcId="{89124415-B7E1-496F-AE67-EAB836E0332E}" destId="{3D82052B-B5D4-45F4-9928-660F30379D62}" srcOrd="0" destOrd="0" presId="urn:microsoft.com/office/officeart/2005/8/layout/radial5"/>
    <dgm:cxn modelId="{8F7B7F12-A596-47B7-BB90-B4C7FE77EF47}" type="presOf" srcId="{3A9E5310-1782-47EC-9EBD-1FD01327B48C}" destId="{8B82FB21-F92A-4DC2-A81B-94C587D2EA4B}" srcOrd="1" destOrd="0" presId="urn:microsoft.com/office/officeart/2005/8/layout/radial5"/>
    <dgm:cxn modelId="{8FCC743D-E0AE-43CA-B6CA-296A131BBA6C}" type="presOf" srcId="{EBE9DF88-FAA3-4EA6-A182-AFCF667CEF11}" destId="{B698F0F1-175D-442C-971F-1E5574A3687F}" srcOrd="1" destOrd="0" presId="urn:microsoft.com/office/officeart/2005/8/layout/radial5"/>
    <dgm:cxn modelId="{7446A618-4224-4E6B-903A-05EE9618F5B1}" type="presOf" srcId="{C1D17DEE-3995-428B-9C28-2DD0D8B7A8F0}" destId="{2D1B2B5C-4A86-45E1-A28E-1A3B58E7062A}" srcOrd="0" destOrd="0" presId="urn:microsoft.com/office/officeart/2005/8/layout/radial5"/>
    <dgm:cxn modelId="{668C9731-4F05-4CB8-995F-3AF5C6F95A03}" srcId="{03B961B7-2E6E-4C6C-91C1-39C9E869E556}" destId="{0B75C14F-31E6-4BAB-BD11-0808DEEFF118}" srcOrd="0" destOrd="0" parTransId="{3B15DD16-6627-4BF3-8DCA-1752F3D1E35B}" sibTransId="{34C7DC85-9849-415A-930D-102C1FCC686F}"/>
    <dgm:cxn modelId="{1D962B9B-AAA4-4F36-B8E8-72BC70D293B1}" srcId="{0B75C14F-31E6-4BAB-BD11-0808DEEFF118}" destId="{9D9AD6EC-0B7E-4CA2-8B9D-D02C42FFEA41}" srcOrd="2" destOrd="0" parTransId="{B76F08D3-C0E0-4B31-8794-57E82478BD6B}" sibTransId="{F1B320DC-9514-426F-B415-891E944A4A84}"/>
    <dgm:cxn modelId="{9C4FA52D-D098-4AB3-937F-E3C806FB9EC7}" srcId="{0B75C14F-31E6-4BAB-BD11-0808DEEFF118}" destId="{66015453-1DC4-4752-AEF5-5B27010A65D5}" srcOrd="3" destOrd="0" parTransId="{43DBE939-37A6-47D7-8172-3183780A8A6D}" sibTransId="{7095F9E7-0040-41F1-AD0A-B92B7EA80D96}"/>
    <dgm:cxn modelId="{210F2A90-2371-4F08-B20A-9CCF627579BC}" srcId="{0B75C14F-31E6-4BAB-BD11-0808DEEFF118}" destId="{C1D17DEE-3995-428B-9C28-2DD0D8B7A8F0}" srcOrd="1" destOrd="0" parTransId="{EBE9DF88-FAA3-4EA6-A182-AFCF667CEF11}" sibTransId="{984B9D28-7C8A-489A-AB05-D2B76D06B4F4}"/>
    <dgm:cxn modelId="{0ECC9F44-68FE-4B13-8572-1847E32758F5}" type="presOf" srcId="{EBE9DF88-FAA3-4EA6-A182-AFCF667CEF11}" destId="{440864A9-28DE-48D2-A212-C1B58C622ACA}" srcOrd="0" destOrd="0" presId="urn:microsoft.com/office/officeart/2005/8/layout/radial5"/>
    <dgm:cxn modelId="{C84A7909-8D91-42C0-9D2A-7668AC6635FA}" type="presOf" srcId="{9D9AD6EC-0B7E-4CA2-8B9D-D02C42FFEA41}" destId="{000849F0-FFBE-4C74-9588-B84C98C63F47}" srcOrd="0" destOrd="0" presId="urn:microsoft.com/office/officeart/2005/8/layout/radial5"/>
    <dgm:cxn modelId="{AF7A8CDE-D609-47EE-AE12-23C4440731DF}" type="presOf" srcId="{EAE0D20B-1373-4CA5-A08A-55601C12CD42}" destId="{B152D3A1-7360-4BD4-9FB1-F27F74446B17}" srcOrd="1" destOrd="0" presId="urn:microsoft.com/office/officeart/2005/8/layout/radial5"/>
    <dgm:cxn modelId="{D72BED93-74D3-46A8-A950-A9C377663D55}" type="presParOf" srcId="{6BC31A8F-99DE-40AE-B657-911316144D49}" destId="{9224F820-E1A9-41D4-A90C-0ADB20FD1412}" srcOrd="0" destOrd="0" presId="urn:microsoft.com/office/officeart/2005/8/layout/radial5"/>
    <dgm:cxn modelId="{100B069F-A211-4BD5-A2FA-4B4E5E250E38}" type="presParOf" srcId="{6BC31A8F-99DE-40AE-B657-911316144D49}" destId="{CDF61887-1528-495D-BA20-E80C69865E5D}" srcOrd="1" destOrd="0" presId="urn:microsoft.com/office/officeart/2005/8/layout/radial5"/>
    <dgm:cxn modelId="{344D027B-C05C-41E1-BC54-31C7B73FD023}" type="presParOf" srcId="{CDF61887-1528-495D-BA20-E80C69865E5D}" destId="{8B82FB21-F92A-4DC2-A81B-94C587D2EA4B}" srcOrd="0" destOrd="0" presId="urn:microsoft.com/office/officeart/2005/8/layout/radial5"/>
    <dgm:cxn modelId="{ACD0C38A-73F1-492B-81EB-A58021C785EE}" type="presParOf" srcId="{6BC31A8F-99DE-40AE-B657-911316144D49}" destId="{7ED2D3DD-DD8C-4877-91DE-BBE87422742F}" srcOrd="2" destOrd="0" presId="urn:microsoft.com/office/officeart/2005/8/layout/radial5"/>
    <dgm:cxn modelId="{1C8B0A58-2866-4F2B-A686-7AB3B29D74DC}" type="presParOf" srcId="{6BC31A8F-99DE-40AE-B657-911316144D49}" destId="{440864A9-28DE-48D2-A212-C1B58C622ACA}" srcOrd="3" destOrd="0" presId="urn:microsoft.com/office/officeart/2005/8/layout/radial5"/>
    <dgm:cxn modelId="{8663EBCF-F79E-4F88-9475-37F6AF9BEB15}" type="presParOf" srcId="{440864A9-28DE-48D2-A212-C1B58C622ACA}" destId="{B698F0F1-175D-442C-971F-1E5574A3687F}" srcOrd="0" destOrd="0" presId="urn:microsoft.com/office/officeart/2005/8/layout/radial5"/>
    <dgm:cxn modelId="{67A718DD-E345-4F84-AC8C-8E81073FEE07}" type="presParOf" srcId="{6BC31A8F-99DE-40AE-B657-911316144D49}" destId="{2D1B2B5C-4A86-45E1-A28E-1A3B58E7062A}" srcOrd="4" destOrd="0" presId="urn:microsoft.com/office/officeart/2005/8/layout/radial5"/>
    <dgm:cxn modelId="{F5F4C6B2-ABF4-47B9-BA53-9CCC60143FC0}" type="presParOf" srcId="{6BC31A8F-99DE-40AE-B657-911316144D49}" destId="{4EE67421-400F-46EB-9EF5-4176240967CC}" srcOrd="5" destOrd="0" presId="urn:microsoft.com/office/officeart/2005/8/layout/radial5"/>
    <dgm:cxn modelId="{31E82E93-1BC9-4FC9-BF51-3F942365F2D5}" type="presParOf" srcId="{4EE67421-400F-46EB-9EF5-4176240967CC}" destId="{84B5325E-B212-4B62-8487-8C024ABED7EB}" srcOrd="0" destOrd="0" presId="urn:microsoft.com/office/officeart/2005/8/layout/radial5"/>
    <dgm:cxn modelId="{CD232B99-E63C-4E90-A053-5118C0AF0234}" type="presParOf" srcId="{6BC31A8F-99DE-40AE-B657-911316144D49}" destId="{000849F0-FFBE-4C74-9588-B84C98C63F47}" srcOrd="6" destOrd="0" presId="urn:microsoft.com/office/officeart/2005/8/layout/radial5"/>
    <dgm:cxn modelId="{472DC109-D98F-4150-B4D3-0786395309D6}" type="presParOf" srcId="{6BC31A8F-99DE-40AE-B657-911316144D49}" destId="{415A46C2-4E97-4DBA-A3C5-182B011E6F6C}" srcOrd="7" destOrd="0" presId="urn:microsoft.com/office/officeart/2005/8/layout/radial5"/>
    <dgm:cxn modelId="{E7D6FAE0-84E4-4E9D-8818-B9BA3939045B}" type="presParOf" srcId="{415A46C2-4E97-4DBA-A3C5-182B011E6F6C}" destId="{C389714A-052D-4068-989A-F85B5A019D7B}" srcOrd="0" destOrd="0" presId="urn:microsoft.com/office/officeart/2005/8/layout/radial5"/>
    <dgm:cxn modelId="{D572111F-5724-4CE8-BE49-AB221A9589ED}" type="presParOf" srcId="{6BC31A8F-99DE-40AE-B657-911316144D49}" destId="{DFC9CAA2-7343-4982-8489-6113128002FC}" srcOrd="8" destOrd="0" presId="urn:microsoft.com/office/officeart/2005/8/layout/radial5"/>
    <dgm:cxn modelId="{0B727FF6-0673-447A-9379-BCBD63279D5B}" type="presParOf" srcId="{6BC31A8F-99DE-40AE-B657-911316144D49}" destId="{3D82052B-B5D4-45F4-9928-660F30379D62}" srcOrd="9" destOrd="0" presId="urn:microsoft.com/office/officeart/2005/8/layout/radial5"/>
    <dgm:cxn modelId="{483CBE46-C77D-4559-AB43-F6B5BE29C836}" type="presParOf" srcId="{3D82052B-B5D4-45F4-9928-660F30379D62}" destId="{9382E3D1-C5D5-4B09-A756-0F63C7CB02D1}" srcOrd="0" destOrd="0" presId="urn:microsoft.com/office/officeart/2005/8/layout/radial5"/>
    <dgm:cxn modelId="{9E050335-9160-4C4C-A2B8-CDF56ADAA1E9}" type="presParOf" srcId="{6BC31A8F-99DE-40AE-B657-911316144D49}" destId="{4FB20CBA-A5A1-488E-87F9-889F587D879E}" srcOrd="10" destOrd="0" presId="urn:microsoft.com/office/officeart/2005/8/layout/radial5"/>
    <dgm:cxn modelId="{936B5AC4-2E29-4AF0-8911-4F1602E5BD41}" type="presParOf" srcId="{6BC31A8F-99DE-40AE-B657-911316144D49}" destId="{15001C7E-E649-4BFB-B23F-E06BB1422185}" srcOrd="11" destOrd="0" presId="urn:microsoft.com/office/officeart/2005/8/layout/radial5"/>
    <dgm:cxn modelId="{100476B2-5F4B-4F35-8FCF-9C2A7B6AAF27}" type="presParOf" srcId="{15001C7E-E649-4BFB-B23F-E06BB1422185}" destId="{B152D3A1-7360-4BD4-9FB1-F27F74446B17}" srcOrd="0" destOrd="0" presId="urn:microsoft.com/office/officeart/2005/8/layout/radial5"/>
    <dgm:cxn modelId="{17966B8E-3C7B-4143-A314-3F6A12AF0AE1}" type="presParOf" srcId="{6BC31A8F-99DE-40AE-B657-911316144D49}" destId="{5ECFE56B-8CDE-4AEE-AA1F-9518E7F850F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3EC6FE-4E6E-470E-BB80-FAB35E7254A2}" type="doc">
      <dgm:prSet loTypeId="urn:microsoft.com/office/officeart/2005/8/layout/lProcess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F525F92-BF0D-48E7-B9E3-1D9A8D606A99}">
      <dgm:prSet phldrT="[Texto]" custT="1"/>
      <dgm:spPr/>
      <dgm:t>
        <a:bodyPr/>
        <a:lstStyle/>
        <a:p>
          <a:r>
            <a:rPr lang="en-US" sz="2400" dirty="0" smtClean="0"/>
            <a:t>2009</a:t>
          </a:r>
          <a:endParaRPr lang="pt-BR" sz="2400" dirty="0"/>
        </a:p>
      </dgm:t>
    </dgm:pt>
    <dgm:pt modelId="{EAE19C6B-AAC6-4B53-91E0-84037FC34CA3}" type="parTrans" cxnId="{C681A081-D0E5-4050-978A-18EB21EADAFB}">
      <dgm:prSet/>
      <dgm:spPr/>
      <dgm:t>
        <a:bodyPr/>
        <a:lstStyle/>
        <a:p>
          <a:endParaRPr lang="pt-BR"/>
        </a:p>
      </dgm:t>
    </dgm:pt>
    <dgm:pt modelId="{FC07E1E5-A175-4D58-B2D3-82261E3EB0D0}" type="sibTrans" cxnId="{C681A081-D0E5-4050-978A-18EB21EADAFB}">
      <dgm:prSet/>
      <dgm:spPr/>
      <dgm:t>
        <a:bodyPr/>
        <a:lstStyle/>
        <a:p>
          <a:endParaRPr lang="pt-BR"/>
        </a:p>
      </dgm:t>
    </dgm:pt>
    <dgm:pt modelId="{D75347A1-F6C2-4554-8866-775381CE9654}">
      <dgm:prSet phldrT="[Texto]" custT="1"/>
      <dgm:spPr/>
      <dgm:t>
        <a:bodyPr/>
        <a:lstStyle/>
        <a:p>
          <a:r>
            <a:rPr lang="en-US" sz="2400" dirty="0" smtClean="0"/>
            <a:t>2010</a:t>
          </a:r>
          <a:endParaRPr lang="pt-BR" sz="2400" dirty="0"/>
        </a:p>
      </dgm:t>
    </dgm:pt>
    <dgm:pt modelId="{9C4C6677-EB28-4CD9-B8B2-31532046D8DE}" type="parTrans" cxnId="{8DA8EC17-89DD-4155-8E55-9C4CDBAABBFE}">
      <dgm:prSet/>
      <dgm:spPr/>
      <dgm:t>
        <a:bodyPr/>
        <a:lstStyle/>
        <a:p>
          <a:endParaRPr lang="pt-BR"/>
        </a:p>
      </dgm:t>
    </dgm:pt>
    <dgm:pt modelId="{B20BEDEA-DCCF-4A70-A6B8-8D7BE085FAC5}" type="sibTrans" cxnId="{8DA8EC17-89DD-4155-8E55-9C4CDBAABBFE}">
      <dgm:prSet/>
      <dgm:spPr/>
      <dgm:t>
        <a:bodyPr/>
        <a:lstStyle/>
        <a:p>
          <a:endParaRPr lang="pt-BR"/>
        </a:p>
      </dgm:t>
    </dgm:pt>
    <dgm:pt modelId="{2596B180-10A2-4564-AF63-8AA7115FC940}">
      <dgm:prSet phldrT="[Texto]" custT="1"/>
      <dgm:spPr/>
      <dgm:t>
        <a:bodyPr/>
        <a:lstStyle/>
        <a:p>
          <a:r>
            <a:rPr lang="en-US" sz="2400" dirty="0" smtClean="0"/>
            <a:t>2011</a:t>
          </a:r>
          <a:endParaRPr lang="pt-BR" sz="2400" dirty="0"/>
        </a:p>
      </dgm:t>
    </dgm:pt>
    <dgm:pt modelId="{B8F2313C-DA90-4D2F-B58B-B9E7417DFC19}" type="parTrans" cxnId="{2CF64480-B6BD-4373-9988-33379EFEDB1B}">
      <dgm:prSet/>
      <dgm:spPr/>
      <dgm:t>
        <a:bodyPr/>
        <a:lstStyle/>
        <a:p>
          <a:endParaRPr lang="pt-BR"/>
        </a:p>
      </dgm:t>
    </dgm:pt>
    <dgm:pt modelId="{206CCAA1-AB0B-4461-8494-4BB7418E5591}" type="sibTrans" cxnId="{2CF64480-B6BD-4373-9988-33379EFEDB1B}">
      <dgm:prSet/>
      <dgm:spPr/>
      <dgm:t>
        <a:bodyPr/>
        <a:lstStyle/>
        <a:p>
          <a:endParaRPr lang="pt-BR"/>
        </a:p>
      </dgm:t>
    </dgm:pt>
    <dgm:pt modelId="{2BF99BEA-788E-4BDA-9FC0-E4AD56A1ECD2}">
      <dgm:prSet phldrT="[Texto]" custT="1"/>
      <dgm:spPr/>
      <dgm:t>
        <a:bodyPr/>
        <a:lstStyle/>
        <a:p>
          <a:r>
            <a:rPr lang="en-US" sz="2400" dirty="0" smtClean="0"/>
            <a:t>2012</a:t>
          </a:r>
          <a:endParaRPr lang="pt-BR" sz="2400" dirty="0"/>
        </a:p>
      </dgm:t>
    </dgm:pt>
    <dgm:pt modelId="{A6007F42-B615-4DBD-9849-FE3D1A849972}" type="parTrans" cxnId="{7E2B5704-9877-4492-806B-391DEDB39085}">
      <dgm:prSet/>
      <dgm:spPr/>
      <dgm:t>
        <a:bodyPr/>
        <a:lstStyle/>
        <a:p>
          <a:endParaRPr lang="pt-BR"/>
        </a:p>
      </dgm:t>
    </dgm:pt>
    <dgm:pt modelId="{A322CDDB-A48A-415D-AFB0-1982BE65A3C4}" type="sibTrans" cxnId="{7E2B5704-9877-4492-806B-391DEDB39085}">
      <dgm:prSet/>
      <dgm:spPr/>
      <dgm:t>
        <a:bodyPr/>
        <a:lstStyle/>
        <a:p>
          <a:endParaRPr lang="pt-BR"/>
        </a:p>
      </dgm:t>
    </dgm:pt>
    <dgm:pt modelId="{F9CE836E-B1A8-42BA-A052-D5EF312AA1C7}">
      <dgm:prSet phldrT="[Texto]" custT="1"/>
      <dgm:spPr/>
      <dgm:t>
        <a:bodyPr/>
        <a:lstStyle/>
        <a:p>
          <a:r>
            <a:rPr lang="pt-BR" sz="2400" dirty="0" smtClean="0"/>
            <a:t>2006</a:t>
          </a:r>
          <a:endParaRPr lang="pt-BR" sz="2400" dirty="0"/>
        </a:p>
      </dgm:t>
    </dgm:pt>
    <dgm:pt modelId="{131470D0-DE2D-48A4-BE16-461BC516EED7}" type="parTrans" cxnId="{DA056DC4-6FF9-4B14-B748-AC637CD8BD50}">
      <dgm:prSet/>
      <dgm:spPr/>
      <dgm:t>
        <a:bodyPr/>
        <a:lstStyle/>
        <a:p>
          <a:endParaRPr lang="pt-BR"/>
        </a:p>
      </dgm:t>
    </dgm:pt>
    <dgm:pt modelId="{E4D4B3A5-97E9-44E2-9AB7-A7A403B9C96A}" type="sibTrans" cxnId="{DA056DC4-6FF9-4B14-B748-AC637CD8BD50}">
      <dgm:prSet/>
      <dgm:spPr/>
      <dgm:t>
        <a:bodyPr/>
        <a:lstStyle/>
        <a:p>
          <a:endParaRPr lang="pt-BR"/>
        </a:p>
      </dgm:t>
    </dgm:pt>
    <dgm:pt modelId="{151C5428-795D-40E0-9366-9349F4DD4BA8}">
      <dgm:prSet phldrT="[Texto]" custT="1"/>
      <dgm:spPr/>
      <dgm:t>
        <a:bodyPr/>
        <a:lstStyle/>
        <a:p>
          <a:r>
            <a:rPr lang="pt-BR" sz="2400" dirty="0" smtClean="0"/>
            <a:t>2007</a:t>
          </a:r>
        </a:p>
        <a:p>
          <a:r>
            <a:rPr lang="pt-BR" sz="2400" dirty="0" smtClean="0"/>
            <a:t>2008</a:t>
          </a:r>
          <a:endParaRPr lang="pt-BR" sz="2400" dirty="0"/>
        </a:p>
      </dgm:t>
    </dgm:pt>
    <dgm:pt modelId="{E9D48F60-B9A5-48DE-95A7-1D09829A4CAC}" type="sibTrans" cxnId="{88BD0662-EED3-4762-B852-4DE031E4A5E0}">
      <dgm:prSet/>
      <dgm:spPr/>
      <dgm:t>
        <a:bodyPr/>
        <a:lstStyle/>
        <a:p>
          <a:endParaRPr lang="pt-BR"/>
        </a:p>
      </dgm:t>
    </dgm:pt>
    <dgm:pt modelId="{8E475CC7-F98E-4497-8FEB-665E1B8E7A4F}" type="parTrans" cxnId="{88BD0662-EED3-4762-B852-4DE031E4A5E0}">
      <dgm:prSet/>
      <dgm:spPr/>
      <dgm:t>
        <a:bodyPr/>
        <a:lstStyle/>
        <a:p>
          <a:endParaRPr lang="pt-BR"/>
        </a:p>
      </dgm:t>
    </dgm:pt>
    <dgm:pt modelId="{31D7E7B9-F4FD-45BF-BCD1-3FF474A1362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R$ 11,8</a:t>
          </a:r>
          <a:endParaRPr lang="pt-BR" sz="1800" dirty="0"/>
        </a:p>
      </dgm:t>
    </dgm:pt>
    <dgm:pt modelId="{B5DA2B08-2E9C-4731-9D89-9E6C39958086}" type="sibTrans" cxnId="{9C7F6B2F-EEA5-4BF0-8569-31037B6E3326}">
      <dgm:prSet/>
      <dgm:spPr/>
      <dgm:t>
        <a:bodyPr/>
        <a:lstStyle/>
        <a:p>
          <a:endParaRPr lang="pt-BR"/>
        </a:p>
      </dgm:t>
    </dgm:pt>
    <dgm:pt modelId="{52870CA1-D996-4CC4-B84A-1AF54F879884}" type="parTrans" cxnId="{9C7F6B2F-EEA5-4BF0-8569-31037B6E3326}">
      <dgm:prSet/>
      <dgm:spPr/>
      <dgm:t>
        <a:bodyPr/>
        <a:lstStyle/>
        <a:p>
          <a:endParaRPr lang="pt-BR"/>
        </a:p>
      </dgm:t>
    </dgm:pt>
    <dgm:pt modelId="{54D6EB83-A20D-493E-91C1-D5E09E154220}" type="pres">
      <dgm:prSet presAssocID="{263EC6FE-4E6E-470E-BB80-FAB35E7254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A8BEDB-304C-4761-98C7-9607830A7BF8}" type="pres">
      <dgm:prSet presAssocID="{F9CE836E-B1A8-42BA-A052-D5EF312AA1C7}" presName="compNode" presStyleCnt="0"/>
      <dgm:spPr/>
    </dgm:pt>
    <dgm:pt modelId="{FD028B77-5DEA-4BAD-9ECE-80802C5A0563}" type="pres">
      <dgm:prSet presAssocID="{F9CE836E-B1A8-42BA-A052-D5EF312AA1C7}" presName="aNode" presStyleLbl="bgShp" presStyleIdx="0" presStyleCnt="6" custLinFactNeighborX="502"/>
      <dgm:spPr/>
      <dgm:t>
        <a:bodyPr/>
        <a:lstStyle/>
        <a:p>
          <a:endParaRPr lang="pt-BR"/>
        </a:p>
      </dgm:t>
    </dgm:pt>
    <dgm:pt modelId="{9DAA61EB-01FA-4DB7-8F6A-5F11FB1A733C}" type="pres">
      <dgm:prSet presAssocID="{F9CE836E-B1A8-42BA-A052-D5EF312AA1C7}" presName="textNode" presStyleLbl="bgShp" presStyleIdx="0" presStyleCnt="6"/>
      <dgm:spPr/>
      <dgm:t>
        <a:bodyPr/>
        <a:lstStyle/>
        <a:p>
          <a:endParaRPr lang="pt-BR"/>
        </a:p>
      </dgm:t>
    </dgm:pt>
    <dgm:pt modelId="{ABDFBB94-2A8A-4D8A-8CD4-CB5788B973A4}" type="pres">
      <dgm:prSet presAssocID="{F9CE836E-B1A8-42BA-A052-D5EF312AA1C7}" presName="compChildNode" presStyleCnt="0"/>
      <dgm:spPr/>
    </dgm:pt>
    <dgm:pt modelId="{056D5696-8942-4FD5-B298-28E65E9B03B8}" type="pres">
      <dgm:prSet presAssocID="{F9CE836E-B1A8-42BA-A052-D5EF312AA1C7}" presName="theInnerList" presStyleCnt="0"/>
      <dgm:spPr/>
    </dgm:pt>
    <dgm:pt modelId="{4B609942-0133-4580-9D6C-D59264B88A45}" type="pres">
      <dgm:prSet presAssocID="{F9CE836E-B1A8-42BA-A052-D5EF312AA1C7}" presName="aSpace" presStyleCnt="0"/>
      <dgm:spPr/>
    </dgm:pt>
    <dgm:pt modelId="{DBD6A5ED-0784-4FF5-A5A2-6D468853906B}" type="pres">
      <dgm:prSet presAssocID="{151C5428-795D-40E0-9366-9349F4DD4BA8}" presName="compNode" presStyleCnt="0"/>
      <dgm:spPr/>
    </dgm:pt>
    <dgm:pt modelId="{ACF13515-DAC9-49ED-9129-83BFAE949D07}" type="pres">
      <dgm:prSet presAssocID="{151C5428-795D-40E0-9366-9349F4DD4BA8}" presName="aNode" presStyleLbl="bgShp" presStyleIdx="1" presStyleCnt="6"/>
      <dgm:spPr/>
      <dgm:t>
        <a:bodyPr/>
        <a:lstStyle/>
        <a:p>
          <a:endParaRPr lang="pt-BR"/>
        </a:p>
      </dgm:t>
    </dgm:pt>
    <dgm:pt modelId="{5690A701-2D57-49F1-862B-6D362A8DDEFE}" type="pres">
      <dgm:prSet presAssocID="{151C5428-795D-40E0-9366-9349F4DD4BA8}" presName="textNode" presStyleLbl="bgShp" presStyleIdx="1" presStyleCnt="6"/>
      <dgm:spPr/>
      <dgm:t>
        <a:bodyPr/>
        <a:lstStyle/>
        <a:p>
          <a:endParaRPr lang="pt-BR"/>
        </a:p>
      </dgm:t>
    </dgm:pt>
    <dgm:pt modelId="{16339E66-9F94-455E-950D-5D2BBB002601}" type="pres">
      <dgm:prSet presAssocID="{151C5428-795D-40E0-9366-9349F4DD4BA8}" presName="compChildNode" presStyleCnt="0"/>
      <dgm:spPr/>
    </dgm:pt>
    <dgm:pt modelId="{DE3B06CA-F75D-4856-8202-7F3CFACFF66B}" type="pres">
      <dgm:prSet presAssocID="{151C5428-795D-40E0-9366-9349F4DD4BA8}" presName="theInnerList" presStyleCnt="0"/>
      <dgm:spPr/>
    </dgm:pt>
    <dgm:pt modelId="{315662E3-28DC-4BF8-82C4-1B77ABB9C530}" type="pres">
      <dgm:prSet presAssocID="{151C5428-795D-40E0-9366-9349F4DD4BA8}" presName="aSpace" presStyleCnt="0"/>
      <dgm:spPr/>
    </dgm:pt>
    <dgm:pt modelId="{98E79757-2B29-4158-9F39-B9BFF22D2CCB}" type="pres">
      <dgm:prSet presAssocID="{2F525F92-BF0D-48E7-B9E3-1D9A8D606A99}" presName="compNode" presStyleCnt="0"/>
      <dgm:spPr/>
    </dgm:pt>
    <dgm:pt modelId="{9CE22C3C-AFD9-4AC8-9935-A82C9BA263BA}" type="pres">
      <dgm:prSet presAssocID="{2F525F92-BF0D-48E7-B9E3-1D9A8D606A99}" presName="aNode" presStyleLbl="bgShp" presStyleIdx="2" presStyleCnt="6"/>
      <dgm:spPr/>
      <dgm:t>
        <a:bodyPr/>
        <a:lstStyle/>
        <a:p>
          <a:endParaRPr lang="pt-BR"/>
        </a:p>
      </dgm:t>
    </dgm:pt>
    <dgm:pt modelId="{94C4348B-C741-405C-9AAD-91478A10F24E}" type="pres">
      <dgm:prSet presAssocID="{2F525F92-BF0D-48E7-B9E3-1D9A8D606A99}" presName="textNode" presStyleLbl="bgShp" presStyleIdx="2" presStyleCnt="6"/>
      <dgm:spPr/>
      <dgm:t>
        <a:bodyPr/>
        <a:lstStyle/>
        <a:p>
          <a:endParaRPr lang="pt-BR"/>
        </a:p>
      </dgm:t>
    </dgm:pt>
    <dgm:pt modelId="{6245B817-7BD4-4C58-B27A-E5AD55CF028F}" type="pres">
      <dgm:prSet presAssocID="{2F525F92-BF0D-48E7-B9E3-1D9A8D606A99}" presName="compChildNode" presStyleCnt="0"/>
      <dgm:spPr/>
    </dgm:pt>
    <dgm:pt modelId="{2DB6D14B-8DB4-426C-B681-6CCDD9752FA0}" type="pres">
      <dgm:prSet presAssocID="{2F525F92-BF0D-48E7-B9E3-1D9A8D606A99}" presName="theInnerList" presStyleCnt="0"/>
      <dgm:spPr/>
    </dgm:pt>
    <dgm:pt modelId="{A8B61A0D-3AD3-443D-BCF9-C233ECE22EF2}" type="pres">
      <dgm:prSet presAssocID="{31D7E7B9-F4FD-45BF-BCD1-3FF474A13623}" presName="childNode" presStyleLbl="node1" presStyleIdx="0" presStyleCnt="1" custScaleX="74366" custScaleY="53938" custLinFactX="209142" custLinFactNeighborX="300000" custLinFactNeighborY="-821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92F84-7FE7-4F18-82E0-93BBCCB79CD8}" type="pres">
      <dgm:prSet presAssocID="{2F525F92-BF0D-48E7-B9E3-1D9A8D606A99}" presName="aSpace" presStyleCnt="0"/>
      <dgm:spPr/>
    </dgm:pt>
    <dgm:pt modelId="{F1B777C6-3976-4AAF-9E31-A4208F432172}" type="pres">
      <dgm:prSet presAssocID="{D75347A1-F6C2-4554-8866-775381CE9654}" presName="compNode" presStyleCnt="0"/>
      <dgm:spPr/>
    </dgm:pt>
    <dgm:pt modelId="{CD2A9A53-A978-4B3C-ACB6-C51A210E4FCE}" type="pres">
      <dgm:prSet presAssocID="{D75347A1-F6C2-4554-8866-775381CE9654}" presName="aNode" presStyleLbl="bgShp" presStyleIdx="3" presStyleCnt="6"/>
      <dgm:spPr/>
      <dgm:t>
        <a:bodyPr/>
        <a:lstStyle/>
        <a:p>
          <a:endParaRPr lang="pt-BR"/>
        </a:p>
      </dgm:t>
    </dgm:pt>
    <dgm:pt modelId="{1B1FEDF8-F9C3-4276-86E1-4C36A7E92713}" type="pres">
      <dgm:prSet presAssocID="{D75347A1-F6C2-4554-8866-775381CE9654}" presName="textNode" presStyleLbl="bgShp" presStyleIdx="3" presStyleCnt="6"/>
      <dgm:spPr/>
      <dgm:t>
        <a:bodyPr/>
        <a:lstStyle/>
        <a:p>
          <a:endParaRPr lang="pt-BR"/>
        </a:p>
      </dgm:t>
    </dgm:pt>
    <dgm:pt modelId="{C645A032-8DC3-4129-9286-87FC70A1B11F}" type="pres">
      <dgm:prSet presAssocID="{D75347A1-F6C2-4554-8866-775381CE9654}" presName="compChildNode" presStyleCnt="0"/>
      <dgm:spPr/>
    </dgm:pt>
    <dgm:pt modelId="{FC66D081-CE9E-4604-A2D1-D86B58C88D62}" type="pres">
      <dgm:prSet presAssocID="{D75347A1-F6C2-4554-8866-775381CE9654}" presName="theInnerList" presStyleCnt="0"/>
      <dgm:spPr/>
    </dgm:pt>
    <dgm:pt modelId="{0C265233-8BC0-48E6-870D-DC4C1C0FC137}" type="pres">
      <dgm:prSet presAssocID="{D75347A1-F6C2-4554-8866-775381CE9654}" presName="aSpace" presStyleCnt="0"/>
      <dgm:spPr/>
    </dgm:pt>
    <dgm:pt modelId="{051F6D64-EB11-4F0C-868D-DF87EA6EB211}" type="pres">
      <dgm:prSet presAssocID="{2596B180-10A2-4564-AF63-8AA7115FC940}" presName="compNode" presStyleCnt="0"/>
      <dgm:spPr/>
    </dgm:pt>
    <dgm:pt modelId="{A062573F-587F-43EB-ABC9-7331A5D870EB}" type="pres">
      <dgm:prSet presAssocID="{2596B180-10A2-4564-AF63-8AA7115FC940}" presName="aNode" presStyleLbl="bgShp" presStyleIdx="4" presStyleCnt="6"/>
      <dgm:spPr/>
      <dgm:t>
        <a:bodyPr/>
        <a:lstStyle/>
        <a:p>
          <a:endParaRPr lang="pt-BR"/>
        </a:p>
      </dgm:t>
    </dgm:pt>
    <dgm:pt modelId="{2F8DB3B8-DE0D-4EF1-8E23-6745484B9642}" type="pres">
      <dgm:prSet presAssocID="{2596B180-10A2-4564-AF63-8AA7115FC940}" presName="textNode" presStyleLbl="bgShp" presStyleIdx="4" presStyleCnt="6"/>
      <dgm:spPr/>
      <dgm:t>
        <a:bodyPr/>
        <a:lstStyle/>
        <a:p>
          <a:endParaRPr lang="pt-BR"/>
        </a:p>
      </dgm:t>
    </dgm:pt>
    <dgm:pt modelId="{E6DDEA81-79C3-4DC8-82A4-E2F4EC29E9C8}" type="pres">
      <dgm:prSet presAssocID="{2596B180-10A2-4564-AF63-8AA7115FC940}" presName="compChildNode" presStyleCnt="0"/>
      <dgm:spPr/>
    </dgm:pt>
    <dgm:pt modelId="{AE874CB3-05D2-4D3F-A41E-164FE4999F20}" type="pres">
      <dgm:prSet presAssocID="{2596B180-10A2-4564-AF63-8AA7115FC940}" presName="theInnerList" presStyleCnt="0"/>
      <dgm:spPr/>
    </dgm:pt>
    <dgm:pt modelId="{ED1A3B84-EEDF-4B22-B262-299AD1A664CE}" type="pres">
      <dgm:prSet presAssocID="{2596B180-10A2-4564-AF63-8AA7115FC940}" presName="aSpace" presStyleCnt="0"/>
      <dgm:spPr/>
    </dgm:pt>
    <dgm:pt modelId="{8EF9B071-97EB-4A19-A18B-F6B5487FF17F}" type="pres">
      <dgm:prSet presAssocID="{2BF99BEA-788E-4BDA-9FC0-E4AD56A1ECD2}" presName="compNode" presStyleCnt="0"/>
      <dgm:spPr/>
    </dgm:pt>
    <dgm:pt modelId="{02A539B1-F68C-44E7-A91C-372E52574071}" type="pres">
      <dgm:prSet presAssocID="{2BF99BEA-788E-4BDA-9FC0-E4AD56A1ECD2}" presName="aNode" presStyleLbl="bgShp" presStyleIdx="5" presStyleCnt="6"/>
      <dgm:spPr/>
      <dgm:t>
        <a:bodyPr/>
        <a:lstStyle/>
        <a:p>
          <a:endParaRPr lang="pt-BR"/>
        </a:p>
      </dgm:t>
    </dgm:pt>
    <dgm:pt modelId="{7B875FF6-AEB8-4F56-B240-2B78C274963C}" type="pres">
      <dgm:prSet presAssocID="{2BF99BEA-788E-4BDA-9FC0-E4AD56A1ECD2}" presName="textNode" presStyleLbl="bgShp" presStyleIdx="5" presStyleCnt="6"/>
      <dgm:spPr/>
      <dgm:t>
        <a:bodyPr/>
        <a:lstStyle/>
        <a:p>
          <a:endParaRPr lang="pt-BR"/>
        </a:p>
      </dgm:t>
    </dgm:pt>
    <dgm:pt modelId="{1E130721-CC87-463B-8FA1-1A8031AB07FC}" type="pres">
      <dgm:prSet presAssocID="{2BF99BEA-788E-4BDA-9FC0-E4AD56A1ECD2}" presName="compChildNode" presStyleCnt="0"/>
      <dgm:spPr/>
    </dgm:pt>
    <dgm:pt modelId="{B607831A-B96F-454C-A630-0A6B51DB526B}" type="pres">
      <dgm:prSet presAssocID="{2BF99BEA-788E-4BDA-9FC0-E4AD56A1ECD2}" presName="theInnerList" presStyleCnt="0"/>
      <dgm:spPr/>
    </dgm:pt>
  </dgm:ptLst>
  <dgm:cxnLst>
    <dgm:cxn modelId="{D6D84D65-3AA5-4CAC-8B0D-946EF64A206E}" type="presOf" srcId="{2BF99BEA-788E-4BDA-9FC0-E4AD56A1ECD2}" destId="{02A539B1-F68C-44E7-A91C-372E52574071}" srcOrd="0" destOrd="0" presId="urn:microsoft.com/office/officeart/2005/8/layout/lProcess2"/>
    <dgm:cxn modelId="{C4CDE3C4-8125-4A53-9EE8-E905D67E45DE}" type="presOf" srcId="{2F525F92-BF0D-48E7-B9E3-1D9A8D606A99}" destId="{9CE22C3C-AFD9-4AC8-9935-A82C9BA263BA}" srcOrd="0" destOrd="0" presId="urn:microsoft.com/office/officeart/2005/8/layout/lProcess2"/>
    <dgm:cxn modelId="{A594CDCA-ACD7-4786-A060-D05455915BEB}" type="presOf" srcId="{31D7E7B9-F4FD-45BF-BCD1-3FF474A13623}" destId="{A8B61A0D-3AD3-443D-BCF9-C233ECE22EF2}" srcOrd="0" destOrd="0" presId="urn:microsoft.com/office/officeart/2005/8/layout/lProcess2"/>
    <dgm:cxn modelId="{DA056DC4-6FF9-4B14-B748-AC637CD8BD50}" srcId="{263EC6FE-4E6E-470E-BB80-FAB35E7254A2}" destId="{F9CE836E-B1A8-42BA-A052-D5EF312AA1C7}" srcOrd="0" destOrd="0" parTransId="{131470D0-DE2D-48A4-BE16-461BC516EED7}" sibTransId="{E4D4B3A5-97E9-44E2-9AB7-A7A403B9C96A}"/>
    <dgm:cxn modelId="{99ABEA99-CCC3-4516-8BC9-D03DC6F029FB}" type="presOf" srcId="{2596B180-10A2-4564-AF63-8AA7115FC940}" destId="{2F8DB3B8-DE0D-4EF1-8E23-6745484B9642}" srcOrd="1" destOrd="0" presId="urn:microsoft.com/office/officeart/2005/8/layout/lProcess2"/>
    <dgm:cxn modelId="{200240DC-C88D-4E34-B2BB-55E9EBF04E90}" type="presOf" srcId="{263EC6FE-4E6E-470E-BB80-FAB35E7254A2}" destId="{54D6EB83-A20D-493E-91C1-D5E09E154220}" srcOrd="0" destOrd="0" presId="urn:microsoft.com/office/officeart/2005/8/layout/lProcess2"/>
    <dgm:cxn modelId="{88BD0662-EED3-4762-B852-4DE031E4A5E0}" srcId="{263EC6FE-4E6E-470E-BB80-FAB35E7254A2}" destId="{151C5428-795D-40E0-9366-9349F4DD4BA8}" srcOrd="1" destOrd="0" parTransId="{8E475CC7-F98E-4497-8FEB-665E1B8E7A4F}" sibTransId="{E9D48F60-B9A5-48DE-95A7-1D09829A4CAC}"/>
    <dgm:cxn modelId="{A131ECB8-7CD0-49D9-96AB-9AB48F73482E}" type="presOf" srcId="{151C5428-795D-40E0-9366-9349F4DD4BA8}" destId="{5690A701-2D57-49F1-862B-6D362A8DDEFE}" srcOrd="1" destOrd="0" presId="urn:microsoft.com/office/officeart/2005/8/layout/lProcess2"/>
    <dgm:cxn modelId="{95DE64F9-CE7A-4661-A50D-531A52AF30F4}" type="presOf" srcId="{2596B180-10A2-4564-AF63-8AA7115FC940}" destId="{A062573F-587F-43EB-ABC9-7331A5D870EB}" srcOrd="0" destOrd="0" presId="urn:microsoft.com/office/officeart/2005/8/layout/lProcess2"/>
    <dgm:cxn modelId="{C8EB67B2-2EDD-44F7-9A58-7A627D81F503}" type="presOf" srcId="{F9CE836E-B1A8-42BA-A052-D5EF312AA1C7}" destId="{9DAA61EB-01FA-4DB7-8F6A-5F11FB1A733C}" srcOrd="1" destOrd="0" presId="urn:microsoft.com/office/officeart/2005/8/layout/lProcess2"/>
    <dgm:cxn modelId="{9C7F6B2F-EEA5-4BF0-8569-31037B6E3326}" srcId="{2F525F92-BF0D-48E7-B9E3-1D9A8D606A99}" destId="{31D7E7B9-F4FD-45BF-BCD1-3FF474A13623}" srcOrd="0" destOrd="0" parTransId="{52870CA1-D996-4CC4-B84A-1AF54F879884}" sibTransId="{B5DA2B08-2E9C-4731-9D89-9E6C39958086}"/>
    <dgm:cxn modelId="{5166CFAE-B106-46E0-90A9-FBE45199A121}" type="presOf" srcId="{D75347A1-F6C2-4554-8866-775381CE9654}" destId="{1B1FEDF8-F9C3-4276-86E1-4C36A7E92713}" srcOrd="1" destOrd="0" presId="urn:microsoft.com/office/officeart/2005/8/layout/lProcess2"/>
    <dgm:cxn modelId="{2CF64480-B6BD-4373-9988-33379EFEDB1B}" srcId="{263EC6FE-4E6E-470E-BB80-FAB35E7254A2}" destId="{2596B180-10A2-4564-AF63-8AA7115FC940}" srcOrd="4" destOrd="0" parTransId="{B8F2313C-DA90-4D2F-B58B-B9E7417DFC19}" sibTransId="{206CCAA1-AB0B-4461-8494-4BB7418E5591}"/>
    <dgm:cxn modelId="{C26619F4-2612-4700-AD19-C430778432FF}" type="presOf" srcId="{2F525F92-BF0D-48E7-B9E3-1D9A8D606A99}" destId="{94C4348B-C741-405C-9AAD-91478A10F24E}" srcOrd="1" destOrd="0" presId="urn:microsoft.com/office/officeart/2005/8/layout/lProcess2"/>
    <dgm:cxn modelId="{7E2B5704-9877-4492-806B-391DEDB39085}" srcId="{263EC6FE-4E6E-470E-BB80-FAB35E7254A2}" destId="{2BF99BEA-788E-4BDA-9FC0-E4AD56A1ECD2}" srcOrd="5" destOrd="0" parTransId="{A6007F42-B615-4DBD-9849-FE3D1A849972}" sibTransId="{A322CDDB-A48A-415D-AFB0-1982BE65A3C4}"/>
    <dgm:cxn modelId="{8DA8EC17-89DD-4155-8E55-9C4CDBAABBFE}" srcId="{263EC6FE-4E6E-470E-BB80-FAB35E7254A2}" destId="{D75347A1-F6C2-4554-8866-775381CE9654}" srcOrd="3" destOrd="0" parTransId="{9C4C6677-EB28-4CD9-B8B2-31532046D8DE}" sibTransId="{B20BEDEA-DCCF-4A70-A6B8-8D7BE085FAC5}"/>
    <dgm:cxn modelId="{C8455FC9-77B4-4285-90AF-ED9B75FE9B34}" type="presOf" srcId="{151C5428-795D-40E0-9366-9349F4DD4BA8}" destId="{ACF13515-DAC9-49ED-9129-83BFAE949D07}" srcOrd="0" destOrd="0" presId="urn:microsoft.com/office/officeart/2005/8/layout/lProcess2"/>
    <dgm:cxn modelId="{8C4D549E-9623-49B8-840A-13BAD43E2DBB}" type="presOf" srcId="{2BF99BEA-788E-4BDA-9FC0-E4AD56A1ECD2}" destId="{7B875FF6-AEB8-4F56-B240-2B78C274963C}" srcOrd="1" destOrd="0" presId="urn:microsoft.com/office/officeart/2005/8/layout/lProcess2"/>
    <dgm:cxn modelId="{9717E658-16D5-4A2E-B665-6B71B6EC6438}" type="presOf" srcId="{F9CE836E-B1A8-42BA-A052-D5EF312AA1C7}" destId="{FD028B77-5DEA-4BAD-9ECE-80802C5A0563}" srcOrd="0" destOrd="0" presId="urn:microsoft.com/office/officeart/2005/8/layout/lProcess2"/>
    <dgm:cxn modelId="{31AB002E-C1EF-48A0-B45D-B02C10CC89A2}" type="presOf" srcId="{D75347A1-F6C2-4554-8866-775381CE9654}" destId="{CD2A9A53-A978-4B3C-ACB6-C51A210E4FCE}" srcOrd="0" destOrd="0" presId="urn:microsoft.com/office/officeart/2005/8/layout/lProcess2"/>
    <dgm:cxn modelId="{C681A081-D0E5-4050-978A-18EB21EADAFB}" srcId="{263EC6FE-4E6E-470E-BB80-FAB35E7254A2}" destId="{2F525F92-BF0D-48E7-B9E3-1D9A8D606A99}" srcOrd="2" destOrd="0" parTransId="{EAE19C6B-AAC6-4B53-91E0-84037FC34CA3}" sibTransId="{FC07E1E5-A175-4D58-B2D3-82261E3EB0D0}"/>
    <dgm:cxn modelId="{94BB4A79-BA89-4B6B-A337-180B2494213C}" type="presParOf" srcId="{54D6EB83-A20D-493E-91C1-D5E09E154220}" destId="{C7A8BEDB-304C-4761-98C7-9607830A7BF8}" srcOrd="0" destOrd="0" presId="urn:microsoft.com/office/officeart/2005/8/layout/lProcess2"/>
    <dgm:cxn modelId="{C4A61F66-B82A-4F12-A4FD-545CE66713E1}" type="presParOf" srcId="{C7A8BEDB-304C-4761-98C7-9607830A7BF8}" destId="{FD028B77-5DEA-4BAD-9ECE-80802C5A0563}" srcOrd="0" destOrd="0" presId="urn:microsoft.com/office/officeart/2005/8/layout/lProcess2"/>
    <dgm:cxn modelId="{D11C307B-A9A1-44A5-B362-50229984024A}" type="presParOf" srcId="{C7A8BEDB-304C-4761-98C7-9607830A7BF8}" destId="{9DAA61EB-01FA-4DB7-8F6A-5F11FB1A733C}" srcOrd="1" destOrd="0" presId="urn:microsoft.com/office/officeart/2005/8/layout/lProcess2"/>
    <dgm:cxn modelId="{251E9FA0-C7F7-4CF4-9E01-35B263ACD076}" type="presParOf" srcId="{C7A8BEDB-304C-4761-98C7-9607830A7BF8}" destId="{ABDFBB94-2A8A-4D8A-8CD4-CB5788B973A4}" srcOrd="2" destOrd="0" presId="urn:microsoft.com/office/officeart/2005/8/layout/lProcess2"/>
    <dgm:cxn modelId="{5D43C005-4425-403C-A545-1508F77707BB}" type="presParOf" srcId="{ABDFBB94-2A8A-4D8A-8CD4-CB5788B973A4}" destId="{056D5696-8942-4FD5-B298-28E65E9B03B8}" srcOrd="0" destOrd="0" presId="urn:microsoft.com/office/officeart/2005/8/layout/lProcess2"/>
    <dgm:cxn modelId="{01A00974-D9C6-4811-A147-B751E1C8A87D}" type="presParOf" srcId="{54D6EB83-A20D-493E-91C1-D5E09E154220}" destId="{4B609942-0133-4580-9D6C-D59264B88A45}" srcOrd="1" destOrd="0" presId="urn:microsoft.com/office/officeart/2005/8/layout/lProcess2"/>
    <dgm:cxn modelId="{C8C41456-7833-476A-A6E7-E169E597A62D}" type="presParOf" srcId="{54D6EB83-A20D-493E-91C1-D5E09E154220}" destId="{DBD6A5ED-0784-4FF5-A5A2-6D468853906B}" srcOrd="2" destOrd="0" presId="urn:microsoft.com/office/officeart/2005/8/layout/lProcess2"/>
    <dgm:cxn modelId="{8CCA4137-8444-4776-837E-8E6E54A89A3E}" type="presParOf" srcId="{DBD6A5ED-0784-4FF5-A5A2-6D468853906B}" destId="{ACF13515-DAC9-49ED-9129-83BFAE949D07}" srcOrd="0" destOrd="0" presId="urn:microsoft.com/office/officeart/2005/8/layout/lProcess2"/>
    <dgm:cxn modelId="{3E228985-35EB-4842-A48D-9A8F9AD3607D}" type="presParOf" srcId="{DBD6A5ED-0784-4FF5-A5A2-6D468853906B}" destId="{5690A701-2D57-49F1-862B-6D362A8DDEFE}" srcOrd="1" destOrd="0" presId="urn:microsoft.com/office/officeart/2005/8/layout/lProcess2"/>
    <dgm:cxn modelId="{2BDA7699-F496-4D01-A417-1062C1CEF983}" type="presParOf" srcId="{DBD6A5ED-0784-4FF5-A5A2-6D468853906B}" destId="{16339E66-9F94-455E-950D-5D2BBB002601}" srcOrd="2" destOrd="0" presId="urn:microsoft.com/office/officeart/2005/8/layout/lProcess2"/>
    <dgm:cxn modelId="{4D6E2267-9D8B-4B3B-9839-A0EB96A62543}" type="presParOf" srcId="{16339E66-9F94-455E-950D-5D2BBB002601}" destId="{DE3B06CA-F75D-4856-8202-7F3CFACFF66B}" srcOrd="0" destOrd="0" presId="urn:microsoft.com/office/officeart/2005/8/layout/lProcess2"/>
    <dgm:cxn modelId="{F74B42B8-7033-4C42-874E-F19798C633D1}" type="presParOf" srcId="{54D6EB83-A20D-493E-91C1-D5E09E154220}" destId="{315662E3-28DC-4BF8-82C4-1B77ABB9C530}" srcOrd="3" destOrd="0" presId="urn:microsoft.com/office/officeart/2005/8/layout/lProcess2"/>
    <dgm:cxn modelId="{33A0C442-9DB6-476B-BDA5-9C7A2FA95389}" type="presParOf" srcId="{54D6EB83-A20D-493E-91C1-D5E09E154220}" destId="{98E79757-2B29-4158-9F39-B9BFF22D2CCB}" srcOrd="4" destOrd="0" presId="urn:microsoft.com/office/officeart/2005/8/layout/lProcess2"/>
    <dgm:cxn modelId="{FB113D2D-C949-4D53-8F57-513E3EF031B4}" type="presParOf" srcId="{98E79757-2B29-4158-9F39-B9BFF22D2CCB}" destId="{9CE22C3C-AFD9-4AC8-9935-A82C9BA263BA}" srcOrd="0" destOrd="0" presId="urn:microsoft.com/office/officeart/2005/8/layout/lProcess2"/>
    <dgm:cxn modelId="{997A6F1E-D2D9-4DCC-BF7D-F88FC4CB4EA5}" type="presParOf" srcId="{98E79757-2B29-4158-9F39-B9BFF22D2CCB}" destId="{94C4348B-C741-405C-9AAD-91478A10F24E}" srcOrd="1" destOrd="0" presId="urn:microsoft.com/office/officeart/2005/8/layout/lProcess2"/>
    <dgm:cxn modelId="{7AB1DE8D-9E63-4C63-9D74-6161DB77D0AB}" type="presParOf" srcId="{98E79757-2B29-4158-9F39-B9BFF22D2CCB}" destId="{6245B817-7BD4-4C58-B27A-E5AD55CF028F}" srcOrd="2" destOrd="0" presId="urn:microsoft.com/office/officeart/2005/8/layout/lProcess2"/>
    <dgm:cxn modelId="{63D41983-7898-45A9-A763-93E1C89A6529}" type="presParOf" srcId="{6245B817-7BD4-4C58-B27A-E5AD55CF028F}" destId="{2DB6D14B-8DB4-426C-B681-6CCDD9752FA0}" srcOrd="0" destOrd="0" presId="urn:microsoft.com/office/officeart/2005/8/layout/lProcess2"/>
    <dgm:cxn modelId="{4917506E-8C5F-48E0-BCD7-983B0F66CD94}" type="presParOf" srcId="{2DB6D14B-8DB4-426C-B681-6CCDD9752FA0}" destId="{A8B61A0D-3AD3-443D-BCF9-C233ECE22EF2}" srcOrd="0" destOrd="0" presId="urn:microsoft.com/office/officeart/2005/8/layout/lProcess2"/>
    <dgm:cxn modelId="{7B225CD9-83D5-49E1-AD2A-2FF95A2D0FC3}" type="presParOf" srcId="{54D6EB83-A20D-493E-91C1-D5E09E154220}" destId="{AA092F84-7FE7-4F18-82E0-93BBCCB79CD8}" srcOrd="5" destOrd="0" presId="urn:microsoft.com/office/officeart/2005/8/layout/lProcess2"/>
    <dgm:cxn modelId="{278AE739-87A7-482D-B7C0-D9F33AD41459}" type="presParOf" srcId="{54D6EB83-A20D-493E-91C1-D5E09E154220}" destId="{F1B777C6-3976-4AAF-9E31-A4208F432172}" srcOrd="6" destOrd="0" presId="urn:microsoft.com/office/officeart/2005/8/layout/lProcess2"/>
    <dgm:cxn modelId="{96BB0656-6A98-4880-8F92-057150F153C8}" type="presParOf" srcId="{F1B777C6-3976-4AAF-9E31-A4208F432172}" destId="{CD2A9A53-A978-4B3C-ACB6-C51A210E4FCE}" srcOrd="0" destOrd="0" presId="urn:microsoft.com/office/officeart/2005/8/layout/lProcess2"/>
    <dgm:cxn modelId="{8662B46D-B98E-43F3-9738-787CD604562D}" type="presParOf" srcId="{F1B777C6-3976-4AAF-9E31-A4208F432172}" destId="{1B1FEDF8-F9C3-4276-86E1-4C36A7E92713}" srcOrd="1" destOrd="0" presId="urn:microsoft.com/office/officeart/2005/8/layout/lProcess2"/>
    <dgm:cxn modelId="{F9EA48C4-0977-482F-A5CF-7D5014C81769}" type="presParOf" srcId="{F1B777C6-3976-4AAF-9E31-A4208F432172}" destId="{C645A032-8DC3-4129-9286-87FC70A1B11F}" srcOrd="2" destOrd="0" presId="urn:microsoft.com/office/officeart/2005/8/layout/lProcess2"/>
    <dgm:cxn modelId="{F97D7173-D4BF-4FE7-B924-B1EE2C110F5D}" type="presParOf" srcId="{C645A032-8DC3-4129-9286-87FC70A1B11F}" destId="{FC66D081-CE9E-4604-A2D1-D86B58C88D62}" srcOrd="0" destOrd="0" presId="urn:microsoft.com/office/officeart/2005/8/layout/lProcess2"/>
    <dgm:cxn modelId="{3FFC23F5-F401-4D84-95DD-651D228C7C7A}" type="presParOf" srcId="{54D6EB83-A20D-493E-91C1-D5E09E154220}" destId="{0C265233-8BC0-48E6-870D-DC4C1C0FC137}" srcOrd="7" destOrd="0" presId="urn:microsoft.com/office/officeart/2005/8/layout/lProcess2"/>
    <dgm:cxn modelId="{9AA09D0E-F26B-4231-8F58-A783D0B70926}" type="presParOf" srcId="{54D6EB83-A20D-493E-91C1-D5E09E154220}" destId="{051F6D64-EB11-4F0C-868D-DF87EA6EB211}" srcOrd="8" destOrd="0" presId="urn:microsoft.com/office/officeart/2005/8/layout/lProcess2"/>
    <dgm:cxn modelId="{515E511B-1B22-47C7-B9EA-2A34D7D9F5B2}" type="presParOf" srcId="{051F6D64-EB11-4F0C-868D-DF87EA6EB211}" destId="{A062573F-587F-43EB-ABC9-7331A5D870EB}" srcOrd="0" destOrd="0" presId="urn:microsoft.com/office/officeart/2005/8/layout/lProcess2"/>
    <dgm:cxn modelId="{386AA08C-B811-46D5-95FB-7EB746AF8F76}" type="presParOf" srcId="{051F6D64-EB11-4F0C-868D-DF87EA6EB211}" destId="{2F8DB3B8-DE0D-4EF1-8E23-6745484B9642}" srcOrd="1" destOrd="0" presId="urn:microsoft.com/office/officeart/2005/8/layout/lProcess2"/>
    <dgm:cxn modelId="{5F78DC75-8513-4B4A-8D75-2EBC4CEAB653}" type="presParOf" srcId="{051F6D64-EB11-4F0C-868D-DF87EA6EB211}" destId="{E6DDEA81-79C3-4DC8-82A4-E2F4EC29E9C8}" srcOrd="2" destOrd="0" presId="urn:microsoft.com/office/officeart/2005/8/layout/lProcess2"/>
    <dgm:cxn modelId="{104FB041-DB49-4D6A-B831-00C4A94B116A}" type="presParOf" srcId="{E6DDEA81-79C3-4DC8-82A4-E2F4EC29E9C8}" destId="{AE874CB3-05D2-4D3F-A41E-164FE4999F20}" srcOrd="0" destOrd="0" presId="urn:microsoft.com/office/officeart/2005/8/layout/lProcess2"/>
    <dgm:cxn modelId="{88B5C7B9-69FF-4627-9401-4EF4BA03282C}" type="presParOf" srcId="{54D6EB83-A20D-493E-91C1-D5E09E154220}" destId="{ED1A3B84-EEDF-4B22-B262-299AD1A664CE}" srcOrd="9" destOrd="0" presId="urn:microsoft.com/office/officeart/2005/8/layout/lProcess2"/>
    <dgm:cxn modelId="{90543FDF-6488-4F46-B8BA-FCBC40313F31}" type="presParOf" srcId="{54D6EB83-A20D-493E-91C1-D5E09E154220}" destId="{8EF9B071-97EB-4A19-A18B-F6B5487FF17F}" srcOrd="10" destOrd="0" presId="urn:microsoft.com/office/officeart/2005/8/layout/lProcess2"/>
    <dgm:cxn modelId="{9ACE7885-4F04-4330-AC60-4919C13AAB77}" type="presParOf" srcId="{8EF9B071-97EB-4A19-A18B-F6B5487FF17F}" destId="{02A539B1-F68C-44E7-A91C-372E52574071}" srcOrd="0" destOrd="0" presId="urn:microsoft.com/office/officeart/2005/8/layout/lProcess2"/>
    <dgm:cxn modelId="{0713AAED-DEDB-4F97-9267-4FC046756677}" type="presParOf" srcId="{8EF9B071-97EB-4A19-A18B-F6B5487FF17F}" destId="{7B875FF6-AEB8-4F56-B240-2B78C274963C}" srcOrd="1" destOrd="0" presId="urn:microsoft.com/office/officeart/2005/8/layout/lProcess2"/>
    <dgm:cxn modelId="{9D2648F9-D865-4C83-A291-107882568B4F}" type="presParOf" srcId="{8EF9B071-97EB-4A19-A18B-F6B5487FF17F}" destId="{1E130721-CC87-463B-8FA1-1A8031AB07FC}" srcOrd="2" destOrd="0" presId="urn:microsoft.com/office/officeart/2005/8/layout/lProcess2"/>
    <dgm:cxn modelId="{72777B5B-2CA9-4A19-B2E0-3E895E8265EC}" type="presParOf" srcId="{1E130721-CC87-463B-8FA1-1A8031AB07FC}" destId="{B607831A-B96F-454C-A630-0A6B51DB52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E78445-E4D5-491D-8F8E-372E376F89CD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49FC6AF-960A-4C09-A4EF-68F6642F56CA}">
      <dgm:prSet phldrT="[Texto]" custT="1"/>
      <dgm:spPr/>
      <dgm:t>
        <a:bodyPr/>
        <a:lstStyle/>
        <a:p>
          <a:r>
            <a:rPr lang="pt-BR" sz="1600" b="1" dirty="0" smtClean="0"/>
            <a:t>Convênios Municípios</a:t>
          </a:r>
          <a:endParaRPr lang="pt-BR" sz="1600" b="1" dirty="0"/>
        </a:p>
      </dgm:t>
    </dgm:pt>
    <dgm:pt modelId="{45C90559-8E31-44DE-ABE5-911821D263A3}" type="parTrans" cxnId="{F13B4B40-3091-45EE-80A1-64106656EB40}">
      <dgm:prSet/>
      <dgm:spPr/>
      <dgm:t>
        <a:bodyPr/>
        <a:lstStyle/>
        <a:p>
          <a:endParaRPr lang="pt-BR"/>
        </a:p>
      </dgm:t>
    </dgm:pt>
    <dgm:pt modelId="{9D58E5D5-D894-4154-A38A-3C91D8EE0B78}" type="sibTrans" cxnId="{F13B4B40-3091-45EE-80A1-64106656EB40}">
      <dgm:prSet/>
      <dgm:spPr/>
      <dgm:t>
        <a:bodyPr/>
        <a:lstStyle/>
        <a:p>
          <a:endParaRPr lang="pt-BR"/>
        </a:p>
      </dgm:t>
    </dgm:pt>
    <dgm:pt modelId="{E7291DB3-E059-4419-93F3-67FC9E19940D}">
      <dgm:prSet phldrT="[Texto]" custT="1"/>
      <dgm:spPr/>
      <dgm:t>
        <a:bodyPr/>
        <a:lstStyle/>
        <a:p>
          <a:r>
            <a:rPr lang="pt-BR" sz="1600" b="1" dirty="0" smtClean="0"/>
            <a:t>Parcerias</a:t>
          </a:r>
          <a:endParaRPr lang="pt-BR" sz="1600" b="1" dirty="0"/>
        </a:p>
      </dgm:t>
    </dgm:pt>
    <dgm:pt modelId="{119A287C-1A4C-410E-9132-C9260BD8AEE8}" type="parTrans" cxnId="{DC90F689-1DD1-4760-8CCB-A47899977E58}">
      <dgm:prSet/>
      <dgm:spPr/>
      <dgm:t>
        <a:bodyPr/>
        <a:lstStyle/>
        <a:p>
          <a:endParaRPr lang="pt-BR"/>
        </a:p>
      </dgm:t>
    </dgm:pt>
    <dgm:pt modelId="{FFB4D29D-615D-4967-90E6-2C317A50A29C}" type="sibTrans" cxnId="{DC90F689-1DD1-4760-8CCB-A47899977E58}">
      <dgm:prSet/>
      <dgm:spPr/>
      <dgm:t>
        <a:bodyPr/>
        <a:lstStyle/>
        <a:p>
          <a:endParaRPr lang="pt-BR"/>
        </a:p>
      </dgm:t>
    </dgm:pt>
    <dgm:pt modelId="{E0983028-6B40-4BA4-810E-89B5B336A2D5}">
      <dgm:prSet phldrT="[Texto]" custT="1"/>
      <dgm:spPr/>
      <dgm:t>
        <a:bodyPr/>
        <a:lstStyle/>
        <a:p>
          <a:r>
            <a:rPr lang="pt-BR" sz="1600" b="1" dirty="0" smtClean="0"/>
            <a:t>Municípios Beneficiados</a:t>
          </a:r>
          <a:endParaRPr lang="pt-BR" sz="1600" b="1" dirty="0"/>
        </a:p>
      </dgm:t>
    </dgm:pt>
    <dgm:pt modelId="{FCB59EBE-D170-4FB8-87C4-8BEEEF053584}" type="parTrans" cxnId="{09EA4801-5A6F-4971-9401-7D18735BF1D4}">
      <dgm:prSet/>
      <dgm:spPr/>
      <dgm:t>
        <a:bodyPr/>
        <a:lstStyle/>
        <a:p>
          <a:endParaRPr lang="pt-BR"/>
        </a:p>
      </dgm:t>
    </dgm:pt>
    <dgm:pt modelId="{8161A587-9F15-4A54-BE04-F6190912CB97}" type="sibTrans" cxnId="{09EA4801-5A6F-4971-9401-7D18735BF1D4}">
      <dgm:prSet/>
      <dgm:spPr/>
      <dgm:t>
        <a:bodyPr/>
        <a:lstStyle/>
        <a:p>
          <a:endParaRPr lang="pt-BR"/>
        </a:p>
      </dgm:t>
    </dgm:pt>
    <dgm:pt modelId="{558FFECB-7401-4165-8AFA-C1550259EC4F}" type="pres">
      <dgm:prSet presAssocID="{65E78445-E4D5-491D-8F8E-372E376F89CD}" presName="Name0" presStyleCnt="0">
        <dgm:presLayoutVars>
          <dgm:dir/>
          <dgm:resizeHandles val="exact"/>
        </dgm:presLayoutVars>
      </dgm:prSet>
      <dgm:spPr/>
    </dgm:pt>
    <dgm:pt modelId="{8B83719D-711A-4638-9483-CDF889645D03}" type="pres">
      <dgm:prSet presAssocID="{65E78445-E4D5-491D-8F8E-372E376F89CD}" presName="vNodes" presStyleCnt="0"/>
      <dgm:spPr/>
    </dgm:pt>
    <dgm:pt modelId="{E96CDB3A-5232-4C3B-9D50-1878460B1A0D}" type="pres">
      <dgm:prSet presAssocID="{349FC6AF-960A-4C09-A4EF-68F6642F56CA}" presName="node" presStyleLbl="node1" presStyleIdx="0" presStyleCnt="3" custScaleX="116049" custScaleY="783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2FF9CC-4F22-4014-B7BE-826DB0CE9919}" type="pres">
      <dgm:prSet presAssocID="{9D58E5D5-D894-4154-A38A-3C91D8EE0B78}" presName="spacerT" presStyleCnt="0"/>
      <dgm:spPr/>
    </dgm:pt>
    <dgm:pt modelId="{90667236-26AE-458D-947A-984A06729041}" type="pres">
      <dgm:prSet presAssocID="{9D58E5D5-D894-4154-A38A-3C91D8EE0B7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1738FAE4-3ED1-4892-8982-46E9372572BE}" type="pres">
      <dgm:prSet presAssocID="{9D58E5D5-D894-4154-A38A-3C91D8EE0B78}" presName="spacerB" presStyleCnt="0"/>
      <dgm:spPr/>
    </dgm:pt>
    <dgm:pt modelId="{AB88C5F8-354D-4804-9F02-DE435D7E90D0}" type="pres">
      <dgm:prSet presAssocID="{E7291DB3-E059-4419-93F3-67FC9E19940D}" presName="node" presStyleLbl="node1" presStyleIdx="1" presStyleCnt="3" custScaleX="114144" custScaleY="728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843D8F-8FCA-4142-B7B2-139069CF0CBC}" type="pres">
      <dgm:prSet presAssocID="{65E78445-E4D5-491D-8F8E-372E376F89CD}" presName="sibTransLast" presStyleLbl="sibTrans2D1" presStyleIdx="1" presStyleCnt="2" custScaleX="163502" custLinFactNeighborX="-66743" custLinFactNeighborY="14154"/>
      <dgm:spPr/>
      <dgm:t>
        <a:bodyPr/>
        <a:lstStyle/>
        <a:p>
          <a:endParaRPr lang="pt-BR"/>
        </a:p>
      </dgm:t>
    </dgm:pt>
    <dgm:pt modelId="{C1CAA2F2-2EBA-4ECE-B371-635AE4F84A97}" type="pres">
      <dgm:prSet presAssocID="{65E78445-E4D5-491D-8F8E-372E376F89CD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881E14C-3513-44AD-838A-6F1712BB8854}" type="pres">
      <dgm:prSet presAssocID="{65E78445-E4D5-491D-8F8E-372E376F89CD}" presName="lastNode" presStyleLbl="node1" presStyleIdx="2" presStyleCnt="3" custScaleX="73173" custScaleY="50842" custLinFactNeighborX="-53535" custLinFactNeighborY="3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3FB277-EA97-4848-9651-645B90A6A960}" type="presOf" srcId="{E7291DB3-E059-4419-93F3-67FC9E19940D}" destId="{AB88C5F8-354D-4804-9F02-DE435D7E90D0}" srcOrd="0" destOrd="0" presId="urn:microsoft.com/office/officeart/2005/8/layout/equation2"/>
    <dgm:cxn modelId="{DC90F689-1DD1-4760-8CCB-A47899977E58}" srcId="{65E78445-E4D5-491D-8F8E-372E376F89CD}" destId="{E7291DB3-E059-4419-93F3-67FC9E19940D}" srcOrd="1" destOrd="0" parTransId="{119A287C-1A4C-410E-9132-C9260BD8AEE8}" sibTransId="{FFB4D29D-615D-4967-90E6-2C317A50A29C}"/>
    <dgm:cxn modelId="{81B6AA87-C351-4B69-83AE-4656C1F066B5}" type="presOf" srcId="{FFB4D29D-615D-4967-90E6-2C317A50A29C}" destId="{E4843D8F-8FCA-4142-B7B2-139069CF0CBC}" srcOrd="0" destOrd="0" presId="urn:microsoft.com/office/officeart/2005/8/layout/equation2"/>
    <dgm:cxn modelId="{F13B4B40-3091-45EE-80A1-64106656EB40}" srcId="{65E78445-E4D5-491D-8F8E-372E376F89CD}" destId="{349FC6AF-960A-4C09-A4EF-68F6642F56CA}" srcOrd="0" destOrd="0" parTransId="{45C90559-8E31-44DE-ABE5-911821D263A3}" sibTransId="{9D58E5D5-D894-4154-A38A-3C91D8EE0B78}"/>
    <dgm:cxn modelId="{1BEEC2AE-CF86-44DC-B7B0-17FAA8EC311E}" type="presOf" srcId="{FFB4D29D-615D-4967-90E6-2C317A50A29C}" destId="{C1CAA2F2-2EBA-4ECE-B371-635AE4F84A97}" srcOrd="1" destOrd="0" presId="urn:microsoft.com/office/officeart/2005/8/layout/equation2"/>
    <dgm:cxn modelId="{B124A845-23A2-43CD-9B9F-DCF44176528D}" type="presOf" srcId="{E0983028-6B40-4BA4-810E-89B5B336A2D5}" destId="{1881E14C-3513-44AD-838A-6F1712BB8854}" srcOrd="0" destOrd="0" presId="urn:microsoft.com/office/officeart/2005/8/layout/equation2"/>
    <dgm:cxn modelId="{1069BA92-20C9-423C-8F10-FED217391430}" type="presOf" srcId="{349FC6AF-960A-4C09-A4EF-68F6642F56CA}" destId="{E96CDB3A-5232-4C3B-9D50-1878460B1A0D}" srcOrd="0" destOrd="0" presId="urn:microsoft.com/office/officeart/2005/8/layout/equation2"/>
    <dgm:cxn modelId="{09EA4801-5A6F-4971-9401-7D18735BF1D4}" srcId="{65E78445-E4D5-491D-8F8E-372E376F89CD}" destId="{E0983028-6B40-4BA4-810E-89B5B336A2D5}" srcOrd="2" destOrd="0" parTransId="{FCB59EBE-D170-4FB8-87C4-8BEEEF053584}" sibTransId="{8161A587-9F15-4A54-BE04-F6190912CB97}"/>
    <dgm:cxn modelId="{A74BD4F8-0043-40D0-B83D-64EC2CC08075}" type="presOf" srcId="{9D58E5D5-D894-4154-A38A-3C91D8EE0B78}" destId="{90667236-26AE-458D-947A-984A06729041}" srcOrd="0" destOrd="0" presId="urn:microsoft.com/office/officeart/2005/8/layout/equation2"/>
    <dgm:cxn modelId="{6136B2D1-A868-4828-B240-43F2299B8379}" type="presOf" srcId="{65E78445-E4D5-491D-8F8E-372E376F89CD}" destId="{558FFECB-7401-4165-8AFA-C1550259EC4F}" srcOrd="0" destOrd="0" presId="urn:microsoft.com/office/officeart/2005/8/layout/equation2"/>
    <dgm:cxn modelId="{AC9C3F32-F40B-4D73-9B5C-F5611C2F9D83}" type="presParOf" srcId="{558FFECB-7401-4165-8AFA-C1550259EC4F}" destId="{8B83719D-711A-4638-9483-CDF889645D03}" srcOrd="0" destOrd="0" presId="urn:microsoft.com/office/officeart/2005/8/layout/equation2"/>
    <dgm:cxn modelId="{5C6DC208-1748-48B7-8FB8-5446DD934ACD}" type="presParOf" srcId="{8B83719D-711A-4638-9483-CDF889645D03}" destId="{E96CDB3A-5232-4C3B-9D50-1878460B1A0D}" srcOrd="0" destOrd="0" presId="urn:microsoft.com/office/officeart/2005/8/layout/equation2"/>
    <dgm:cxn modelId="{F6EB3E28-8FF0-4FBF-AD49-01C9F7709546}" type="presParOf" srcId="{8B83719D-711A-4638-9483-CDF889645D03}" destId="{942FF9CC-4F22-4014-B7BE-826DB0CE9919}" srcOrd="1" destOrd="0" presId="urn:microsoft.com/office/officeart/2005/8/layout/equation2"/>
    <dgm:cxn modelId="{6353FC15-5231-486A-8611-67829E248569}" type="presParOf" srcId="{8B83719D-711A-4638-9483-CDF889645D03}" destId="{90667236-26AE-458D-947A-984A06729041}" srcOrd="2" destOrd="0" presId="urn:microsoft.com/office/officeart/2005/8/layout/equation2"/>
    <dgm:cxn modelId="{91F2FC7E-3D80-4D85-81AA-6C8CA64CF251}" type="presParOf" srcId="{8B83719D-711A-4638-9483-CDF889645D03}" destId="{1738FAE4-3ED1-4892-8982-46E9372572BE}" srcOrd="3" destOrd="0" presId="urn:microsoft.com/office/officeart/2005/8/layout/equation2"/>
    <dgm:cxn modelId="{2977DDAE-31AD-46FB-974B-D3E211E1C5A4}" type="presParOf" srcId="{8B83719D-711A-4638-9483-CDF889645D03}" destId="{AB88C5F8-354D-4804-9F02-DE435D7E90D0}" srcOrd="4" destOrd="0" presId="urn:microsoft.com/office/officeart/2005/8/layout/equation2"/>
    <dgm:cxn modelId="{3E3E16C5-BFF9-4061-865F-CC25288D78D6}" type="presParOf" srcId="{558FFECB-7401-4165-8AFA-C1550259EC4F}" destId="{E4843D8F-8FCA-4142-B7B2-139069CF0CBC}" srcOrd="1" destOrd="0" presId="urn:microsoft.com/office/officeart/2005/8/layout/equation2"/>
    <dgm:cxn modelId="{2A8FD4F7-2C22-4285-98A2-68DAFB46EE8D}" type="presParOf" srcId="{E4843D8F-8FCA-4142-B7B2-139069CF0CBC}" destId="{C1CAA2F2-2EBA-4ECE-B371-635AE4F84A97}" srcOrd="0" destOrd="0" presId="urn:microsoft.com/office/officeart/2005/8/layout/equation2"/>
    <dgm:cxn modelId="{7A363E31-D4F7-4839-A4FD-8759281614D2}" type="presParOf" srcId="{558FFECB-7401-4165-8AFA-C1550259EC4F}" destId="{1881E14C-3513-44AD-838A-6F1712BB885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F156-7D67-44B7-BF4C-0C367C056C30}">
      <dsp:nvSpPr>
        <dsp:cNvPr id="0" name=""/>
        <dsp:cNvSpPr/>
      </dsp:nvSpPr>
      <dsp:spPr>
        <a:xfrm>
          <a:off x="3087290" y="1933378"/>
          <a:ext cx="2318163" cy="2318163"/>
        </a:xfrm>
        <a:prstGeom prst="gear9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</a:rPr>
            <a:t>Elaboração de PMSB</a:t>
          </a:r>
          <a:endParaRPr lang="pt-BR" sz="2000" b="1" kern="1200" dirty="0">
            <a:solidFill>
              <a:schemeClr val="tx2"/>
            </a:solidFill>
          </a:endParaRPr>
        </a:p>
      </dsp:txBody>
      <dsp:txXfrm>
        <a:off x="3553344" y="2476397"/>
        <a:ext cx="1386055" cy="1191583"/>
      </dsp:txXfrm>
    </dsp:sp>
    <dsp:sp modelId="{6CAAA1A8-99CF-4900-BF2F-FC019974B972}">
      <dsp:nvSpPr>
        <dsp:cNvPr id="0" name=""/>
        <dsp:cNvSpPr/>
      </dsp:nvSpPr>
      <dsp:spPr>
        <a:xfrm>
          <a:off x="1738541" y="1385448"/>
          <a:ext cx="1685936" cy="1685936"/>
        </a:xfrm>
        <a:prstGeom prst="gear6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</a:rPr>
            <a:t>Apoio à Gestão</a:t>
          </a:r>
          <a:endParaRPr lang="pt-BR" sz="2000" b="1" kern="1200" dirty="0">
            <a:solidFill>
              <a:schemeClr val="tx2"/>
            </a:solidFill>
          </a:endParaRPr>
        </a:p>
      </dsp:txBody>
      <dsp:txXfrm>
        <a:off x="2162980" y="1812453"/>
        <a:ext cx="837058" cy="831926"/>
      </dsp:txXfrm>
    </dsp:sp>
    <dsp:sp modelId="{B48CE305-A902-407F-AEB9-521C1BD2D156}">
      <dsp:nvSpPr>
        <dsp:cNvPr id="0" name=""/>
        <dsp:cNvSpPr/>
      </dsp:nvSpPr>
      <dsp:spPr>
        <a:xfrm rot="20700000">
          <a:off x="2619286" y="163365"/>
          <a:ext cx="1778977" cy="1769793"/>
        </a:xfrm>
        <a:prstGeom prst="gear6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/>
              </a:solidFill>
            </a:rPr>
            <a:t>Capacitação</a:t>
          </a:r>
          <a:endParaRPr lang="pt-BR" sz="1200" b="1" kern="1200" dirty="0">
            <a:solidFill>
              <a:schemeClr val="tx2"/>
            </a:solidFill>
          </a:endParaRPr>
        </a:p>
      </dsp:txBody>
      <dsp:txXfrm rot="-20700000">
        <a:off x="3010013" y="550987"/>
        <a:ext cx="997524" cy="994547"/>
      </dsp:txXfrm>
    </dsp:sp>
    <dsp:sp modelId="{06413A8E-DD9E-4993-AE0A-8105A0FECDAA}">
      <dsp:nvSpPr>
        <dsp:cNvPr id="0" name=""/>
        <dsp:cNvSpPr/>
      </dsp:nvSpPr>
      <dsp:spPr>
        <a:xfrm>
          <a:off x="2909264" y="1583444"/>
          <a:ext cx="2967248" cy="2967248"/>
        </a:xfrm>
        <a:prstGeom prst="circularArrow">
          <a:avLst>
            <a:gd name="adj1" fmla="val 4687"/>
            <a:gd name="adj2" fmla="val 299029"/>
            <a:gd name="adj3" fmla="val 2516728"/>
            <a:gd name="adj4" fmla="val 158600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03B28-06E1-45E4-99E2-942AFB978EED}">
      <dsp:nvSpPr>
        <dsp:cNvPr id="0" name=""/>
        <dsp:cNvSpPr/>
      </dsp:nvSpPr>
      <dsp:spPr>
        <a:xfrm>
          <a:off x="1439965" y="1012326"/>
          <a:ext cx="2155891" cy="21558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3838-1552-4970-8008-A9046D2EF0DC}">
      <dsp:nvSpPr>
        <dsp:cNvPr id="0" name=""/>
        <dsp:cNvSpPr/>
      </dsp:nvSpPr>
      <dsp:spPr>
        <a:xfrm>
          <a:off x="2300742" y="-139586"/>
          <a:ext cx="2324485" cy="23244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4F820-E1A9-41D4-A90C-0ADB20FD1412}">
      <dsp:nvSpPr>
        <dsp:cNvPr id="0" name=""/>
        <dsp:cNvSpPr/>
      </dsp:nvSpPr>
      <dsp:spPr>
        <a:xfrm>
          <a:off x="3755725" y="2155144"/>
          <a:ext cx="1293215" cy="1293215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b="1" kern="1200" dirty="0" smtClean="0">
              <a:solidFill>
                <a:schemeClr val="bg1"/>
              </a:solidFill>
            </a:rPr>
            <a:t>PMSB</a:t>
          </a:r>
          <a:endParaRPr lang="pt-BR" sz="2700" b="1" kern="1200" dirty="0">
            <a:solidFill>
              <a:schemeClr val="bg1"/>
            </a:solidFill>
          </a:endParaRPr>
        </a:p>
      </dsp:txBody>
      <dsp:txXfrm>
        <a:off x="3945112" y="2344531"/>
        <a:ext cx="914441" cy="914441"/>
      </dsp:txXfrm>
    </dsp:sp>
    <dsp:sp modelId="{CDF61887-1528-495D-BA20-E80C69865E5D}">
      <dsp:nvSpPr>
        <dsp:cNvPr id="0" name=""/>
        <dsp:cNvSpPr/>
      </dsp:nvSpPr>
      <dsp:spPr>
        <a:xfrm rot="16200000">
          <a:off x="4242989" y="1614433"/>
          <a:ext cx="318686" cy="498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b="1" kern="1200"/>
        </a:p>
      </dsp:txBody>
      <dsp:txXfrm>
        <a:off x="4290792" y="1761869"/>
        <a:ext cx="223080" cy="298898"/>
      </dsp:txXfrm>
    </dsp:sp>
    <dsp:sp modelId="{7ED2D3DD-DD8C-4877-91DE-BBE87422742F}">
      <dsp:nvSpPr>
        <dsp:cNvPr id="0" name=""/>
        <dsp:cNvSpPr/>
      </dsp:nvSpPr>
      <dsp:spPr>
        <a:xfrm>
          <a:off x="3562494" y="-50269"/>
          <a:ext cx="1679677" cy="1604117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Participação social efetiva  em todas as fases.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3808477" y="184648"/>
        <a:ext cx="1187711" cy="1134283"/>
      </dsp:txXfrm>
    </dsp:sp>
    <dsp:sp modelId="{440864A9-28DE-48D2-A212-C1B58C622ACA}">
      <dsp:nvSpPr>
        <dsp:cNvPr id="0" name=""/>
        <dsp:cNvSpPr/>
      </dsp:nvSpPr>
      <dsp:spPr>
        <a:xfrm rot="19800000">
          <a:off x="5041091" y="2106132"/>
          <a:ext cx="269336" cy="498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b="1" kern="1200"/>
        </a:p>
      </dsp:txBody>
      <dsp:txXfrm>
        <a:off x="5046504" y="2225965"/>
        <a:ext cx="188535" cy="298898"/>
      </dsp:txXfrm>
    </dsp:sp>
    <dsp:sp modelId="{2D1B2B5C-4A86-45E1-A28E-1A3B58E7062A}">
      <dsp:nvSpPr>
        <dsp:cNvPr id="0" name=""/>
        <dsp:cNvSpPr/>
      </dsp:nvSpPr>
      <dsp:spPr>
        <a:xfrm>
          <a:off x="5266349" y="925291"/>
          <a:ext cx="1822606" cy="170295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Compatível e integrado com todas as políticas e planos do município.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5533263" y="1174684"/>
        <a:ext cx="1288778" cy="1204173"/>
      </dsp:txXfrm>
    </dsp:sp>
    <dsp:sp modelId="{4EE67421-400F-46EB-9EF5-4176240967CC}">
      <dsp:nvSpPr>
        <dsp:cNvPr id="0" name=""/>
        <dsp:cNvSpPr/>
      </dsp:nvSpPr>
      <dsp:spPr>
        <a:xfrm rot="1800000">
          <a:off x="5038740" y="2995531"/>
          <a:ext cx="261300" cy="498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b="1" kern="1200"/>
        </a:p>
      </dsp:txBody>
      <dsp:txXfrm>
        <a:off x="5043991" y="3075567"/>
        <a:ext cx="182910" cy="298898"/>
      </dsp:txXfrm>
    </dsp:sp>
    <dsp:sp modelId="{000849F0-FFBE-4C74-9588-B84C98C63F47}">
      <dsp:nvSpPr>
        <dsp:cNvPr id="0" name=""/>
        <dsp:cNvSpPr/>
      </dsp:nvSpPr>
      <dsp:spPr>
        <a:xfrm>
          <a:off x="5275074" y="2891869"/>
          <a:ext cx="1805156" cy="1869727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Toda a área do município: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localidades urbanas e rurais, adensadas e dispersas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5539433" y="3165684"/>
        <a:ext cx="1276438" cy="1322097"/>
      </dsp:txXfrm>
    </dsp:sp>
    <dsp:sp modelId="{415A46C2-4E97-4DBA-A3C5-182B011E6F6C}">
      <dsp:nvSpPr>
        <dsp:cNvPr id="0" name=""/>
        <dsp:cNvSpPr/>
      </dsp:nvSpPr>
      <dsp:spPr>
        <a:xfrm rot="5400000">
          <a:off x="4234684" y="3506106"/>
          <a:ext cx="335297" cy="498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b="1" kern="1200"/>
        </a:p>
      </dsp:txBody>
      <dsp:txXfrm>
        <a:off x="4284979" y="3555445"/>
        <a:ext cx="234708" cy="298898"/>
      </dsp:txXfrm>
    </dsp:sp>
    <dsp:sp modelId="{DFC9CAA2-7343-4982-8489-6113128002FC}">
      <dsp:nvSpPr>
        <dsp:cNvPr id="0" name=""/>
        <dsp:cNvSpPr/>
      </dsp:nvSpPr>
      <dsp:spPr>
        <a:xfrm>
          <a:off x="3574083" y="4080996"/>
          <a:ext cx="1656498" cy="1541437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Revisão a cada 4 anos.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3816672" y="4306734"/>
        <a:ext cx="1171320" cy="1089961"/>
      </dsp:txXfrm>
    </dsp:sp>
    <dsp:sp modelId="{3D82052B-B5D4-45F4-9928-660F30379D62}">
      <dsp:nvSpPr>
        <dsp:cNvPr id="0" name=""/>
        <dsp:cNvSpPr/>
      </dsp:nvSpPr>
      <dsp:spPr>
        <a:xfrm rot="9000000">
          <a:off x="3455554" y="3012902"/>
          <a:ext cx="299266" cy="498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b="1" kern="1200"/>
        </a:p>
      </dsp:txBody>
      <dsp:txXfrm rot="10800000">
        <a:off x="3539320" y="3090090"/>
        <a:ext cx="209486" cy="298898"/>
      </dsp:txXfrm>
    </dsp:sp>
    <dsp:sp modelId="{4FB20CBA-A5A1-488E-87F9-889F587D879E}">
      <dsp:nvSpPr>
        <dsp:cNvPr id="0" name=""/>
        <dsp:cNvSpPr/>
      </dsp:nvSpPr>
      <dsp:spPr>
        <a:xfrm>
          <a:off x="1789145" y="2985517"/>
          <a:ext cx="1675736" cy="1682432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Planejamento para 20 anos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2034551" y="3231903"/>
        <a:ext cx="1184924" cy="1189660"/>
      </dsp:txXfrm>
    </dsp:sp>
    <dsp:sp modelId="{15001C7E-E649-4BFB-B23F-E06BB1422185}">
      <dsp:nvSpPr>
        <dsp:cNvPr id="0" name=""/>
        <dsp:cNvSpPr/>
      </dsp:nvSpPr>
      <dsp:spPr>
        <a:xfrm rot="12600000">
          <a:off x="3508078" y="2111031"/>
          <a:ext cx="258627" cy="498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b="1" kern="1200"/>
        </a:p>
      </dsp:txBody>
      <dsp:txXfrm rot="10800000">
        <a:off x="3580469" y="2230061"/>
        <a:ext cx="181039" cy="298898"/>
      </dsp:txXfrm>
    </dsp:sp>
    <dsp:sp modelId="{5ECFE56B-8CDE-4AEE-AA1F-9518E7F850FD}">
      <dsp:nvSpPr>
        <dsp:cNvPr id="0" name=""/>
        <dsp:cNvSpPr/>
      </dsp:nvSpPr>
      <dsp:spPr>
        <a:xfrm>
          <a:off x="1697885" y="899247"/>
          <a:ext cx="1858254" cy="1755047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chemeClr val="tx1"/>
              </a:solidFill>
            </a:rPr>
            <a:t>Planejamento integrado dos 4 eixos do setor de saneamento.</a:t>
          </a:r>
          <a:endParaRPr lang="pt-BR" sz="1500" b="1" kern="1200" dirty="0">
            <a:solidFill>
              <a:schemeClr val="tx1"/>
            </a:solidFill>
          </a:endParaRPr>
        </a:p>
      </dsp:txBody>
      <dsp:txXfrm>
        <a:off x="1970020" y="1156268"/>
        <a:ext cx="1313984" cy="12410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8B77-5DEA-4BAD-9ECE-80802C5A0563}">
      <dsp:nvSpPr>
        <dsp:cNvPr id="0" name=""/>
        <dsp:cNvSpPr/>
      </dsp:nvSpPr>
      <dsp:spPr>
        <a:xfrm>
          <a:off x="9226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2006</a:t>
          </a:r>
          <a:endParaRPr lang="pt-BR" sz="2400" kern="1200" dirty="0"/>
        </a:p>
      </dsp:txBody>
      <dsp:txXfrm>
        <a:off x="9226" y="0"/>
        <a:ext cx="1221926" cy="848710"/>
      </dsp:txXfrm>
    </dsp:sp>
    <dsp:sp modelId="{ACF13515-DAC9-49ED-9129-83BFAE949D07}">
      <dsp:nvSpPr>
        <dsp:cNvPr id="0" name=""/>
        <dsp:cNvSpPr/>
      </dsp:nvSpPr>
      <dsp:spPr>
        <a:xfrm>
          <a:off x="1316664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2008</a:t>
          </a:r>
          <a:endParaRPr lang="pt-BR" sz="2400" kern="1200" dirty="0"/>
        </a:p>
      </dsp:txBody>
      <dsp:txXfrm>
        <a:off x="1316664" y="0"/>
        <a:ext cx="1221926" cy="848710"/>
      </dsp:txXfrm>
    </dsp:sp>
    <dsp:sp modelId="{9CE22C3C-AFD9-4AC8-9935-A82C9BA263BA}">
      <dsp:nvSpPr>
        <dsp:cNvPr id="0" name=""/>
        <dsp:cNvSpPr/>
      </dsp:nvSpPr>
      <dsp:spPr>
        <a:xfrm>
          <a:off x="2630235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2009</a:t>
          </a:r>
          <a:endParaRPr lang="pt-BR" sz="2400" kern="1200" dirty="0"/>
        </a:p>
      </dsp:txBody>
      <dsp:txXfrm>
        <a:off x="2630235" y="0"/>
        <a:ext cx="1221926" cy="848710"/>
      </dsp:txXfrm>
    </dsp:sp>
    <dsp:sp modelId="{A8B61A0D-3AD3-443D-BCF9-C233ECE22EF2}">
      <dsp:nvSpPr>
        <dsp:cNvPr id="0" name=""/>
        <dsp:cNvSpPr/>
      </dsp:nvSpPr>
      <dsp:spPr>
        <a:xfrm>
          <a:off x="7069009" y="0"/>
          <a:ext cx="726958" cy="991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R$ 11,8</a:t>
          </a:r>
          <a:endParaRPr lang="pt-BR" sz="1800" kern="1200" dirty="0"/>
        </a:p>
      </dsp:txBody>
      <dsp:txXfrm>
        <a:off x="7090301" y="21292"/>
        <a:ext cx="684374" cy="949266"/>
      </dsp:txXfrm>
    </dsp:sp>
    <dsp:sp modelId="{CD2A9A53-A978-4B3C-ACB6-C51A210E4FCE}">
      <dsp:nvSpPr>
        <dsp:cNvPr id="0" name=""/>
        <dsp:cNvSpPr/>
      </dsp:nvSpPr>
      <dsp:spPr>
        <a:xfrm>
          <a:off x="3943806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2010</a:t>
          </a:r>
          <a:endParaRPr lang="pt-BR" sz="2400" kern="1200" dirty="0"/>
        </a:p>
      </dsp:txBody>
      <dsp:txXfrm>
        <a:off x="3943806" y="0"/>
        <a:ext cx="1221926" cy="848710"/>
      </dsp:txXfrm>
    </dsp:sp>
    <dsp:sp modelId="{A062573F-587F-43EB-ABC9-7331A5D870EB}">
      <dsp:nvSpPr>
        <dsp:cNvPr id="0" name=""/>
        <dsp:cNvSpPr/>
      </dsp:nvSpPr>
      <dsp:spPr>
        <a:xfrm>
          <a:off x="5257377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2011</a:t>
          </a:r>
          <a:endParaRPr lang="pt-BR" sz="2400" kern="1200" dirty="0"/>
        </a:p>
      </dsp:txBody>
      <dsp:txXfrm>
        <a:off x="5257377" y="0"/>
        <a:ext cx="1221926" cy="848710"/>
      </dsp:txXfrm>
    </dsp:sp>
    <dsp:sp modelId="{02A539B1-F68C-44E7-A91C-372E52574071}">
      <dsp:nvSpPr>
        <dsp:cNvPr id="0" name=""/>
        <dsp:cNvSpPr/>
      </dsp:nvSpPr>
      <dsp:spPr>
        <a:xfrm>
          <a:off x="6570948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2012</a:t>
          </a:r>
          <a:endParaRPr lang="pt-BR" sz="2400" kern="1200" dirty="0"/>
        </a:p>
      </dsp:txBody>
      <dsp:txXfrm>
        <a:off x="6570948" y="0"/>
        <a:ext cx="1221926" cy="848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DB3A-5232-4C3B-9D50-1878460B1A0D}">
      <dsp:nvSpPr>
        <dsp:cNvPr id="0" name=""/>
        <dsp:cNvSpPr/>
      </dsp:nvSpPr>
      <dsp:spPr>
        <a:xfrm>
          <a:off x="737" y="979723"/>
          <a:ext cx="1373225" cy="927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Convênios Municípios</a:t>
          </a:r>
          <a:endParaRPr lang="pt-BR" sz="1600" b="1" kern="1200" dirty="0"/>
        </a:p>
      </dsp:txBody>
      <dsp:txXfrm>
        <a:off x="201841" y="1115494"/>
        <a:ext cx="971017" cy="655561"/>
      </dsp:txXfrm>
    </dsp:sp>
    <dsp:sp modelId="{90667236-26AE-458D-947A-984A06729041}">
      <dsp:nvSpPr>
        <dsp:cNvPr id="0" name=""/>
        <dsp:cNvSpPr/>
      </dsp:nvSpPr>
      <dsp:spPr>
        <a:xfrm>
          <a:off x="344189" y="2002913"/>
          <a:ext cx="686322" cy="68632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35161" y="2265363"/>
        <a:ext cx="504378" cy="161422"/>
      </dsp:txXfrm>
    </dsp:sp>
    <dsp:sp modelId="{AB88C5F8-354D-4804-9F02-DE435D7E90D0}">
      <dsp:nvSpPr>
        <dsp:cNvPr id="0" name=""/>
        <dsp:cNvSpPr/>
      </dsp:nvSpPr>
      <dsp:spPr>
        <a:xfrm>
          <a:off x="12008" y="2785321"/>
          <a:ext cx="1350683" cy="862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Parcerias</a:t>
          </a:r>
          <a:endParaRPr lang="pt-BR" sz="1600" b="1" kern="1200" dirty="0"/>
        </a:p>
      </dsp:txBody>
      <dsp:txXfrm>
        <a:off x="209811" y="2911568"/>
        <a:ext cx="955077" cy="609574"/>
      </dsp:txXfrm>
    </dsp:sp>
    <dsp:sp modelId="{E4843D8F-8FCA-4142-B7B2-139069CF0CBC}">
      <dsp:nvSpPr>
        <dsp:cNvPr id="0" name=""/>
        <dsp:cNvSpPr/>
      </dsp:nvSpPr>
      <dsp:spPr>
        <a:xfrm rot="14789">
          <a:off x="1244061" y="2159777"/>
          <a:ext cx="413817" cy="440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1244062" y="2247549"/>
        <a:ext cx="289672" cy="264115"/>
      </dsp:txXfrm>
    </dsp:sp>
    <dsp:sp modelId="{1881E14C-3513-44AD-838A-6F1712BB8854}">
      <dsp:nvSpPr>
        <dsp:cNvPr id="0" name=""/>
        <dsp:cNvSpPr/>
      </dsp:nvSpPr>
      <dsp:spPr>
        <a:xfrm>
          <a:off x="1851482" y="1720668"/>
          <a:ext cx="1731734" cy="1203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Municípios Beneficiados</a:t>
          </a:r>
          <a:endParaRPr lang="pt-BR" sz="1600" b="1" kern="1200" dirty="0"/>
        </a:p>
      </dsp:txBody>
      <dsp:txXfrm>
        <a:off x="2105089" y="1896879"/>
        <a:ext cx="1224520" cy="85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5" y="4415531"/>
            <a:ext cx="5608974" cy="4183603"/>
          </a:xfrm>
          <a:prstGeom prst="rect">
            <a:avLst/>
          </a:prstGeom>
        </p:spPr>
        <p:txBody>
          <a:bodyPr vert="horz" lIns="92282" tIns="46141" rIns="92282" bIns="461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419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29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9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pt-BR"/>
              <a:pPr/>
              <a:t>20/06/2017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2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2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 userDrawn="1"/>
        </p:nvSpPr>
        <p:spPr>
          <a:xfrm>
            <a:off x="6988157" y="6172204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  <p:grpSp>
        <p:nvGrpSpPr>
          <p:cNvPr id="5" name="Grupo 12"/>
          <p:cNvGrpSpPr/>
          <p:nvPr userDrawn="1"/>
        </p:nvGrpSpPr>
        <p:grpSpPr>
          <a:xfrm>
            <a:off x="0" y="5000636"/>
            <a:ext cx="9144000" cy="1857364"/>
            <a:chOff x="0" y="5000636"/>
            <a:chExt cx="9144000" cy="1857364"/>
          </a:xfrm>
        </p:grpSpPr>
        <p:pic>
          <p:nvPicPr>
            <p:cNvPr id="6" name="Imagem 5" descr="ondas.wm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5000636"/>
              <a:ext cx="9144000" cy="1857364"/>
            </a:xfrm>
            <a:prstGeom prst="rect">
              <a:avLst/>
            </a:prstGeom>
          </p:spPr>
        </p:pic>
        <p:sp>
          <p:nvSpPr>
            <p:cNvPr id="10" name="CaixaDeTexto 8"/>
            <p:cNvSpPr txBox="1"/>
            <p:nvPr/>
          </p:nvSpPr>
          <p:spPr>
            <a:xfrm>
              <a:off x="6988155" y="6172200"/>
              <a:ext cx="1774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800" dirty="0" smtClean="0">
                  <a:solidFill>
                    <a:schemeClr val="accent1"/>
                  </a:solidFill>
                  <a:latin typeface="Futura Md BT" pitchFamily="34" charset="0"/>
                </a:rPr>
                <a:t>www.funasa.gov.br</a:t>
              </a:r>
            </a:p>
            <a:p>
              <a:pPr algn="r"/>
              <a:r>
                <a:rPr lang="pt-BR" sz="800" dirty="0" smtClean="0">
                  <a:solidFill>
                    <a:schemeClr val="accent1"/>
                  </a:solidFill>
                  <a:latin typeface="Futura Md BT" pitchFamily="34" charset="0"/>
                </a:rPr>
                <a:t>www.facebook.com/funasa.oficial</a:t>
              </a:r>
            </a:p>
            <a:p>
              <a:pPr algn="r"/>
              <a:r>
                <a:rPr lang="pt-BR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utura Md BT" pitchFamily="34" charset="0"/>
                </a:rPr>
                <a:t>twitter.com/</a:t>
              </a:r>
              <a:r>
                <a:rPr lang="pt-BR" sz="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utura Md BT" pitchFamily="34" charset="0"/>
                </a:rPr>
                <a:t>funasa</a:t>
              </a:r>
              <a:endParaRPr lang="pt-BR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endParaRPr>
            </a:p>
          </p:txBody>
        </p:sp>
        <p:pic>
          <p:nvPicPr>
            <p:cNvPr id="11" name="Imagem 10" descr="AssinaHORIZONTAL2016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15616" y="6031761"/>
              <a:ext cx="3960440" cy="60210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cao.tecnica@funasa.gov.br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685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0" y="5000636"/>
            <a:ext cx="9144000" cy="1857364"/>
            <a:chOff x="0" y="5000636"/>
            <a:chExt cx="9144000" cy="1857364"/>
          </a:xfrm>
        </p:grpSpPr>
        <p:pic>
          <p:nvPicPr>
            <p:cNvPr id="7" name="Imagem 6" descr="ondas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000636"/>
              <a:ext cx="9144000" cy="1857364"/>
            </a:xfrm>
            <a:prstGeom prst="rect">
              <a:avLst/>
            </a:prstGeom>
          </p:spPr>
        </p:pic>
        <p:sp>
          <p:nvSpPr>
            <p:cNvPr id="8" name="CaixaDeTexto 8"/>
            <p:cNvSpPr txBox="1"/>
            <p:nvPr/>
          </p:nvSpPr>
          <p:spPr>
            <a:xfrm>
              <a:off x="6988155" y="6172200"/>
              <a:ext cx="1774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800" dirty="0" smtClean="0">
                  <a:solidFill>
                    <a:schemeClr val="accent1"/>
                  </a:solidFill>
                  <a:latin typeface="Futura Md BT" pitchFamily="34" charset="0"/>
                </a:rPr>
                <a:t>www.funasa.gov.br</a:t>
              </a:r>
            </a:p>
            <a:p>
              <a:pPr algn="r"/>
              <a:r>
                <a:rPr lang="pt-BR" sz="800" dirty="0" smtClean="0">
                  <a:solidFill>
                    <a:schemeClr val="accent1"/>
                  </a:solidFill>
                  <a:latin typeface="Futura Md BT" pitchFamily="34" charset="0"/>
                </a:rPr>
                <a:t>www.facebook.com/funasa.oficial</a:t>
              </a:r>
            </a:p>
            <a:p>
              <a:pPr algn="r"/>
              <a:r>
                <a:rPr lang="pt-BR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utura Md BT" pitchFamily="34" charset="0"/>
                </a:rPr>
                <a:t>twitter.com/</a:t>
              </a:r>
              <a:r>
                <a:rPr lang="pt-BR" sz="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Futura Md BT" pitchFamily="34" charset="0"/>
                </a:rPr>
                <a:t>funasa</a:t>
              </a:r>
              <a:endParaRPr lang="pt-BR" sz="800" dirty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endParaRPr>
            </a:p>
          </p:txBody>
        </p:sp>
        <p:pic>
          <p:nvPicPr>
            <p:cNvPr id="12" name="Imagem 11" descr="AssinaHORIZONTAL201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6031761"/>
              <a:ext cx="3960440" cy="60210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2976" y="1928802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pic>
        <p:nvPicPr>
          <p:cNvPr id="11" name="Imagem 4" descr="ASS_FUNASA_HOR_COL_CURVA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474" b="6532"/>
          <a:stretch>
            <a:fillRect/>
          </a:stretch>
        </p:blipFill>
        <p:spPr>
          <a:xfrm>
            <a:off x="666955" y="214290"/>
            <a:ext cx="1976219" cy="928670"/>
          </a:xfrm>
          <a:prstGeom prst="rect">
            <a:avLst/>
          </a:prstGeom>
        </p:spPr>
      </p:pic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3" y="3714752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72000" y="54292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Campinas, 20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junho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2017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4564" y="1761217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Mesa-redonda 3</a:t>
            </a:r>
          </a:p>
          <a:p>
            <a:pPr algn="ctr">
              <a:spcBef>
                <a:spcPts val="600"/>
              </a:spcBef>
            </a:pPr>
            <a:endParaRPr lang="pt-BR" sz="2400" b="1" dirty="0" smtClean="0"/>
          </a:p>
          <a:p>
            <a:pPr algn="ctr">
              <a:spcBef>
                <a:spcPts val="600"/>
              </a:spcBef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 da Lei 11.445/2007: </a:t>
            </a:r>
            <a:b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 Controle Social</a:t>
            </a:r>
          </a:p>
        </p:txBody>
      </p:sp>
      <p:pic>
        <p:nvPicPr>
          <p:cNvPr id="17" name="Imagem 16" descr="assemae_161x7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6" y="357166"/>
            <a:ext cx="1575549" cy="714380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4319701" y="403096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Eng.ª </a:t>
            </a:r>
            <a:r>
              <a:rPr lang="en-US" sz="1600" b="1" i="1" dirty="0" err="1" smtClean="0">
                <a:solidFill>
                  <a:schemeClr val="tx2">
                    <a:lumMod val="75000"/>
                  </a:schemeClr>
                </a:solidFill>
              </a:rPr>
              <a:t>Patrícia</a:t>
            </a: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Valéria Vaz Areal</a:t>
            </a:r>
          </a:p>
          <a:p>
            <a:pPr algn="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Coordenadora Geral de Cooperação Técnica do Dep. de Engenharia de Saúde Pública da Fundação Nacional de Saúde</a:t>
            </a:r>
            <a:r>
              <a:rPr lang="pt-BR" sz="1600" dirty="0" smtClean="0"/>
              <a:t> 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logo congres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908"/>
            <a:ext cx="2958749" cy="16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5610263" y="71421"/>
            <a:ext cx="2105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PMSB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43570" y="1024257"/>
            <a:ext cx="4229941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A - Cópia do ato público do Poder Executivo</a:t>
            </a:r>
            <a:endParaRPr lang="pt-BR" sz="15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43570" y="1524323"/>
            <a:ext cx="308770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B – Plano de mobilização social</a:t>
            </a:r>
            <a:endParaRPr lang="pt-BR" sz="15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643570" y="2071678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C – Relatório de Diagnóstico técnico-participativo</a:t>
            </a:r>
            <a:endParaRPr lang="pt-BR" sz="15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43570" y="2938817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D – Relatório da prospectiva e planejamento estratégico</a:t>
            </a:r>
            <a:endParaRPr lang="pt-BR" sz="15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53836" y="3643314"/>
            <a:ext cx="3490164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E – Relatório dos programas, projetos e ações</a:t>
            </a:r>
            <a:endParaRPr lang="pt-BR" sz="15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643570" y="4644441"/>
            <a:ext cx="2246128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F – Plano de execução</a:t>
            </a:r>
            <a:endParaRPr lang="pt-BR" sz="15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677369" y="4149081"/>
            <a:ext cx="3650358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G – Minuta de projeto de Lei do PMSB</a:t>
            </a:r>
            <a:endParaRPr lang="pt-BR" sz="15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679284" y="4653136"/>
            <a:ext cx="350042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H – Relatório sobre os indicadores de desempenho</a:t>
            </a:r>
            <a:endParaRPr lang="pt-BR" sz="15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679171" y="5373217"/>
            <a:ext cx="2664512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I – Sistema de Informações</a:t>
            </a:r>
            <a:endParaRPr lang="pt-BR" sz="15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643570" y="1962828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643570" y="6490212"/>
            <a:ext cx="271420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K – Relatório final do PMSB</a:t>
            </a:r>
            <a:endParaRPr lang="pt-BR" sz="1500" b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5643570" y="2803564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5652479" y="3677340"/>
            <a:ext cx="3491523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5651933" y="4357695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5651933" y="5106100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36" name="Forma livre 35"/>
          <p:cNvSpPr/>
          <p:nvPr/>
        </p:nvSpPr>
        <p:spPr>
          <a:xfrm>
            <a:off x="2011228" y="148077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Início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37" name="Forma livre 36"/>
          <p:cNvSpPr/>
          <p:nvPr/>
        </p:nvSpPr>
        <p:spPr>
          <a:xfrm>
            <a:off x="3180527" y="783100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38" name="Forma livre 37"/>
          <p:cNvSpPr/>
          <p:nvPr/>
        </p:nvSpPr>
        <p:spPr>
          <a:xfrm>
            <a:off x="2011228" y="909035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Formação de Grupo de Trabalho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39" name="Forma livre 38"/>
          <p:cNvSpPr/>
          <p:nvPr/>
        </p:nvSpPr>
        <p:spPr>
          <a:xfrm>
            <a:off x="3180527" y="1544058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0" name="Forma livre 39"/>
          <p:cNvSpPr/>
          <p:nvPr/>
        </p:nvSpPr>
        <p:spPr>
          <a:xfrm>
            <a:off x="2011228" y="1669993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Mobilização Social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43" name="Forma livre 42"/>
          <p:cNvSpPr/>
          <p:nvPr/>
        </p:nvSpPr>
        <p:spPr>
          <a:xfrm>
            <a:off x="3180527" y="2305016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4" name="Forma livre 43"/>
          <p:cNvSpPr/>
          <p:nvPr/>
        </p:nvSpPr>
        <p:spPr>
          <a:xfrm>
            <a:off x="2011228" y="2430951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Diagnóstico Técnico-Participativo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45" name="Forma livre 44"/>
          <p:cNvSpPr/>
          <p:nvPr/>
        </p:nvSpPr>
        <p:spPr>
          <a:xfrm>
            <a:off x="3180527" y="3065974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6" name="Forma livre 45"/>
          <p:cNvSpPr/>
          <p:nvPr/>
        </p:nvSpPr>
        <p:spPr>
          <a:xfrm>
            <a:off x="2011228" y="3191909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Prospectiva e Planejamento Estratégico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47" name="Forma livre 46"/>
          <p:cNvSpPr/>
          <p:nvPr/>
        </p:nvSpPr>
        <p:spPr>
          <a:xfrm>
            <a:off x="3180527" y="3826932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9" name="Forma livre 48"/>
          <p:cNvSpPr/>
          <p:nvPr/>
        </p:nvSpPr>
        <p:spPr>
          <a:xfrm>
            <a:off x="2011228" y="3952867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Programas, projetos e ações para alcance do cenário de referência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50" name="Forma livre 49"/>
          <p:cNvSpPr/>
          <p:nvPr/>
        </p:nvSpPr>
        <p:spPr>
          <a:xfrm>
            <a:off x="3180527" y="4587890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51" name="Forma livre 50"/>
          <p:cNvSpPr/>
          <p:nvPr/>
        </p:nvSpPr>
        <p:spPr>
          <a:xfrm>
            <a:off x="2011228" y="4713825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Plano de execução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52" name="Forma livre 51"/>
          <p:cNvSpPr/>
          <p:nvPr/>
        </p:nvSpPr>
        <p:spPr>
          <a:xfrm>
            <a:off x="3180527" y="5348848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54" name="Forma livre 53"/>
          <p:cNvSpPr/>
          <p:nvPr/>
        </p:nvSpPr>
        <p:spPr>
          <a:xfrm>
            <a:off x="2011228" y="5474783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Avaliação e execução </a:t>
            </a:r>
            <a:r>
              <a:rPr lang="pt-BR" sz="1400" b="1" kern="1200" smtClean="0">
                <a:solidFill>
                  <a:schemeClr val="tx1"/>
                </a:solidFill>
              </a:rPr>
              <a:t>do PMSB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55" name="Forma livre 54"/>
          <p:cNvSpPr/>
          <p:nvPr/>
        </p:nvSpPr>
        <p:spPr>
          <a:xfrm>
            <a:off x="3180527" y="6109807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56" name="Forma livre 55"/>
          <p:cNvSpPr/>
          <p:nvPr/>
        </p:nvSpPr>
        <p:spPr>
          <a:xfrm>
            <a:off x="2011228" y="6235741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Fim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72068" y="1057279"/>
            <a:ext cx="418641" cy="5372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wordArtVert" wrap="square" rtlCol="0">
            <a:spAutoFit/>
          </a:bodyPr>
          <a:lstStyle/>
          <a:p>
            <a:r>
              <a:rPr lang="pt-BR" sz="1400" b="1" dirty="0" smtClean="0"/>
              <a:t>PARTICIPAÇÃO POPULAR</a:t>
            </a:r>
            <a:endParaRPr lang="pt-BR" sz="1400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4500565" y="1203518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1408" y="3295585"/>
            <a:ext cx="1545917" cy="553998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Revisão do PMSB</a:t>
            </a:r>
            <a:endParaRPr lang="pt-BR" sz="1500" b="1" dirty="0"/>
          </a:p>
        </p:txBody>
      </p:sp>
      <p:cxnSp>
        <p:nvCxnSpPr>
          <p:cNvPr id="48" name="Conector angulado 47"/>
          <p:cNvCxnSpPr>
            <a:endCxn id="42" idx="2"/>
          </p:cNvCxnSpPr>
          <p:nvPr/>
        </p:nvCxnSpPr>
        <p:spPr>
          <a:xfrm rot="16200000" flipV="1">
            <a:off x="418146" y="4275804"/>
            <a:ext cx="2008312" cy="1155872"/>
          </a:xfrm>
          <a:prstGeom prst="bentConnector3">
            <a:avLst>
              <a:gd name="adj1" fmla="val -967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do 52"/>
          <p:cNvCxnSpPr>
            <a:stCxn id="42" idx="0"/>
          </p:cNvCxnSpPr>
          <p:nvPr/>
        </p:nvCxnSpPr>
        <p:spPr>
          <a:xfrm rot="5400000" flipH="1" flipV="1">
            <a:off x="381723" y="1677076"/>
            <a:ext cx="2081155" cy="1155868"/>
          </a:xfrm>
          <a:prstGeom prst="bentConnector3">
            <a:avLst>
              <a:gd name="adj1" fmla="val 99839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4500564" y="1917898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4500564" y="2703716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4500564" y="3489534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4500564" y="4203914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4500564" y="5061170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4500564" y="5775550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/>
          <p:cNvSpPr txBox="1"/>
          <p:nvPr/>
        </p:nvSpPr>
        <p:spPr>
          <a:xfrm>
            <a:off x="5651933" y="5827330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 animBg="1"/>
      <p:bldP spid="6" grpId="1" build="allAtOnce" animBg="1"/>
      <p:bldP spid="12" grpId="0" build="allAtOnce" animBg="1"/>
      <p:bldP spid="12" grpId="1" build="allAtOnce" animBg="1"/>
      <p:bldP spid="13" grpId="0" build="allAtOnce" animBg="1"/>
      <p:bldP spid="13" grpId="1" build="allAtOnce" animBg="1"/>
      <p:bldP spid="14" grpId="0" build="allAtOnce" animBg="1"/>
      <p:bldP spid="14" grpId="1" build="allAtOnce" animBg="1"/>
      <p:bldP spid="18" grpId="0" build="allAtOnce" animBg="1"/>
      <p:bldP spid="18" grpId="1" build="allAtOnce" animBg="1"/>
      <p:bldP spid="19" grpId="0" build="allAtOnce" animBg="1"/>
      <p:bldP spid="19" grpId="1" build="allAtOnce" animBg="1"/>
      <p:bldP spid="20" grpId="0" build="allAtOnce" animBg="1"/>
      <p:bldP spid="20" grpId="1" build="allAtOnce" animBg="1"/>
      <p:bldP spid="21" grpId="0" build="allAtOnce" animBg="1"/>
      <p:bldP spid="21" grpId="1" build="allAtOnce" animBg="1"/>
      <p:bldP spid="22" grpId="0" build="allAtOnce" animBg="1"/>
      <p:bldP spid="22" grpId="1" build="allAtOnce" animBg="1"/>
      <p:bldP spid="23" grpId="0" build="allAtOnce" animBg="1"/>
      <p:bldP spid="23" grpId="1" build="allAtOnce" animBg="1"/>
      <p:bldP spid="24" grpId="0" build="allAtOnce" animBg="1"/>
      <p:bldP spid="24" grpId="1" build="allAtOnce" animBg="1"/>
      <p:bldP spid="69" grpId="0" build="allAtOnce" animBg="1"/>
      <p:bldP spid="69" grpId="1" build="allAtOnce" animBg="1"/>
      <p:bldP spid="70" grpId="0" build="allAtOnce" animBg="1"/>
      <p:bldP spid="70" grpId="1" build="allAtOnce" animBg="1"/>
      <p:bldP spid="71" grpId="0" build="allAtOnce" animBg="1"/>
      <p:bldP spid="71" grpId="1" build="allAtOnce" animBg="1"/>
      <p:bldP spid="72" grpId="0" build="allAtOnce" animBg="1"/>
      <p:bldP spid="72" grpId="1" build="allAtOnce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build="allAtOnce" animBg="1"/>
      <p:bldP spid="28" grpId="0" animBg="1"/>
      <p:bldP spid="42" grpId="0" animBg="1"/>
      <p:bldP spid="91" grpId="0" build="allAtOnce" animBg="1"/>
      <p:bldP spid="91" grpI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0" y="500042"/>
            <a:ext cx="9144000" cy="6357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Como apoiamos a elaboração dos PMSB - Histórico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2006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57158" y="1298002"/>
            <a:ext cx="8358246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00166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2007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43176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2008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9060" y="9408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86382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072462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86580" y="94081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>
            <a:off x="670255" y="1268484"/>
            <a:ext cx="837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0" idx="2"/>
          </p:cNvCxnSpPr>
          <p:nvPr/>
        </p:nvCxnSpPr>
        <p:spPr>
          <a:xfrm>
            <a:off x="4277872" y="1310144"/>
            <a:ext cx="8376" cy="17738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4904876" y="1298002"/>
            <a:ext cx="0" cy="2428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 flipH="1">
            <a:off x="7143768" y="1310144"/>
            <a:ext cx="20520" cy="37026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5643570" y="1298002"/>
            <a:ext cx="0" cy="30718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1808" y="2214554"/>
            <a:ext cx="66633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Primeira experiência com governo estadual </a:t>
            </a:r>
            <a:r>
              <a:rPr lang="pt-BR" dirty="0" smtClean="0"/>
              <a:t> &gt; </a:t>
            </a:r>
            <a:r>
              <a:rPr lang="pt-BR" dirty="0" smtClean="0"/>
              <a:t>convênios</a:t>
            </a:r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4000498" y="571480"/>
            <a:ext cx="4714908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Portarias de seleção ANO a ANO</a:t>
            </a:r>
            <a:endParaRPr lang="pt-BR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331640" y="5857892"/>
            <a:ext cx="76695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Primeiras experiências em parcerias com consórcios públicos (BA,MS, MT,RN,RS) </a:t>
            </a:r>
            <a:endParaRPr lang="pt-BR" dirty="0"/>
          </a:p>
        </p:txBody>
      </p:sp>
      <p:cxnSp>
        <p:nvCxnSpPr>
          <p:cNvPr id="63" name="Conector de seta reta 62"/>
          <p:cNvCxnSpPr/>
          <p:nvPr/>
        </p:nvCxnSpPr>
        <p:spPr>
          <a:xfrm>
            <a:off x="8460432" y="1285860"/>
            <a:ext cx="0" cy="4572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19"/>
          <p:cNvCxnSpPr/>
          <p:nvPr/>
        </p:nvCxnSpPr>
        <p:spPr>
          <a:xfrm>
            <a:off x="1763688" y="1268760"/>
            <a:ext cx="8376" cy="9165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71407" y="1643050"/>
            <a:ext cx="59746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Primeiras experiências da Funasa com prefeituras &gt; convênios</a:t>
            </a:r>
            <a:endParaRPr lang="pt-BR" dirty="0"/>
          </a:p>
        </p:txBody>
      </p:sp>
      <p:cxnSp>
        <p:nvCxnSpPr>
          <p:cNvPr id="27" name="Conector de seta reta 62"/>
          <p:cNvCxnSpPr/>
          <p:nvPr/>
        </p:nvCxnSpPr>
        <p:spPr>
          <a:xfrm>
            <a:off x="7740352" y="1268760"/>
            <a:ext cx="0" cy="4572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331640" y="3083952"/>
            <a:ext cx="76695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1ª Portaria de seleção e revisão do Termo de Referência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331641" y="3726894"/>
            <a:ext cx="766951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Criação dos Núcleos Intersetoriais de Cooperação Técnica em todo país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331640" y="4369836"/>
            <a:ext cx="76695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Treinamento dos técnicos da Funasa para apoiar a elaboração dos PMSB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1331640" y="5012782"/>
            <a:ext cx="766951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Elaboração do orçamento padronizado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8229601" y="116632"/>
            <a:ext cx="914400" cy="37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4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2" grpId="0" animBg="1"/>
      <p:bldP spid="22" grpId="0" animBg="1"/>
      <p:bldP spid="30" grpId="0" animBg="1"/>
      <p:bldP spid="37" grpId="0" animBg="1"/>
      <p:bldP spid="33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8680"/>
            <a:ext cx="9144000" cy="5328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52289" y="10411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49216" y="10184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8190" y="10539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1283402" y="1371600"/>
            <a:ext cx="10458" cy="977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2411760" y="1371600"/>
            <a:ext cx="8088" cy="16577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5496" y="4725144"/>
            <a:ext cx="90364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Ampliação das parcerias com instituições de ensino (públicas a privadas) </a:t>
            </a:r>
            <a:r>
              <a:rPr lang="pt-BR" b="1" dirty="0" smtClean="0">
                <a:solidFill>
                  <a:schemeClr val="tx1"/>
                </a:solidFill>
              </a:rPr>
              <a:t>12 estados em execução </a:t>
            </a:r>
            <a:r>
              <a:rPr lang="pt-BR" dirty="0" smtClean="0">
                <a:solidFill>
                  <a:schemeClr val="tx1"/>
                </a:solidFill>
              </a:rPr>
              <a:t>e</a:t>
            </a:r>
            <a:r>
              <a:rPr lang="pt-BR" b="1" dirty="0" smtClean="0">
                <a:solidFill>
                  <a:schemeClr val="tx1"/>
                </a:solidFill>
              </a:rPr>
              <a:t> 4 em formalização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57158" y="1357868"/>
            <a:ext cx="8501122" cy="1214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 bwMode="auto">
          <a:xfrm>
            <a:off x="611560" y="59727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Como apoiamos a elaboração dos PMSB - Histórico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33356" y="643488"/>
            <a:ext cx="4714908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Formalização de Parcerias 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97663" y="100041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57200" y="1393902"/>
            <a:ext cx="10344" cy="3069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5647003" y="1381133"/>
            <a:ext cx="5117" cy="32720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4132789" y="1346260"/>
            <a:ext cx="30007" cy="3306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996765" y="10539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2016</a:t>
            </a:r>
            <a:endParaRPr lang="pt-BR" dirty="0"/>
          </a:p>
        </p:txBody>
      </p:sp>
      <p:cxnSp>
        <p:nvCxnSpPr>
          <p:cNvPr id="24" name="Conector de seta reta 29"/>
          <p:cNvCxnSpPr/>
          <p:nvPr/>
        </p:nvCxnSpPr>
        <p:spPr>
          <a:xfrm flipH="1">
            <a:off x="7308304" y="1372107"/>
            <a:ext cx="20864" cy="32810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8239737" y="10539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2017</a:t>
            </a:r>
            <a:endParaRPr lang="pt-BR" dirty="0"/>
          </a:p>
        </p:txBody>
      </p:sp>
      <p:cxnSp>
        <p:nvCxnSpPr>
          <p:cNvPr id="26" name="Conector de seta reta 29"/>
          <p:cNvCxnSpPr/>
          <p:nvPr/>
        </p:nvCxnSpPr>
        <p:spPr>
          <a:xfrm flipH="1">
            <a:off x="8545662" y="1340768"/>
            <a:ext cx="20447" cy="33123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8239737" y="59726"/>
            <a:ext cx="904263" cy="47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552290" y="3707740"/>
            <a:ext cx="74842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Primeira experiência com instituição de ensino privada (UNESC-SC) &gt; convênio  </a:t>
            </a:r>
            <a:endParaRPr lang="pt-BR" dirty="0"/>
          </a:p>
        </p:txBody>
      </p:sp>
      <p:cxnSp>
        <p:nvCxnSpPr>
          <p:cNvPr id="50" name="Conector de seta reta 11"/>
          <p:cNvCxnSpPr/>
          <p:nvPr/>
        </p:nvCxnSpPr>
        <p:spPr>
          <a:xfrm>
            <a:off x="3131840" y="1357868"/>
            <a:ext cx="0" cy="23498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619672" y="3059668"/>
            <a:ext cx="39104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Experiência com </a:t>
            </a:r>
            <a:r>
              <a:rPr lang="pt-BR" dirty="0" smtClean="0"/>
              <a:t>CREA/MG &gt; </a:t>
            </a:r>
            <a:r>
              <a:rPr lang="pt-BR" dirty="0" smtClean="0"/>
              <a:t>convênios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57158" y="1700808"/>
            <a:ext cx="842968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Realização de ações de capacitação interna e externa–Convênio Funasa/</a:t>
            </a:r>
            <a:r>
              <a:rPr lang="pt-BR" dirty="0" err="1" smtClean="0"/>
              <a:t>Assemae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95536" y="2339588"/>
            <a:ext cx="842968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Encerramento do ciclo de convênios &gt; prefeituras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3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562246" y="742842"/>
          <a:ext cx="7795968" cy="28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7143768" y="3286125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*R</a:t>
            </a:r>
            <a:r>
              <a:rPr lang="en-US" sz="1400" dirty="0">
                <a:latin typeface="Calibri" pitchFamily="34" charset="0"/>
              </a:rPr>
              <a:t>$ </a:t>
            </a:r>
            <a:r>
              <a:rPr lang="en-US" sz="1400" dirty="0" err="1">
                <a:latin typeface="Calibri" pitchFamily="34" charset="0"/>
              </a:rPr>
              <a:t>em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milhões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4282" y="71414"/>
            <a:ext cx="874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ELABORAÇÃO DOS PLANOS MUNICIPAIS DE SANEAMENTO BÁSICO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28627" y="71414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Vamos ao números de municípios conveniados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6933" y="1785926"/>
            <a:ext cx="109754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*R$ 1,00</a:t>
            </a:r>
          </a:p>
          <a:p>
            <a:pPr algn="ctr"/>
            <a:endParaRPr lang="pt-BR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2910" y="2670575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*R$ 8,3</a:t>
            </a:r>
          </a:p>
          <a:p>
            <a:pPr algn="ctr"/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28794" y="2670575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33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86116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 </a:t>
            </a:r>
            <a:r>
              <a:rPr lang="pt-BR" sz="1600" dirty="0" smtClean="0"/>
              <a:t>Convênios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*R$ 11,9</a:t>
            </a:r>
          </a:p>
          <a:p>
            <a:pPr algn="ctr"/>
            <a:endParaRPr lang="pt-BR" sz="11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*R$ 45,6</a:t>
            </a:r>
          </a:p>
          <a:p>
            <a:pPr algn="ctr"/>
            <a:endParaRPr lang="pt-BR" sz="11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572000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221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929322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*R$ 35,4</a:t>
            </a:r>
          </a:p>
          <a:p>
            <a:pPr algn="ctr"/>
            <a:endParaRPr lang="pt-BR" sz="11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929322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157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215206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*R$ 28,4</a:t>
            </a:r>
          </a:p>
          <a:p>
            <a:pPr algn="ctr"/>
            <a:endParaRPr lang="pt-BR" sz="11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215206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115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71472" y="3786194"/>
            <a:ext cx="7786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São </a:t>
            </a:r>
            <a:r>
              <a:rPr lang="pt-BR" sz="2800" dirty="0" smtClean="0">
                <a:solidFill>
                  <a:schemeClr val="tx2"/>
                </a:solidFill>
              </a:rPr>
              <a:t>611convênios</a:t>
            </a:r>
            <a:r>
              <a:rPr lang="pt-BR" dirty="0" smtClean="0">
                <a:solidFill>
                  <a:schemeClr val="tx2"/>
                </a:solidFill>
              </a:rPr>
              <a:t> formalizados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635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municípios</a:t>
            </a:r>
            <a:r>
              <a:rPr lang="pt-BR" sz="2400" dirty="0" smtClean="0">
                <a:solidFill>
                  <a:schemeClr val="tx2"/>
                </a:solidFill>
              </a:rPr>
              <a:t> beneficiados </a:t>
            </a:r>
            <a:r>
              <a:rPr lang="pt-BR" dirty="0" smtClean="0">
                <a:solidFill>
                  <a:schemeClr val="tx2"/>
                </a:solidFill>
              </a:rPr>
              <a:t>(consórcios e municípios)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Valor Total de </a:t>
            </a:r>
            <a:r>
              <a:rPr lang="pt-BR" sz="2800" dirty="0" smtClean="0">
                <a:solidFill>
                  <a:schemeClr val="tx2"/>
                </a:solidFill>
              </a:rPr>
              <a:t>R$ 136.708.065,55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106207385"/>
              </p:ext>
            </p:extLst>
          </p:nvPr>
        </p:nvGraphicFramePr>
        <p:xfrm>
          <a:off x="-214346" y="1714488"/>
          <a:ext cx="6643734" cy="38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28598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Convênios formalizados entre 2007 e 2012 – Portarias de Seleção (a partir de 2009)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000760" y="2000240"/>
            <a:ext cx="292895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644 </a:t>
            </a:r>
            <a:r>
              <a:rPr lang="pt-BR" b="1" dirty="0" smtClean="0">
                <a:solidFill>
                  <a:schemeClr val="tx2"/>
                </a:solidFill>
              </a:rPr>
              <a:t>municípios</a:t>
            </a:r>
            <a:endParaRPr lang="pt-BR" dirty="0" smtClean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Municípios + Consórcios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64753"/>
              </p:ext>
            </p:extLst>
          </p:nvPr>
        </p:nvGraphicFramePr>
        <p:xfrm>
          <a:off x="-194063" y="1541866"/>
          <a:ext cx="6732240" cy="367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428598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034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Convênios formalizados entre 2007 e 2012 – Portarias de Seleção (a partir de 2009)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72198" y="2643182"/>
            <a:ext cx="2857520" cy="12144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Hoje temos: </a:t>
            </a:r>
            <a:r>
              <a:rPr lang="pt-BR" b="1" dirty="0" smtClean="0"/>
              <a:t>421 convênios </a:t>
            </a:r>
            <a:r>
              <a:rPr lang="pt-BR" dirty="0" smtClean="0"/>
              <a:t>vigentes,  beneficiando 454  municípios diretamente  </a:t>
            </a:r>
            <a:endParaRPr lang="pt-BR" dirty="0"/>
          </a:p>
        </p:txBody>
      </p:sp>
      <p:sp>
        <p:nvSpPr>
          <p:cNvPr id="15" name="Chave esquerda 14"/>
          <p:cNvSpPr/>
          <p:nvPr/>
        </p:nvSpPr>
        <p:spPr>
          <a:xfrm rot="16200000">
            <a:off x="3833331" y="3633313"/>
            <a:ext cx="357190" cy="3000396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angulado 16"/>
          <p:cNvCxnSpPr>
            <a:stCxn id="15" idx="1"/>
            <a:endCxn id="13" idx="2"/>
          </p:cNvCxnSpPr>
          <p:nvPr/>
        </p:nvCxnSpPr>
        <p:spPr>
          <a:xfrm rot="5400000" flipH="1" flipV="1">
            <a:off x="5029203" y="2840351"/>
            <a:ext cx="1454478" cy="3489032"/>
          </a:xfrm>
          <a:prstGeom prst="bentConnector3">
            <a:avLst>
              <a:gd name="adj1" fmla="val -34283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080634"/>
              </p:ext>
            </p:extLst>
          </p:nvPr>
        </p:nvGraphicFramePr>
        <p:xfrm>
          <a:off x="107504" y="1608439"/>
          <a:ext cx="6300192" cy="348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659589" y="1356266"/>
            <a:ext cx="3864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Situação Convênios (611 formalizados)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28598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/>
                </a:solidFill>
              </a:rPr>
              <a:t>Diagnóstico dos </a:t>
            </a:r>
            <a:r>
              <a:rPr lang="pt-BR" sz="1600" b="1" dirty="0" smtClean="0">
                <a:solidFill>
                  <a:schemeClr val="tx2"/>
                </a:solidFill>
              </a:rPr>
              <a:t>454 municípios </a:t>
            </a:r>
            <a:r>
              <a:rPr lang="pt-BR" sz="1600" dirty="0" smtClean="0">
                <a:solidFill>
                  <a:schemeClr val="tx2"/>
                </a:solidFill>
              </a:rPr>
              <a:t>com planos em elaboração ou concluídos </a:t>
            </a:r>
            <a:endParaRPr lang="pt-BR" sz="1600" dirty="0">
              <a:solidFill>
                <a:schemeClr val="tx2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757402"/>
              </p:ext>
            </p:extLst>
          </p:nvPr>
        </p:nvGraphicFramePr>
        <p:xfrm>
          <a:off x="1043608" y="159687"/>
          <a:ext cx="7416824" cy="610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74268" y="285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428596" y="594340"/>
            <a:ext cx="8572560" cy="5763618"/>
            <a:chOff x="428596" y="594340"/>
            <a:chExt cx="8572560" cy="5763618"/>
          </a:xfrm>
        </p:grpSpPr>
        <p:sp>
          <p:nvSpPr>
            <p:cNvPr id="7" name="Fluxograma: Processo 6"/>
            <p:cNvSpPr/>
            <p:nvPr/>
          </p:nvSpPr>
          <p:spPr>
            <a:xfrm>
              <a:off x="428596" y="594340"/>
              <a:ext cx="1714512" cy="57150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Formação dos Comitês</a:t>
              </a:r>
              <a:endParaRPr lang="pt-BR" sz="1600" dirty="0"/>
            </a:p>
          </p:txBody>
        </p:sp>
        <p:sp>
          <p:nvSpPr>
            <p:cNvPr id="8" name="Fluxograma: Processo 7"/>
            <p:cNvSpPr/>
            <p:nvPr/>
          </p:nvSpPr>
          <p:spPr>
            <a:xfrm>
              <a:off x="1785918" y="1285860"/>
              <a:ext cx="1714512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Mobilização Social</a:t>
              </a:r>
              <a:endParaRPr lang="pt-BR" sz="1600" dirty="0"/>
            </a:p>
          </p:txBody>
        </p:sp>
        <p:sp>
          <p:nvSpPr>
            <p:cNvPr id="9" name="Fluxograma: Processo 8"/>
            <p:cNvSpPr/>
            <p:nvPr/>
          </p:nvSpPr>
          <p:spPr>
            <a:xfrm>
              <a:off x="3428992" y="1857364"/>
              <a:ext cx="1714512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Diagnóstico</a:t>
              </a:r>
              <a:endParaRPr lang="pt-BR" sz="1600" dirty="0"/>
            </a:p>
          </p:txBody>
        </p:sp>
        <p:cxnSp>
          <p:nvCxnSpPr>
            <p:cNvPr id="16" name="Conector de seta reta 15"/>
            <p:cNvCxnSpPr>
              <a:stCxn id="7" idx="2"/>
            </p:cNvCxnSpPr>
            <p:nvPr/>
          </p:nvCxnSpPr>
          <p:spPr>
            <a:xfrm>
              <a:off x="1285852" y="1165844"/>
              <a:ext cx="0" cy="1759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2123728" y="1788784"/>
              <a:ext cx="19380" cy="121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do 27"/>
            <p:cNvCxnSpPr>
              <a:stCxn id="9" idx="1"/>
            </p:cNvCxnSpPr>
            <p:nvPr/>
          </p:nvCxnSpPr>
          <p:spPr>
            <a:xfrm rot="10800000" flipV="1">
              <a:off x="2803910" y="2071678"/>
              <a:ext cx="625083" cy="92869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uxograma: Processo 47"/>
            <p:cNvSpPr/>
            <p:nvPr/>
          </p:nvSpPr>
          <p:spPr>
            <a:xfrm>
              <a:off x="6858016" y="5929330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Plano Elaborado</a:t>
              </a:r>
              <a:endParaRPr lang="pt-BR" sz="1600" dirty="0"/>
            </a:p>
          </p:txBody>
        </p:sp>
        <p:cxnSp>
          <p:nvCxnSpPr>
            <p:cNvPr id="50" name="Conector angulado 49"/>
            <p:cNvCxnSpPr>
              <a:stCxn id="47" idx="6"/>
              <a:endCxn id="48" idx="0"/>
            </p:cNvCxnSpPr>
            <p:nvPr/>
          </p:nvCxnSpPr>
          <p:spPr>
            <a:xfrm flipH="1">
              <a:off x="7929586" y="4822041"/>
              <a:ext cx="642942" cy="1107289"/>
            </a:xfrm>
            <a:prstGeom prst="bentConnector4">
              <a:avLst>
                <a:gd name="adj1" fmla="val -35555"/>
                <a:gd name="adj2" fmla="val 903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uxograma: Processo 10"/>
            <p:cNvSpPr/>
            <p:nvPr/>
          </p:nvSpPr>
          <p:spPr>
            <a:xfrm>
              <a:off x="5835024" y="3151820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Indicadores e Sistema de Informações</a:t>
              </a:r>
              <a:endParaRPr lang="pt-BR" sz="1600" dirty="0"/>
            </a:p>
          </p:txBody>
        </p:sp>
        <p:sp>
          <p:nvSpPr>
            <p:cNvPr id="39" name="Chave esquerda 38"/>
            <p:cNvSpPr/>
            <p:nvPr/>
          </p:nvSpPr>
          <p:spPr>
            <a:xfrm rot="5400000">
              <a:off x="6713710" y="3250406"/>
              <a:ext cx="357192" cy="1143008"/>
            </a:xfrm>
            <a:prstGeom prst="leftBrace">
              <a:avLst>
                <a:gd name="adj1" fmla="val 0"/>
                <a:gd name="adj2" fmla="val 5177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Fluxograma: Processo 39"/>
            <p:cNvSpPr/>
            <p:nvPr/>
          </p:nvSpPr>
          <p:spPr>
            <a:xfrm>
              <a:off x="5857884" y="2143116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Minuta do Projeto de Lei</a:t>
              </a:r>
              <a:endParaRPr lang="pt-BR" sz="1600" dirty="0"/>
            </a:p>
          </p:txBody>
        </p:sp>
        <p:cxnSp>
          <p:nvCxnSpPr>
            <p:cNvPr id="43" name="Conector angulado 42"/>
            <p:cNvCxnSpPr>
              <a:stCxn id="40" idx="1"/>
            </p:cNvCxnSpPr>
            <p:nvPr/>
          </p:nvCxnSpPr>
          <p:spPr>
            <a:xfrm rot="10800000" flipV="1">
              <a:off x="5715008" y="2357430"/>
              <a:ext cx="142876" cy="15716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ipse 46"/>
            <p:cNvSpPr/>
            <p:nvPr/>
          </p:nvSpPr>
          <p:spPr>
            <a:xfrm>
              <a:off x="7429520" y="3929066"/>
              <a:ext cx="1143008" cy="178595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have esquerda 19"/>
            <p:cNvSpPr/>
            <p:nvPr/>
          </p:nvSpPr>
          <p:spPr>
            <a:xfrm rot="5400000">
              <a:off x="4143371" y="2643184"/>
              <a:ext cx="357192" cy="1643074"/>
            </a:xfrm>
            <a:prstGeom prst="leftBrace">
              <a:avLst>
                <a:gd name="adj1" fmla="val 0"/>
                <a:gd name="adj2" fmla="val 5177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Fluxograma: Processo 9"/>
            <p:cNvSpPr/>
            <p:nvPr/>
          </p:nvSpPr>
          <p:spPr>
            <a:xfrm>
              <a:off x="3357554" y="2786058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Prognóstico e Plano de Execução</a:t>
              </a:r>
              <a:endParaRPr lang="pt-BR" sz="1600" dirty="0"/>
            </a:p>
          </p:txBody>
        </p:sp>
      </p:grpSp>
      <p:sp>
        <p:nvSpPr>
          <p:cNvPr id="53" name="Retângulo 52"/>
          <p:cNvSpPr/>
          <p:nvPr/>
        </p:nvSpPr>
        <p:spPr>
          <a:xfrm>
            <a:off x="6119382" y="857232"/>
            <a:ext cx="16786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454 municípios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62447"/>
              </p:ext>
            </p:extLst>
          </p:nvPr>
        </p:nvGraphicFramePr>
        <p:xfrm>
          <a:off x="611560" y="2163706"/>
          <a:ext cx="7892363" cy="45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928670"/>
            <a:ext cx="8858312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Cultura da falta de planejar;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Transição nos mandatos eletivos;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Dificuldades dos municípios em dotar-se de estrutura técnico-administrativa (Gestão Estruturada), gerencial, forte e eficaz;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 dos gestores municipais em nomear membros  para formação dos comitês, face a escassez de quadros qualificados;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 em sensibilizar/mobilizar a sociedade;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Escassez de empresas no mercado com qualificação comprovada  e equipe técnica capaz de auxiliar/assessorar o município;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22" y="214290"/>
            <a:ext cx="8643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Dificuldades do planejamento municipal em saneamento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282" y="85723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Planos municipais prontos vendidos por empresas a baixo custo;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Municípios desistem da elaboração por achar o TR complexo;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Declinam do recurso por achar “insuficiente”;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Expectativa de prorrogação de prazos por parte do Governo Federal;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643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Dificuldades do planejamento municipal em saneamento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3571876"/>
            <a:ext cx="857255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29128A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Apenas 50% dos municípios com planos da Funasa contam com comitês de coordenação participativos;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Os conselhos de saúde participam de apenas 30% dos comitês de coordenação. 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214284" y="142855"/>
            <a:ext cx="8715375" cy="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Ações Estruturantes do Departamento de Engenharia  Programa de Cooperação Técnica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2357422" y="1928802"/>
          <a:ext cx="65960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857226" y="250030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Planejamento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7226" y="392906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Projetos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57226" y="53578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Gestão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7226" y="464344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Obras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57226" y="321468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Participação Social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29058" y="140558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Ações para Sustentabilidade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57226" y="17859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Capacitação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74848" y="1332508"/>
            <a:ext cx="8229600" cy="58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Comparativo de cenários 2006 a 2017</a:t>
            </a:r>
          </a:p>
          <a:p>
            <a:pPr algn="ctr"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Resultados alcançados</a:t>
            </a:r>
          </a:p>
          <a:p>
            <a:pPr algn="ctr"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 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/>
          </p:nvPr>
        </p:nvGraphicFramePr>
        <p:xfrm>
          <a:off x="1797996" y="89170"/>
          <a:ext cx="4632880" cy="117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icture" r:id="rId3" imgW="3124681" imgH="800647" progId="Word.Picture.8">
                  <p:embed/>
                </p:oleObj>
              </mc:Choice>
              <mc:Fallback>
                <p:oleObj name="Picture" r:id="rId3" imgW="3124681" imgH="800647" progId="Word.Picture.8">
                  <p:embed/>
                  <p:pic>
                    <p:nvPicPr>
                      <p:cNvPr id="11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996" y="89170"/>
                        <a:ext cx="4632880" cy="11795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ângulo 14"/>
          <p:cNvSpPr/>
          <p:nvPr/>
        </p:nvSpPr>
        <p:spPr>
          <a:xfrm>
            <a:off x="1259632" y="3068960"/>
            <a:ext cx="914400" cy="2952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105872" y="4365104"/>
            <a:ext cx="914400" cy="1656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61456" y="5373216"/>
            <a:ext cx="914400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258000" y="5085184"/>
            <a:ext cx="914400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442385" y="6032321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Custo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00192" y="6021288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Custo</a:t>
            </a:r>
            <a:endParaRPr lang="pt-BR" sz="1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339752" y="6021288"/>
            <a:ext cx="919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Quantidade</a:t>
            </a:r>
            <a:endParaRPr lang="pt-BR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236296" y="6021288"/>
            <a:ext cx="919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Quantidade</a:t>
            </a:r>
            <a:endParaRPr lang="pt-BR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971600" y="2708920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R$ 125.920.003,66</a:t>
            </a:r>
            <a:endParaRPr lang="pt-BR" sz="1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796136" y="4057327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R</a:t>
            </a:r>
            <a:r>
              <a:rPr lang="pt-BR" sz="1400" b="1" dirty="0"/>
              <a:t>$ </a:t>
            </a:r>
            <a:r>
              <a:rPr lang="pt-BR" sz="1400" b="1" dirty="0" smtClean="0"/>
              <a:t>85.741.472,24</a:t>
            </a:r>
            <a:endParaRPr lang="pt-BR" sz="1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639524" y="5085184"/>
            <a:ext cx="47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611</a:t>
            </a:r>
            <a:endParaRPr lang="pt-BR" sz="1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7536068" y="466416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729</a:t>
            </a:r>
            <a:endParaRPr lang="pt-BR" sz="14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39552" y="2276872"/>
            <a:ext cx="316835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Municípios &gt; 2006 a 2012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436096" y="2276872"/>
            <a:ext cx="316835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Parcerias &gt; 2013 a 2017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825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28627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Qual a estratégia da Funasa para melhoria do planejamento municipal em saneamento?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8"/>
            <a:ext cx="8501122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Formalização de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parcerias</a:t>
            </a:r>
            <a:r>
              <a:rPr lang="pt-BR" dirty="0" smtClean="0">
                <a:solidFill>
                  <a:schemeClr val="tx2"/>
                </a:solidFill>
              </a:rPr>
              <a:t> para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capacitar</a:t>
            </a:r>
            <a:r>
              <a:rPr lang="pt-BR" dirty="0" smtClean="0">
                <a:solidFill>
                  <a:schemeClr val="tx2"/>
                </a:solidFill>
              </a:rPr>
              <a:t> e apoiar tecnicamente a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elaboração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dos PMSB  </a:t>
            </a:r>
            <a:r>
              <a:rPr lang="pt-BR" dirty="0" smtClean="0">
                <a:solidFill>
                  <a:schemeClr val="tx2"/>
                </a:solidFill>
              </a:rPr>
              <a:t>com objetivo de proporcionar o aperfeiçoamento para atuação e na área de planejamento e efetiva conclusão dos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3500438"/>
            <a:ext cx="428627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Corpo técnico experiente na área específica do tema;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Propostas devem apresentar adequação metodológica e abrangência territorial;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Compatibilidade de infraestrutura e da equipe com a programação do projeto.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5720" y="2857496"/>
            <a:ext cx="407196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Requisitos para parceria: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857752" y="3540815"/>
            <a:ext cx="3929090" cy="2031325"/>
            <a:chOff x="4857752" y="3540815"/>
            <a:chExt cx="3929090" cy="2031325"/>
          </a:xfrm>
        </p:grpSpPr>
        <p:sp>
          <p:nvSpPr>
            <p:cNvPr id="10" name="CaixaDeTexto 9"/>
            <p:cNvSpPr txBox="1"/>
            <p:nvPr/>
          </p:nvSpPr>
          <p:spPr>
            <a:xfrm>
              <a:off x="4857752" y="3540815"/>
              <a:ext cx="3929090" cy="20313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29128A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tx2"/>
                  </a:solidFill>
                </a:rPr>
                <a:t>Primeira Experiência – 2013</a:t>
              </a:r>
            </a:p>
            <a:p>
              <a:pPr algn="ctr"/>
              <a:endParaRPr lang="pt-BR" dirty="0" smtClean="0">
                <a:solidFill>
                  <a:schemeClr val="tx2"/>
                </a:solidFill>
              </a:endParaRPr>
            </a:p>
            <a:p>
              <a:pPr algn="ctr"/>
              <a:endParaRPr lang="pt-BR" dirty="0" smtClean="0">
                <a:solidFill>
                  <a:schemeClr val="tx2"/>
                </a:solidFill>
              </a:endParaRPr>
            </a:p>
            <a:p>
              <a:endParaRPr lang="pt-BR" dirty="0" smtClean="0">
                <a:solidFill>
                  <a:schemeClr val="tx2"/>
                </a:solidFill>
              </a:endParaRPr>
            </a:p>
            <a:p>
              <a:pPr algn="ctr">
                <a:buFont typeface="Wingdings" pitchFamily="2" charset="2"/>
                <a:buChar char="ü"/>
              </a:pPr>
              <a:r>
                <a:rPr lang="pt-BR" dirty="0" smtClean="0">
                  <a:solidFill>
                    <a:schemeClr val="tx2"/>
                  </a:solidFill>
                </a:rPr>
                <a:t>CREA MG – Capacitação e assessoria para elaboração de PMSB</a:t>
              </a:r>
            </a:p>
          </p:txBody>
        </p:sp>
        <p:pic>
          <p:nvPicPr>
            <p:cNvPr id="11" name="Imagem 10"/>
            <p:cNvPicPr/>
            <p:nvPr/>
          </p:nvPicPr>
          <p:blipFill>
            <a:blip r:embed="rId2"/>
            <a:srcRect l="18724" t="11201" r="63310" b="79352"/>
            <a:stretch>
              <a:fillRect/>
            </a:stretch>
          </p:blipFill>
          <p:spPr bwMode="auto">
            <a:xfrm>
              <a:off x="6000760" y="3969443"/>
              <a:ext cx="178595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353072192"/>
              </p:ext>
            </p:extLst>
          </p:nvPr>
        </p:nvGraphicFramePr>
        <p:xfrm>
          <a:off x="4586261" y="991396"/>
          <a:ext cx="4071966" cy="224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428627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Parcerias Formalizadas – Em execução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57818" y="3643314"/>
            <a:ext cx="285752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Total = </a:t>
            </a:r>
            <a:r>
              <a:rPr lang="pt-BR" b="1" dirty="0" smtClean="0">
                <a:solidFill>
                  <a:srgbClr val="FF0000"/>
                </a:solidFill>
              </a:rPr>
              <a:t> R$    </a:t>
            </a:r>
            <a:r>
              <a:rPr lang="pt-BR" b="1" dirty="0">
                <a:solidFill>
                  <a:srgbClr val="FF0000"/>
                </a:solidFill>
              </a:rPr>
              <a:t>85.741.472,24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99201" y="4943140"/>
            <a:ext cx="785818" cy="214314"/>
          </a:xfrm>
          <a:prstGeom prst="rect">
            <a:avLst/>
          </a:prstGeom>
          <a:solidFill>
            <a:srgbClr val="F2F27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285019" y="4893632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Há disponibilidade de mais municípios participarem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31269" y="5474981"/>
            <a:ext cx="659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Possíveis Parcerias: Alagoas, </a:t>
            </a:r>
            <a:r>
              <a:rPr lang="pt-BR" dirty="0" smtClean="0"/>
              <a:t>Amapá, Bahia</a:t>
            </a:r>
            <a:r>
              <a:rPr lang="pt-BR" dirty="0" smtClean="0"/>
              <a:t>, Ceará, </a:t>
            </a:r>
            <a:r>
              <a:rPr lang="pt-BR" dirty="0" smtClean="0"/>
              <a:t>Rondônia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78045"/>
              </p:ext>
            </p:extLst>
          </p:nvPr>
        </p:nvGraphicFramePr>
        <p:xfrm>
          <a:off x="288060" y="546781"/>
          <a:ext cx="4276171" cy="4351341"/>
        </p:xfrm>
        <a:graphic>
          <a:graphicData uri="http://schemas.openxmlformats.org/drawingml/2006/table">
            <a:tbl>
              <a:tblPr/>
              <a:tblGrid>
                <a:gridCol w="868597">
                  <a:extLst>
                    <a:ext uri="{9D8B030D-6E8A-4147-A177-3AD203B41FA5}">
                      <a16:colId xmlns:a16="http://schemas.microsoft.com/office/drawing/2014/main" xmlns="" val="136414692"/>
                    </a:ext>
                  </a:extLst>
                </a:gridCol>
                <a:gridCol w="1202673">
                  <a:extLst>
                    <a:ext uri="{9D8B030D-6E8A-4147-A177-3AD203B41FA5}">
                      <a16:colId xmlns:a16="http://schemas.microsoft.com/office/drawing/2014/main" xmlns="" val="962248395"/>
                    </a:ext>
                  </a:extLst>
                </a:gridCol>
                <a:gridCol w="902005">
                  <a:extLst>
                    <a:ext uri="{9D8B030D-6E8A-4147-A177-3AD203B41FA5}">
                      <a16:colId xmlns:a16="http://schemas.microsoft.com/office/drawing/2014/main" xmlns="" val="634393966"/>
                    </a:ext>
                  </a:extLst>
                </a:gridCol>
                <a:gridCol w="1302896">
                  <a:extLst>
                    <a:ext uri="{9D8B030D-6E8A-4147-A177-3AD203B41FA5}">
                      <a16:colId xmlns:a16="http://schemas.microsoft.com/office/drawing/2014/main" xmlns="" val="539176738"/>
                    </a:ext>
                  </a:extLst>
                </a:gridCol>
              </a:tblGrid>
              <a:tr h="467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Parceira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Municípios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Selecionados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958569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UFAC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014973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UFF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992184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IFG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719301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UFF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09541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UFMG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6399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IFMG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8973988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UFMT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901815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955338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GOV/SECID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894421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UFRN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64418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990593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UFRS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272398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UNESC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987610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ITP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7800249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76420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3536038"/>
              </p:ext>
            </p:extLst>
          </p:nvPr>
        </p:nvGraphicFramePr>
        <p:xfrm>
          <a:off x="536535" y="962217"/>
          <a:ext cx="3816425" cy="462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245487" y="351746"/>
            <a:ext cx="3798195" cy="84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Parcerias Formalizadas  + Convênios – Vigentes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935175" y="5809060"/>
            <a:ext cx="785818" cy="21431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5777718"/>
            <a:ext cx="2920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Acima de 50 % de municípios apoiados</a:t>
            </a:r>
            <a:endParaRPr lang="pt-BR" sz="1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684329"/>
              </p:ext>
            </p:extLst>
          </p:nvPr>
        </p:nvGraphicFramePr>
        <p:xfrm>
          <a:off x="4352962" y="188646"/>
          <a:ext cx="3289008" cy="5590370"/>
        </p:xfrm>
        <a:graphic>
          <a:graphicData uri="http://schemas.openxmlformats.org/drawingml/2006/table">
            <a:tbl>
              <a:tblPr/>
              <a:tblGrid>
                <a:gridCol w="461645">
                  <a:extLst>
                    <a:ext uri="{9D8B030D-6E8A-4147-A177-3AD203B41FA5}">
                      <a16:colId xmlns:a16="http://schemas.microsoft.com/office/drawing/2014/main" xmlns="" val="2983607506"/>
                    </a:ext>
                  </a:extLst>
                </a:gridCol>
                <a:gridCol w="837513">
                  <a:extLst>
                    <a:ext uri="{9D8B030D-6E8A-4147-A177-3AD203B41FA5}">
                      <a16:colId xmlns:a16="http://schemas.microsoft.com/office/drawing/2014/main" xmlns="" val="2904858290"/>
                    </a:ext>
                  </a:extLst>
                </a:gridCol>
                <a:gridCol w="659589">
                  <a:extLst>
                    <a:ext uri="{9D8B030D-6E8A-4147-A177-3AD203B41FA5}">
                      <a16:colId xmlns:a16="http://schemas.microsoft.com/office/drawing/2014/main" xmlns="" val="3764335516"/>
                    </a:ext>
                  </a:extLst>
                </a:gridCol>
                <a:gridCol w="637790">
                  <a:extLst>
                    <a:ext uri="{9D8B030D-6E8A-4147-A177-3AD203B41FA5}">
                      <a16:colId xmlns:a16="http://schemas.microsoft.com/office/drawing/2014/main" xmlns="" val="577302301"/>
                    </a:ext>
                  </a:extLst>
                </a:gridCol>
                <a:gridCol w="692471">
                  <a:extLst>
                    <a:ext uri="{9D8B030D-6E8A-4147-A177-3AD203B41FA5}">
                      <a16:colId xmlns:a16="http://schemas.microsoft.com/office/drawing/2014/main" xmlns="" val="3561941767"/>
                    </a:ext>
                  </a:extLst>
                </a:gridCol>
              </a:tblGrid>
              <a:tr h="19298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 </a:t>
                      </a:r>
                      <a: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</a:t>
                      </a:r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</a:t>
                      </a:r>
                      <a: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 </a:t>
                      </a:r>
                      <a:r>
                        <a:rPr lang="pt-BR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 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apoio Funasa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104805"/>
                  </a:ext>
                </a:extLst>
              </a:tr>
              <a:tr h="1929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Convênio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Parceria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Apoio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532126"/>
                  </a:ext>
                </a:extLst>
              </a:tr>
              <a:tr h="18676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596840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988143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9*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104674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1392257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8643307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293413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17*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089853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3133834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6385997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6370803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2121944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155594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844764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423853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1188099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355966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3231496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2771716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2848600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18*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9977251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6262151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488845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2571718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659699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5971542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5726538"/>
                  </a:ext>
                </a:extLst>
              </a:tr>
              <a:tr h="192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846" marR="4846" marT="48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00103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2774" y="114285"/>
            <a:ext cx="1055380" cy="14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473561" y="336117"/>
            <a:ext cx="2537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Acre</a:t>
            </a:r>
          </a:p>
          <a:p>
            <a:r>
              <a:rPr lang="pt-BR" dirty="0" smtClean="0"/>
              <a:t>20 municípios</a:t>
            </a:r>
          </a:p>
          <a:p>
            <a:endParaRPr lang="pt-BR" sz="2400" b="1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4346154" y="1659860"/>
            <a:ext cx="447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Universidade Federal do Acre</a:t>
            </a:r>
            <a:endParaRPr lang="pt-BR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4939"/>
            <a:ext cx="40686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67544" y="458034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21853"/>
              </p:ext>
            </p:extLst>
          </p:nvPr>
        </p:nvGraphicFramePr>
        <p:xfrm>
          <a:off x="4346154" y="28937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/>
                        </a:rPr>
                        <a:t>Valor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 05/2015*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latin typeface="Arial"/>
                        </a:rPr>
                        <a:t>1.142.516,55</a:t>
                      </a:r>
                      <a:endParaRPr lang="pt-BR" sz="1200" b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2.900.000,00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4.042.516,55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320162" y="4691757"/>
            <a:ext cx="45979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/>
              <a:t>* Em execução: Em elaboração dos Decretos que formam os Comitês e dos Planos de Mobilização Social dos municípios.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1556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7544" y="404664"/>
            <a:ext cx="2537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Amapá</a:t>
            </a:r>
          </a:p>
          <a:p>
            <a:r>
              <a:rPr lang="pt-BR" dirty="0" smtClean="0"/>
              <a:t>12 </a:t>
            </a:r>
            <a:r>
              <a:rPr lang="pt-BR" dirty="0"/>
              <a:t>municípios</a:t>
            </a:r>
          </a:p>
          <a:p>
            <a:endParaRPr lang="pt-BR" sz="2400" b="1" dirty="0" smtClean="0"/>
          </a:p>
        </p:txBody>
      </p:sp>
      <p:sp>
        <p:nvSpPr>
          <p:cNvPr id="12" name="Retângulo 11"/>
          <p:cNvSpPr/>
          <p:nvPr/>
        </p:nvSpPr>
        <p:spPr>
          <a:xfrm>
            <a:off x="4499992" y="1304562"/>
            <a:ext cx="3914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Em fase de seleção da Instituição parceira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480295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717987"/>
              </p:ext>
            </p:extLst>
          </p:nvPr>
        </p:nvGraphicFramePr>
        <p:xfrm>
          <a:off x="4346154" y="28937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/>
                        </a:rPr>
                        <a:t>Valor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latin typeface="Arial"/>
                        </a:rPr>
                        <a:t>Em</a:t>
                      </a:r>
                      <a:r>
                        <a:rPr lang="pt-BR" sz="1200" b="0" baseline="0" dirty="0" smtClean="0">
                          <a:latin typeface="Arial"/>
                        </a:rPr>
                        <a:t> estudo</a:t>
                      </a:r>
                      <a:endParaRPr lang="pt-BR" sz="1200" b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R$ 5.468.729,65 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1" y="1529683"/>
            <a:ext cx="3218961" cy="3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uff-brasa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1381" y="571480"/>
            <a:ext cx="2862619" cy="68580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4"/>
            <a:ext cx="3981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3929058" y="642919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 Fluminense - UFF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285728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Espírito Santo</a:t>
            </a:r>
          </a:p>
          <a:p>
            <a:r>
              <a:rPr lang="pt-BR" dirty="0" smtClean="0"/>
              <a:t>35 </a:t>
            </a:r>
            <a:r>
              <a:rPr lang="pt-BR" dirty="0"/>
              <a:t>municípios</a:t>
            </a:r>
          </a:p>
          <a:p>
            <a:endParaRPr lang="pt-BR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26" y="1257280"/>
            <a:ext cx="2628480" cy="42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257251"/>
              </p:ext>
            </p:extLst>
          </p:nvPr>
        </p:nvGraphicFramePr>
        <p:xfrm>
          <a:off x="3911322" y="2862560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 03/2014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3.992.377,25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512.147,18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4.504.524,43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28596" y="551723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11322" y="4869160"/>
            <a:ext cx="4470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Em análise de Produto C e elaboração de Produto D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1596" y="485832"/>
            <a:ext cx="3614734" cy="439718"/>
          </a:xfrm>
        </p:spPr>
        <p:txBody>
          <a:bodyPr/>
          <a:lstStyle/>
          <a:p>
            <a:pPr algn="l" fontAlgn="base">
              <a:spcAft>
                <a:spcPct val="0"/>
              </a:spcAft>
            </a:pPr>
            <a:r>
              <a:rPr lang="pt-BR" sz="1800" dirty="0" smtClean="0">
                <a:latin typeface="Arial" pitchFamily="34" charset="0"/>
                <a:ea typeface="+mn-ea"/>
                <a:cs typeface="Arial" pitchFamily="34" charset="0"/>
              </a:rPr>
              <a:t>Instituto Federal de Goiás- IFG</a:t>
            </a:r>
            <a:endParaRPr lang="pt-BR" sz="1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4811" y="354447"/>
            <a:ext cx="363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Goiás</a:t>
            </a:r>
          </a:p>
          <a:p>
            <a:r>
              <a:rPr lang="pt-BR" dirty="0" smtClean="0"/>
              <a:t>76 municípios</a:t>
            </a:r>
            <a:endParaRPr lang="pt-BR" sz="2400" b="1" dirty="0" smtClean="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1" y="1052736"/>
            <a:ext cx="3767139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11" y="1136714"/>
            <a:ext cx="4136492" cy="39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71283"/>
              </p:ext>
            </p:extLst>
          </p:nvPr>
        </p:nvGraphicFramePr>
        <p:xfrm>
          <a:off x="4015380" y="35010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017/2014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3.675.429,60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5.072.308,42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8.747.738,02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05312" y="491685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sp>
        <p:nvSpPr>
          <p:cNvPr id="9" name="Retângulo 8"/>
          <p:cNvSpPr/>
          <p:nvPr/>
        </p:nvSpPr>
        <p:spPr>
          <a:xfrm>
            <a:off x="3951796" y="5212511"/>
            <a:ext cx="45979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Em análise de Produto </a:t>
            </a:r>
            <a:r>
              <a:rPr lang="pt-BR" sz="1500" dirty="0" smtClean="0"/>
              <a:t>A </a:t>
            </a:r>
            <a:r>
              <a:rPr lang="pt-BR" sz="1500" dirty="0"/>
              <a:t>e elaboração de Produto </a:t>
            </a:r>
            <a:r>
              <a:rPr lang="pt-BR" sz="1500" dirty="0" smtClean="0"/>
              <a:t>B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uff-brasa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88" y="642918"/>
            <a:ext cx="2505429" cy="685800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1485380"/>
            <a:ext cx="3981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2571736" y="3857628"/>
            <a:ext cx="150019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285728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Maranhão</a:t>
            </a:r>
            <a:endParaRPr lang="pt-BR" sz="3200" b="1" dirty="0"/>
          </a:p>
          <a:p>
            <a:r>
              <a:rPr lang="pt-BR" dirty="0" smtClean="0"/>
              <a:t>128 </a:t>
            </a:r>
            <a:r>
              <a:rPr lang="pt-BR" dirty="0"/>
              <a:t>municípios</a:t>
            </a:r>
          </a:p>
          <a:p>
            <a:endParaRPr lang="pt-BR" sz="2400" b="1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3707904" y="642917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 Fluminense - UFF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58138"/>
              </p:ext>
            </p:extLst>
          </p:nvPr>
        </p:nvGraphicFramePr>
        <p:xfrm>
          <a:off x="3967272" y="3218644"/>
          <a:ext cx="447082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 01/2014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11.486.193,05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2.780.756,34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65% do universo</a:t>
                      </a:r>
                      <a:r>
                        <a:rPr lang="pt-BR" sz="1400" b="1" baseline="0" dirty="0" smtClean="0"/>
                        <a:t> Funasa</a:t>
                      </a:r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14.266.949,39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154" y="966082"/>
            <a:ext cx="3261778" cy="40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536" y="506540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sp>
        <p:nvSpPr>
          <p:cNvPr id="14" name="Retângulo 13"/>
          <p:cNvSpPr/>
          <p:nvPr/>
        </p:nvSpPr>
        <p:spPr>
          <a:xfrm>
            <a:off x="3840104" y="5026934"/>
            <a:ext cx="46923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Em análise de Produto </a:t>
            </a:r>
            <a:r>
              <a:rPr lang="pt-BR" sz="1500" dirty="0" smtClean="0"/>
              <a:t>B </a:t>
            </a:r>
            <a:r>
              <a:rPr lang="pt-BR" sz="1500" dirty="0"/>
              <a:t>e elaboração de Produto </a:t>
            </a:r>
            <a:r>
              <a:rPr lang="pt-BR" sz="1500" dirty="0" smtClean="0"/>
              <a:t>C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128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128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14282" y="14285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Mato Grosso</a:t>
            </a:r>
          </a:p>
          <a:p>
            <a:r>
              <a:rPr lang="pt-BR" dirty="0" smtClean="0"/>
              <a:t>119 municípios</a:t>
            </a:r>
            <a:endParaRPr lang="pt-BR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786446" y="2857500"/>
          <a:ext cx="965200" cy="354965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4965"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310" y="620688"/>
            <a:ext cx="1228587" cy="10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3947310" y="168201"/>
            <a:ext cx="4978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Mato Grosso UFMT</a:t>
            </a:r>
            <a:endParaRPr lang="pt-BR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05497"/>
              </p:ext>
            </p:extLst>
          </p:nvPr>
        </p:nvGraphicFramePr>
        <p:xfrm>
          <a:off x="4201030" y="2693563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04/2014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6.715.155,46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4.827.024,21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11.542.179,7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" r="58397" b="31076"/>
          <a:stretch/>
        </p:blipFill>
        <p:spPr bwMode="auto">
          <a:xfrm>
            <a:off x="390506" y="1251835"/>
            <a:ext cx="3561850" cy="33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503" y="488950"/>
            <a:ext cx="3508020" cy="107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634082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Termo de Referência PMSB - FUNASA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008" y="1142984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Oferece recomendações e diretrizes para a elaboração do PMSB conforme a Lei 11.445/07 e legislações correlatas;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Destina-se aos entes federados, em especial os municípios, órgãos e entidades ligadas ao setor de saneamento;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Estabelece os requisitos mínimos para elaboração do PMSB  e a descrição dos produtos a serem apresentados à </a:t>
            </a:r>
            <a:r>
              <a:rPr lang="pt-BR" sz="2400" dirty="0" err="1" smtClean="0">
                <a:solidFill>
                  <a:srgbClr val="17375E"/>
                </a:solidFill>
              </a:rPr>
              <a:t>Funasa</a:t>
            </a:r>
            <a:r>
              <a:rPr lang="pt-BR" sz="2400" dirty="0" smtClean="0">
                <a:solidFill>
                  <a:srgbClr val="17375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9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14282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Mato Grosso</a:t>
            </a:r>
          </a:p>
        </p:txBody>
      </p:sp>
      <p:pic>
        <p:nvPicPr>
          <p:cNvPr id="7" name="Picture 2" descr="C:\ArcGis\Tecologica\Pasta_Original_PMSB-Pedro\Final\Arte PMSB\LOGO-2-200-X-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213" y="4679682"/>
            <a:ext cx="1109778" cy="1109778"/>
          </a:xfrm>
          <a:prstGeom prst="rect">
            <a:avLst/>
          </a:prstGeom>
          <a:noFill/>
        </p:spPr>
      </p:pic>
      <p:pic>
        <p:nvPicPr>
          <p:cNvPr id="8" name="Espaço Reservado para Conteúdo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090998"/>
            <a:ext cx="1340504" cy="75403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491417" y="3504092"/>
            <a:ext cx="866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ENSINO</a:t>
            </a:r>
            <a:endParaRPr lang="en-US" sz="1600" b="1" dirty="0"/>
          </a:p>
        </p:txBody>
      </p:sp>
      <p:sp>
        <p:nvSpPr>
          <p:cNvPr id="11" name="CaixaDeTexto 10"/>
          <p:cNvSpPr txBox="1"/>
          <p:nvPr/>
        </p:nvSpPr>
        <p:spPr>
          <a:xfrm rot="5400000">
            <a:off x="4712865" y="5309089"/>
            <a:ext cx="114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PESQUISA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-143869" y="5265859"/>
            <a:ext cx="1089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EXTENSÃO</a:t>
            </a:r>
            <a:endParaRPr lang="en-US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583" y="3853582"/>
            <a:ext cx="1535313" cy="8636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9552" y="5017495"/>
            <a:ext cx="1464494" cy="822634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2265330" y="4835096"/>
            <a:ext cx="1220342" cy="95436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3112472" y="478964"/>
            <a:ext cx="27992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/>
              <a:t>106 Planos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31840" y="198724"/>
            <a:ext cx="5156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Mato Grosso </a:t>
            </a:r>
            <a:r>
              <a:rPr lang="pt-BR" dirty="0" err="1" smtClean="0"/>
              <a:t>UFMT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40000"/>
          </a:blip>
          <a:stretch>
            <a:fillRect/>
          </a:stretch>
        </p:blipFill>
        <p:spPr>
          <a:xfrm rot="16200000">
            <a:off x="5097402" y="1543971"/>
            <a:ext cx="4624660" cy="299599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7"/>
          <a:srcRect l="8920" t="12722" r="5314"/>
          <a:stretch/>
        </p:blipFill>
        <p:spPr>
          <a:xfrm>
            <a:off x="401052" y="775256"/>
            <a:ext cx="4755726" cy="24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14282" y="14285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Minas Gerais</a:t>
            </a:r>
          </a:p>
          <a:p>
            <a:r>
              <a:rPr lang="pt-BR" dirty="0" smtClean="0"/>
              <a:t> 152 municípios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145296" y="1589933"/>
            <a:ext cx="3690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Universidade Federal de Minas Gerais – UFMG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Instituto Federal de Minas Gerais - IFMG</a:t>
            </a:r>
            <a:endParaRPr lang="pt-BR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94" y="87406"/>
            <a:ext cx="1524000" cy="10096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67" y="252578"/>
            <a:ext cx="1440893" cy="831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77" y="1097056"/>
            <a:ext cx="5259625" cy="4031490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8193"/>
              </p:ext>
            </p:extLst>
          </p:nvPr>
        </p:nvGraphicFramePr>
        <p:xfrm>
          <a:off x="4568835" y="3573016"/>
          <a:ext cx="4470825" cy="204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6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02 /16- UFMG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R$ 4.498.690,98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70</a:t>
                      </a:r>
                      <a:endParaRPr lang="pt-B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03</a:t>
                      </a:r>
                      <a:r>
                        <a:rPr lang="pt-BR" sz="1200" b="0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/16- IFMG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R$ 10.466.725,52 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235794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R$ 10.349.771,92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57168"/>
            <a:ext cx="2071702" cy="14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3882182" y="88151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Rural da Amazônia -UFRA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14285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Pará</a:t>
            </a:r>
          </a:p>
          <a:p>
            <a:r>
              <a:rPr lang="pt-BR" dirty="0" smtClean="0"/>
              <a:t>58 municípios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72211"/>
              </p:ext>
            </p:extLst>
          </p:nvPr>
        </p:nvGraphicFramePr>
        <p:xfrm>
          <a:off x="4015380" y="35010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093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04/2015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7.290.166,58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4.972.967,95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56%</a:t>
                      </a:r>
                      <a:r>
                        <a:rPr lang="pt-BR" sz="12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do universo da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12.263.134,5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1" b="21497"/>
          <a:stretch/>
        </p:blipFill>
        <p:spPr bwMode="auto">
          <a:xfrm>
            <a:off x="197082" y="1064177"/>
            <a:ext cx="3624292" cy="343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81688" y="4653136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m 1" descr="logo do estado p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50507"/>
            <a:ext cx="1638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4379218" y="191683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Secretaria das Cidades/Governo do Estado/PI</a:t>
            </a:r>
            <a:endParaRPr lang="pt-BR" b="1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83698"/>
              </p:ext>
            </p:extLst>
          </p:nvPr>
        </p:nvGraphicFramePr>
        <p:xfrm>
          <a:off x="4015381" y="3140967"/>
          <a:ext cx="4931223" cy="203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6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34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Convênio 002/2015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16.079.928,91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7.305.234,18</a:t>
                      </a:r>
                      <a:r>
                        <a:rPr lang="pt-BR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pt-B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23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23.385.163,09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29334" y="4945119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 b="15491"/>
          <a:stretch/>
        </p:blipFill>
        <p:spPr bwMode="auto">
          <a:xfrm>
            <a:off x="780558" y="727166"/>
            <a:ext cx="3010852" cy="42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42844" y="250112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Piauí</a:t>
            </a:r>
          </a:p>
          <a:p>
            <a:r>
              <a:rPr lang="pt-BR" dirty="0" smtClean="0"/>
              <a:t>129 Municípios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90321" y="308689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Rio Grande do Norte</a:t>
            </a:r>
            <a:br>
              <a:rPr lang="pt-BR" sz="2400" b="1" dirty="0" smtClean="0"/>
            </a:br>
            <a:r>
              <a:rPr lang="pt-BR" dirty="0" smtClean="0"/>
              <a:t>103 </a:t>
            </a:r>
            <a:r>
              <a:rPr lang="pt-BR" dirty="0" smtClean="0"/>
              <a:t>municípios</a:t>
            </a:r>
            <a:endParaRPr lang="pt-BR" sz="24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5593302" y="1155924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Universidade Federal do Rio Grande do Norte- UFRN</a:t>
            </a:r>
            <a:endParaRPr lang="pt-B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769" y="255761"/>
            <a:ext cx="2672274" cy="85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5004276" y="2449059"/>
            <a:ext cx="2919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b="1" dirty="0" smtClean="0">
                <a:latin typeface="Arial"/>
              </a:rPr>
              <a:t>Consórcio Público Intermunicipal do Rio Grande do Norte</a:t>
            </a:r>
            <a:endParaRPr lang="pt-BR" b="1" dirty="0">
              <a:latin typeface="Arial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318" y="2160998"/>
            <a:ext cx="1021513" cy="5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20486"/>
              </p:ext>
            </p:extLst>
          </p:nvPr>
        </p:nvGraphicFramePr>
        <p:xfrm>
          <a:off x="4512689" y="3668086"/>
          <a:ext cx="444505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TED 03/2015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3.580.000,00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Convênio: 117/2012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1.379.820,60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1.345.079,95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6.304.900,55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2"/>
          <a:stretch/>
        </p:blipFill>
        <p:spPr bwMode="auto">
          <a:xfrm>
            <a:off x="131010" y="1736120"/>
            <a:ext cx="4381679" cy="26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57158" y="432772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90321" y="308689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Rio Grande do Norte</a:t>
            </a:r>
            <a:br>
              <a:rPr lang="pt-BR" sz="2400" b="1" dirty="0" smtClean="0"/>
            </a:br>
            <a:endParaRPr lang="pt-BR" sz="24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5593302" y="1155924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Universidade Federal do Rio Grande do Norte- UFRN</a:t>
            </a:r>
            <a:endParaRPr lang="pt-B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769" y="255761"/>
            <a:ext cx="2672274" cy="85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647706"/>
            <a:ext cx="2399606" cy="144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tângulo 22"/>
          <p:cNvSpPr/>
          <p:nvPr/>
        </p:nvSpPr>
        <p:spPr>
          <a:xfrm>
            <a:off x="2791063" y="5600658"/>
            <a:ext cx="9643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Capacitações–Jan/2016) </a:t>
            </a:r>
            <a:endParaRPr lang="pt-BR" sz="1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52201"/>
            <a:ext cx="2395527" cy="135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295" t="8486" b="227"/>
          <a:stretch/>
        </p:blipFill>
        <p:spPr>
          <a:xfrm>
            <a:off x="4466808" y="2577535"/>
            <a:ext cx="4353664" cy="290001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165691" y="1935990"/>
            <a:ext cx="29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b="1" dirty="0" smtClean="0">
                <a:latin typeface="Arial"/>
              </a:rPr>
              <a:t>86 municípios </a:t>
            </a:r>
          </a:p>
          <a:p>
            <a:pPr algn="ctr" fontAlgn="ctr"/>
            <a:r>
              <a:rPr lang="pt-BR" b="1" dirty="0" smtClean="0">
                <a:latin typeface="Arial"/>
              </a:rPr>
              <a:t>10 equipes de trabalho</a:t>
            </a:r>
            <a:endParaRPr lang="pt-BR" b="1" dirty="0">
              <a:latin typeface="Arial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32040" y="5477547"/>
            <a:ext cx="4367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 smtClean="0"/>
              <a:t>Fonte:http</a:t>
            </a:r>
            <a:r>
              <a:rPr lang="pt-BR" sz="1000" dirty="0"/>
              <a:t>://projetofunasarn.wixsite.com/site/</a:t>
            </a:r>
            <a:r>
              <a:rPr lang="pt-BR" sz="1000" dirty="0" err="1"/>
              <a:t>municipios</a:t>
            </a:r>
            <a:endParaRPr lang="pt-BR" sz="1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717367"/>
            <a:ext cx="3096344" cy="222726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472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9"/>
          <a:stretch/>
        </p:blipFill>
        <p:spPr bwMode="auto">
          <a:xfrm>
            <a:off x="147000" y="982536"/>
            <a:ext cx="4475482" cy="39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51520" y="304262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Rio Grande do Sul</a:t>
            </a:r>
          </a:p>
          <a:p>
            <a:r>
              <a:rPr lang="pt-BR" dirty="0" smtClean="0"/>
              <a:t>67 municípios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638058" y="428608"/>
            <a:ext cx="3220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Rio Grande do Sul- UFRS </a:t>
            </a:r>
            <a:endParaRPr lang="pt-BR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82" y="2276872"/>
            <a:ext cx="1075600" cy="13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858" y="1417051"/>
            <a:ext cx="1067201" cy="7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5751959" y="1336779"/>
            <a:ext cx="310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dirty="0" smtClean="0">
                <a:latin typeface="Arial"/>
              </a:rPr>
              <a:t>Consórcio Público Intermunicipal para Assuntos Estratégicos do G8-CIPAE</a:t>
            </a:r>
            <a:endParaRPr lang="pt-BR" dirty="0">
              <a:latin typeface="Arial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6957" y="293149"/>
            <a:ext cx="1295002" cy="9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92235"/>
              </p:ext>
            </p:extLst>
          </p:nvPr>
        </p:nvGraphicFramePr>
        <p:xfrm>
          <a:off x="4456957" y="3861048"/>
          <a:ext cx="444505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07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TED 02/2015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2.991.471,14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Consórcio</a:t>
                      </a:r>
                      <a:r>
                        <a:rPr lang="pt-B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g8-CIPAE</a:t>
                      </a:r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109/2011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539.000,00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4.173.941,15 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7.704.412,29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11560" y="5005580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223963" y="2132856"/>
            <a:ext cx="492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Universidade Federal de Roraima - </a:t>
            </a:r>
            <a:r>
              <a:rPr lang="pt-BR" b="1" dirty="0"/>
              <a:t>U</a:t>
            </a:r>
            <a:r>
              <a:rPr lang="pt-BR" b="1" dirty="0" smtClean="0"/>
              <a:t>FRR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42844" y="500042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Roraima</a:t>
            </a:r>
          </a:p>
          <a:p>
            <a:r>
              <a:rPr lang="pt-BR" dirty="0" smtClean="0"/>
              <a:t>14 municípios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14382"/>
              </p:ext>
            </p:extLst>
          </p:nvPr>
        </p:nvGraphicFramePr>
        <p:xfrm>
          <a:off x="4015381" y="2758558"/>
          <a:ext cx="4445051" cy="218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35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Municípios beneficiados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Instrumento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Valor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01/2016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R$ 1.999.282,00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88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</a:t>
                      </a: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734.103,24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</a:t>
                      </a: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R$ 2.733.385,24 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29334" y="4945119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201413"/>
            <a:ext cx="3875601" cy="37397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227551"/>
            <a:ext cx="1512168" cy="16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3" y="1700808"/>
            <a:ext cx="3956507" cy="3196158"/>
          </a:xfr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02833"/>
              </p:ext>
            </p:extLst>
          </p:nvPr>
        </p:nvGraphicFramePr>
        <p:xfrm>
          <a:off x="4347976" y="3006243"/>
          <a:ext cx="4470825" cy="2173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8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74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098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/>
                        </a:rPr>
                        <a:t>Valor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7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latin typeface="Arial"/>
                        </a:rPr>
                        <a:t>Em</a:t>
                      </a:r>
                      <a:r>
                        <a:rPr lang="pt-BR" sz="1200" b="0" baseline="0" dirty="0" smtClean="0">
                          <a:latin typeface="Arial"/>
                        </a:rPr>
                        <a:t> estudo</a:t>
                      </a:r>
                      <a:endParaRPr lang="pt-BR" sz="1200" b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7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2.167.023,47 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7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728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223963" y="2132856"/>
            <a:ext cx="4920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Instituto Federal de Rondônia - IFRO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45116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Rondônia</a:t>
            </a:r>
            <a:br>
              <a:rPr lang="pt-BR" sz="2400" b="1" dirty="0" smtClean="0"/>
            </a:br>
            <a:r>
              <a:rPr lang="pt-BR" dirty="0" smtClean="0"/>
              <a:t>30 municípios</a:t>
            </a:r>
            <a:endParaRPr lang="pt-BR" sz="2400" dirty="0" smtClean="0"/>
          </a:p>
        </p:txBody>
      </p:sp>
      <p:pic>
        <p:nvPicPr>
          <p:cNvPr id="1026" name="Picture 2" descr="Marca do Instituto Federal de Rondôn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9" r="23209" b="16746"/>
          <a:stretch/>
        </p:blipFill>
        <p:spPr bwMode="auto">
          <a:xfrm>
            <a:off x="7164289" y="196866"/>
            <a:ext cx="1296144" cy="14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8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43219" y="1371405"/>
            <a:ext cx="364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Fundação Educacional de Criciúma- </a:t>
            </a:r>
            <a:r>
              <a:rPr lang="pt-BR" b="1" dirty="0" err="1" smtClean="0"/>
              <a:t>Fucri</a:t>
            </a:r>
            <a:endParaRPr lang="pt-BR" b="1" dirty="0" smtClean="0"/>
          </a:p>
        </p:txBody>
      </p:sp>
      <p:pic>
        <p:nvPicPr>
          <p:cNvPr id="19" name="Imagem 18" descr="O:\NICT\FUCRI - UNESC\Capacitação Unesc\FOTOS CAPACITAÇÃO\Adenor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357698"/>
            <a:ext cx="1785950" cy="117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 descr="O:\NICT\FUCRI - UNESC\Capacitação Unesc\FOTOS CAPACITAÇÃO\atividade em grupo (4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4" y="4357698"/>
            <a:ext cx="1928826" cy="121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 descr="O:\NICT\FUCRI - UNESC\Capacitação Unesc\FOTOS CAPACITAÇÃO\DSC0438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2" y="4345795"/>
            <a:ext cx="1928826" cy="123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m 21" descr="O:\NICT\FUCRI - UNESC\Capacitação Unesc\FOTOS CAPACITAÇÃO\DSC0438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357694"/>
            <a:ext cx="200026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248" y="253184"/>
            <a:ext cx="2000264" cy="816292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1369"/>
              </p:ext>
            </p:extLst>
          </p:nvPr>
        </p:nvGraphicFramePr>
        <p:xfrm>
          <a:off x="5148064" y="2319665"/>
          <a:ext cx="38656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844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 (concluído)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Convênio 496/2013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 smtClean="0">
                          <a:latin typeface="Arial"/>
                        </a:rPr>
                        <a:t>2.400.938,03</a:t>
                      </a:r>
                      <a:endParaRPr lang="pt-BR" sz="120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smtClean="0">
                          <a:effectLst/>
                          <a:latin typeface="Arial"/>
                        </a:rPr>
                        <a:t>2.480.138,38 </a:t>
                      </a:r>
                      <a:endParaRPr lang="pt-B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7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4.881.076,41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3874"/>
            <a:ext cx="4939293" cy="32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77804" y="39469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158" y="28572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Santa Catarina</a:t>
            </a:r>
            <a:br>
              <a:rPr lang="pt-BR" sz="2400" b="1" dirty="0" smtClean="0"/>
            </a:br>
            <a:r>
              <a:rPr lang="pt-BR" b="1" dirty="0" smtClean="0"/>
              <a:t>32 municípios</a:t>
            </a:r>
            <a:r>
              <a:rPr lang="pt-BR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Terminação 11"/>
          <p:cNvSpPr/>
          <p:nvPr/>
        </p:nvSpPr>
        <p:spPr>
          <a:xfrm>
            <a:off x="2714612" y="1000108"/>
            <a:ext cx="3143272" cy="649188"/>
          </a:xfrm>
          <a:prstGeom prst="flowChartTerminator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é?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7504" y="1720734"/>
            <a:ext cx="87868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Conjunto de diretrizes, estudos, programas, projetos, prioridades, metas, atos normativos e procedimentos.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uxograma: Terminação 13"/>
          <p:cNvSpPr/>
          <p:nvPr/>
        </p:nvSpPr>
        <p:spPr>
          <a:xfrm>
            <a:off x="2786050" y="2636936"/>
            <a:ext cx="3143272" cy="649188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faz?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1520" y="3429000"/>
            <a:ext cx="85353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Avalia o estado de salubridade ambiental, inclusive da prestação dos serviços públicos a ela referentes.</a:t>
            </a:r>
          </a:p>
        </p:txBody>
      </p:sp>
      <p:sp>
        <p:nvSpPr>
          <p:cNvPr id="17" name="Fluxograma: Terminação 16"/>
          <p:cNvSpPr/>
          <p:nvPr/>
        </p:nvSpPr>
        <p:spPr>
          <a:xfrm>
            <a:off x="2786050" y="4357694"/>
            <a:ext cx="3143272" cy="6491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define?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1520" y="5140123"/>
            <a:ext cx="85353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 programação das ações e dos investimentos necessários para a prestação dos serviços de saneamento básico.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/>
      <p:bldP spid="14" grpId="0" build="allAtOnce" animBg="1"/>
      <p:bldP spid="15" grpId="0" build="allAtOnce"/>
      <p:bldP spid="17" grpId="0" build="allAtOnce" animBg="1"/>
      <p:bldP spid="18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57158" y="2857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Santa Catarina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28183" y="1122900"/>
            <a:ext cx="2999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Fundação Educacional de Criciúma- </a:t>
            </a:r>
            <a:r>
              <a:rPr lang="pt-BR" b="1" dirty="0" err="1" smtClean="0"/>
              <a:t>Fucri</a:t>
            </a:r>
            <a:endParaRPr lang="pt-BR" b="1" dirty="0" smtClean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248" y="253184"/>
            <a:ext cx="2000264" cy="816292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6372200" y="2348880"/>
            <a:ext cx="2432312" cy="504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Desafios futuros</a:t>
            </a:r>
            <a:endParaRPr lang="pt-B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6372200" y="3140968"/>
            <a:ext cx="2448272" cy="20882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Atingir as metas estabelecidas nos planos;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a revisão dos planos;</a:t>
            </a:r>
          </a:p>
          <a:p>
            <a:pPr marL="0" indent="0"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201924" y="908720"/>
            <a:ext cx="25762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dificuldades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201924" y="1844824"/>
            <a:ext cx="259036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205771" y="1432514"/>
            <a:ext cx="2590365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Rotatividade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95536" y="908720"/>
            <a:ext cx="2448272" cy="7848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pontos positivos</a:t>
            </a: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09658" y="2276872"/>
            <a:ext cx="243415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Comitês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Coordenação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13505" y="1826240"/>
            <a:ext cx="243030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Envolvimento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09658" y="2708920"/>
            <a:ext cx="243415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Parceria com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NICT/FUNASA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508104" y="689084"/>
            <a:ext cx="349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Instituto e Tecnologia e Pesquisa -ITP</a:t>
            </a:r>
            <a:endParaRPr lang="pt-B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769" y="497792"/>
            <a:ext cx="1030342" cy="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918" y="1583754"/>
            <a:ext cx="2357422" cy="115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40415" b="8474"/>
          <a:stretch/>
        </p:blipFill>
        <p:spPr bwMode="auto">
          <a:xfrm>
            <a:off x="350129" y="980728"/>
            <a:ext cx="3770710" cy="41371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" name="CaixaDeTexto 10"/>
          <p:cNvSpPr txBox="1"/>
          <p:nvPr/>
        </p:nvSpPr>
        <p:spPr>
          <a:xfrm>
            <a:off x="302495" y="521707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59515"/>
              </p:ext>
            </p:extLst>
          </p:nvPr>
        </p:nvGraphicFramePr>
        <p:xfrm>
          <a:off x="3779912" y="3467194"/>
          <a:ext cx="5221213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0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3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 concluídos</a:t>
                      </a:r>
                      <a:b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</a:b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 selecionados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Convênio 274/2014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9.422.597,17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1.509.800,00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10.932.397,17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91879" y="278897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Sergipe</a:t>
            </a:r>
            <a:br>
              <a:rPr lang="pt-BR" sz="2400" b="1" dirty="0" smtClean="0"/>
            </a:br>
            <a:r>
              <a:rPr lang="pt-BR" dirty="0" smtClean="0"/>
              <a:t>67 municípios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02495" y="43630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Sergipe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508104" y="689084"/>
            <a:ext cx="349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Instituto e Tecnologia e Pesquisa -ITP</a:t>
            </a:r>
            <a:endParaRPr lang="pt-B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769" y="497792"/>
            <a:ext cx="1030342" cy="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263" y="497792"/>
            <a:ext cx="2041513" cy="99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206733" y="1705946"/>
            <a:ext cx="36451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02060"/>
                </a:solidFill>
              </a:rPr>
              <a:t>Pontos </a:t>
            </a:r>
            <a:r>
              <a:rPr lang="pt-BR" dirty="0" smtClean="0">
                <a:solidFill>
                  <a:srgbClr val="002060"/>
                </a:solidFill>
              </a:rPr>
              <a:t>positivos</a:t>
            </a:r>
            <a:endParaRPr lang="pt-BR" dirty="0">
              <a:solidFill>
                <a:srgbClr val="002060"/>
              </a:solidFill>
            </a:endParaRPr>
          </a:p>
          <a:p>
            <a:pPr indent="-72000" algn="just">
              <a:spcAft>
                <a:spcPts val="600"/>
              </a:spcAft>
            </a:pP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 smtClean="0">
                <a:solidFill>
                  <a:srgbClr val="002060"/>
                </a:solidFill>
              </a:rPr>
              <a:t> NICT;</a:t>
            </a:r>
            <a:endParaRPr lang="pt-BR" dirty="0">
              <a:solidFill>
                <a:srgbClr val="002060"/>
              </a:solidFill>
            </a:endParaRPr>
          </a:p>
          <a:p>
            <a:pPr indent="-72000" algn="just">
              <a:spcAft>
                <a:spcPts val="600"/>
              </a:spcAft>
            </a:pP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 smtClean="0">
                <a:solidFill>
                  <a:srgbClr val="002060"/>
                </a:solidFill>
              </a:rPr>
              <a:t>Comitês </a:t>
            </a:r>
            <a:r>
              <a:rPr lang="pt-BR" dirty="0">
                <a:solidFill>
                  <a:srgbClr val="002060"/>
                </a:solidFill>
              </a:rPr>
              <a:t>(Coordenação e Executivo).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4355976" y="1569097"/>
            <a:ext cx="44644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rgbClr val="002060"/>
                </a:solidFill>
              </a:rPr>
              <a:t>Pontos negativos</a:t>
            </a: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 smtClean="0">
                <a:solidFill>
                  <a:srgbClr val="002060"/>
                </a:solidFill>
              </a:rPr>
              <a:t>Mobilizaç</a:t>
            </a:r>
            <a:r>
              <a:rPr lang="pt-BR" dirty="0" smtClean="0">
                <a:solidFill>
                  <a:srgbClr val="002060"/>
                </a:solidFill>
              </a:rPr>
              <a:t>ão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 smtClean="0">
              <a:solidFill>
                <a:srgbClr val="002060"/>
              </a:solidFill>
            </a:endParaRPr>
          </a:p>
          <a:p>
            <a:pPr indent="-72000" algn="just">
              <a:spcAft>
                <a:spcPts val="600"/>
              </a:spcAft>
            </a:pP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 smtClean="0">
                <a:solidFill>
                  <a:srgbClr val="002060"/>
                </a:solidFill>
              </a:rPr>
              <a:t>Informações</a:t>
            </a:r>
            <a:r>
              <a:rPr lang="pt-BR" dirty="0">
                <a:solidFill>
                  <a:srgbClr val="002060"/>
                </a:solidFill>
              </a:rPr>
              <a:t>;</a:t>
            </a:r>
          </a:p>
          <a:p>
            <a:pPr indent="-72000" algn="just">
              <a:spcAft>
                <a:spcPts val="600"/>
              </a:spcAft>
            </a:pP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>
                <a:solidFill>
                  <a:srgbClr val="002060"/>
                </a:solidFill>
              </a:rPr>
              <a:t>Dificuldade na nomeação dos Comitês (perfil</a:t>
            </a:r>
            <a:r>
              <a:rPr lang="pt-BR" dirty="0" smtClean="0">
                <a:solidFill>
                  <a:srgbClr val="002060"/>
                </a:solidFill>
              </a:rPr>
              <a:t>);</a:t>
            </a:r>
            <a:endParaRPr lang="pt-BR" dirty="0">
              <a:solidFill>
                <a:srgbClr val="002060"/>
              </a:solidFill>
            </a:endParaRPr>
          </a:p>
          <a:p>
            <a:pPr indent="-72000" algn="just">
              <a:spcAft>
                <a:spcPts val="600"/>
              </a:spcAft>
            </a:pP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>
                <a:solidFill>
                  <a:srgbClr val="002060"/>
                </a:solidFill>
              </a:rPr>
              <a:t>Demora no fluxo: entrega dos produtos x correção de pendências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285720" y="214313"/>
            <a:ext cx="871543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Revisão do 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Termo de Referência Funasa a partir de estudo qualitativo dos </a:t>
            </a:r>
            <a:r>
              <a:rPr lang="pt-BR" sz="2400" b="1" dirty="0" err="1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PMSB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2876" y="1173015"/>
            <a:ext cx="8501124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Como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dar um salto de qualidade</a:t>
            </a:r>
            <a:r>
              <a:rPr lang="pt-BR" dirty="0" smtClean="0">
                <a:solidFill>
                  <a:schemeClr val="tx2"/>
                </a:solidFill>
              </a:rPr>
              <a:t>?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85720" y="1705694"/>
            <a:ext cx="83421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+mn-lt"/>
              </a:rPr>
              <a:t>Plano </a:t>
            </a:r>
            <a:r>
              <a:rPr lang="pt-BR" sz="2000" b="1" dirty="0">
                <a:solidFill>
                  <a:schemeClr val="tx2"/>
                </a:solidFill>
                <a:latin typeface="+mn-lt"/>
              </a:rPr>
              <a:t>como instrumento</a:t>
            </a:r>
            <a:r>
              <a:rPr lang="pt-BR" sz="20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endParaRPr lang="pt-BR" i="1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i="1" dirty="0">
                <a:solidFill>
                  <a:schemeClr val="tx2"/>
                </a:solidFill>
                <a:latin typeface="+mn-lt"/>
              </a:rPr>
              <a:t>transformação da </a:t>
            </a:r>
            <a:r>
              <a:rPr lang="pt-BR" b="1" i="1" dirty="0" smtClean="0">
                <a:solidFill>
                  <a:schemeClr val="tx2"/>
                </a:solidFill>
                <a:latin typeface="+mn-lt"/>
              </a:rPr>
              <a:t>realidade</a:t>
            </a:r>
            <a:endParaRPr lang="pt-BR" i="1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i="1" dirty="0">
                <a:solidFill>
                  <a:schemeClr val="tx2"/>
                </a:solidFill>
                <a:latin typeface="+mn-lt"/>
              </a:rPr>
              <a:t>aperfeiçoamento da </a:t>
            </a:r>
            <a:r>
              <a:rPr lang="pt-BR" b="1" i="1" dirty="0" smtClean="0">
                <a:solidFill>
                  <a:schemeClr val="tx2"/>
                </a:solidFill>
                <a:latin typeface="+mn-lt"/>
              </a:rPr>
              <a:t>gestão</a:t>
            </a:r>
            <a:endParaRPr lang="pt-BR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9552" y="3362379"/>
            <a:ext cx="316835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QUALIDADE TÉCNICA DO PLANO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860032" y="3356992"/>
            <a:ext cx="316835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QUALIFICAÇÃO DA PARTICIPAÇÃO SOCIAL</a:t>
            </a:r>
          </a:p>
        </p:txBody>
      </p:sp>
      <p:sp>
        <p:nvSpPr>
          <p:cNvPr id="17" name="Seta para a esquerda e para a direita 5"/>
          <p:cNvSpPr/>
          <p:nvPr/>
        </p:nvSpPr>
        <p:spPr>
          <a:xfrm>
            <a:off x="3819271" y="3517924"/>
            <a:ext cx="929394" cy="4592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2666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85523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FF0000"/>
                </a:solidFill>
              </a:rPr>
              <a:t>QUALIFICAÇÃO DA PARTICIPAÇÃO SOCIAL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chemeClr val="tx2"/>
                </a:solidFill>
                <a:latin typeface="+mj-lt"/>
              </a:rPr>
              <a:t>Desenvolver um PROCESSO que:</a:t>
            </a:r>
          </a:p>
          <a:p>
            <a:pPr algn="ctr"/>
            <a:endParaRPr lang="pt-BR" sz="2000" dirty="0">
              <a:solidFill>
                <a:schemeClr val="tx2"/>
              </a:solidFill>
              <a:latin typeface="+mj-lt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+mj-lt"/>
              </a:rPr>
              <a:t>invista fortemente na capacitação dos comitês do Plano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  <a:latin typeface="+mj-lt"/>
              </a:rPr>
              <a:t>  </a:t>
            </a:r>
            <a:endParaRPr lang="pt-BR" sz="2000" dirty="0">
              <a:solidFill>
                <a:schemeClr val="tx2"/>
              </a:solidFill>
              <a:latin typeface="+mj-lt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+mj-lt"/>
              </a:rPr>
              <a:t>realize eventos abertos à população para, ao divulgar o Plano, colocar o saneamento na agenda do município </a:t>
            </a:r>
          </a:p>
          <a:p>
            <a:pPr algn="just"/>
            <a:r>
              <a:rPr lang="pt-BR" sz="2000" dirty="0" smtClean="0">
                <a:solidFill>
                  <a:schemeClr val="tx2"/>
                </a:solidFill>
                <a:latin typeface="+mj-lt"/>
              </a:rPr>
              <a:t>  </a:t>
            </a:r>
            <a:endParaRPr lang="pt-BR" sz="2000" dirty="0" smtClean="0">
              <a:solidFill>
                <a:schemeClr val="tx2"/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+mj-lt"/>
              </a:rPr>
              <a:t>vincule os eventos de capacitação e de participação social a serem realizados com os desembolsos das parcelas </a:t>
            </a:r>
            <a:endParaRPr lang="pt-BR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4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5" y="214315"/>
            <a:ext cx="8715375" cy="500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Obrigada!</a:t>
            </a:r>
            <a:endParaRPr lang="pt-BR" sz="2800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  <p:sp>
        <p:nvSpPr>
          <p:cNvPr id="68611" name="CaixaDeTexto 2"/>
          <p:cNvSpPr txBox="1">
            <a:spLocks noChangeArrowheads="1"/>
          </p:cNvSpPr>
          <p:nvPr/>
        </p:nvSpPr>
        <p:spPr bwMode="auto">
          <a:xfrm>
            <a:off x="642940" y="714379"/>
            <a:ext cx="807402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Departamento de Engenharia de Saúde Pública</a:t>
            </a:r>
          </a:p>
          <a:p>
            <a:pPr algn="ctr"/>
            <a:r>
              <a:rPr lang="pt-BR" sz="2000" dirty="0" smtClean="0">
                <a:latin typeface="Calibri" pitchFamily="34" charset="0"/>
              </a:rPr>
              <a:t>Ruy </a:t>
            </a:r>
            <a:r>
              <a:rPr lang="pt-BR" sz="2000" smtClean="0">
                <a:latin typeface="Calibri" pitchFamily="34" charset="0"/>
              </a:rPr>
              <a:t>Gomide Barreira</a:t>
            </a:r>
            <a:endParaRPr lang="pt-BR" sz="2000" dirty="0" smtClean="0">
              <a:latin typeface="Calibri" pitchFamily="34" charset="0"/>
            </a:endParaRPr>
          </a:p>
          <a:p>
            <a:pPr algn="ctr"/>
            <a:endParaRPr lang="pt-B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Equipe 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de Cooperação Técnica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</a:rPr>
              <a:t>Coordenadora Geral: Patrícia Valéria Vaz Areal</a:t>
            </a: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Coordenadora </a:t>
            </a:r>
            <a:r>
              <a:rPr lang="pt-BR" sz="2000" dirty="0">
                <a:latin typeface="Calibri" pitchFamily="34" charset="0"/>
              </a:rPr>
              <a:t>COATS: Alexandra Lima da Costa</a:t>
            </a: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Técnicos:</a:t>
            </a:r>
            <a:endParaRPr lang="pt-BR" sz="2000" dirty="0">
              <a:latin typeface="Calibri" pitchFamily="34" charset="0"/>
            </a:endParaRPr>
          </a:p>
          <a:p>
            <a:pPr algn="ctr"/>
            <a:endParaRPr lang="pt-BR" sz="1200" dirty="0" smtClean="0">
              <a:latin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</a:rPr>
              <a:t>Clesivânia Santos Rodrigues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Helena Christina de Araújo Galvão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Neilton </a:t>
            </a:r>
            <a:r>
              <a:rPr lang="pt-BR" dirty="0">
                <a:latin typeface="Calibri" pitchFamily="34" charset="0"/>
              </a:rPr>
              <a:t>dos Santos </a:t>
            </a:r>
            <a:r>
              <a:rPr lang="pt-BR" dirty="0" smtClean="0">
                <a:latin typeface="Calibri" pitchFamily="34" charset="0"/>
              </a:rPr>
              <a:t>Nascimento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Rodrigo Luiz do Vale Simão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Luzia Guedes da Silva Mendes</a:t>
            </a:r>
          </a:p>
          <a:p>
            <a:pPr algn="ctr"/>
            <a:r>
              <a:rPr lang="pt-BR" sz="2000" dirty="0" smtClean="0">
                <a:latin typeface="Calibri" pitchFamily="34" charset="0"/>
                <a:hlinkClick r:id="rId2"/>
              </a:rPr>
              <a:t>cooperacao.tecnica@funasa.gov.br</a:t>
            </a:r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(61) 3314-6234, 6357, 6587 e 6615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60" y="928676"/>
            <a:ext cx="83582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O titular dos serviços é quem elabora o Plano; 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O planejamento é indelegável;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Horizonte temporal da ordem de 20 anos;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Garantir efetiva participação social em todas as etapas;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Consonância com PD, PPA, Planos de Bacias e Legislações correlatas;</a:t>
            </a: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8" y="571486"/>
            <a:ext cx="8358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Abrangência: todo o território do município, incluindo áreas indígenas e quilombolas;</a:t>
            </a: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" r="621"/>
          <a:stretch>
            <a:fillRect/>
          </a:stretch>
        </p:blipFill>
        <p:spPr bwMode="auto">
          <a:xfrm>
            <a:off x="1142976" y="1857364"/>
            <a:ext cx="6715172" cy="402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gu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2" y="1798577"/>
            <a:ext cx="2714644" cy="2026934"/>
          </a:xfrm>
          <a:prstGeom prst="rect">
            <a:avLst/>
          </a:prstGeom>
        </p:spPr>
      </p:pic>
      <p:pic>
        <p:nvPicPr>
          <p:cNvPr id="11" name="Imagem 10" descr="esg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383453"/>
            <a:ext cx="3000396" cy="1998263"/>
          </a:xfrm>
          <a:prstGeom prst="rect">
            <a:avLst/>
          </a:prstGeom>
        </p:spPr>
      </p:pic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48" y="3571876"/>
            <a:ext cx="1857388" cy="2824416"/>
          </a:xfrm>
          <a:prstGeom prst="rect">
            <a:avLst/>
          </a:prstGeom>
          <a:noFill/>
          <a:ln/>
        </p:spPr>
      </p:pic>
      <p:pic>
        <p:nvPicPr>
          <p:cNvPr id="13" name="Imagem 12" descr="residuos_solido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2" y="4201329"/>
            <a:ext cx="2714644" cy="203598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57160" y="500047"/>
            <a:ext cx="8358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Contemplar os quatro componentes do setor de saneamento.</a:t>
            </a:r>
          </a:p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60" y="857238"/>
            <a:ext cx="83582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Estabelecer mecanismos de regulação e fiscalização dos serviços de saneamento básico; 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Utilizar indicadores dos serviços de saneamento básico no planejamento, implementação e avaliação da eficácia das ações em saneamento; 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Promover a organização, o planejamento e o desenvolvimento do setor saneamento, com ênfase na capacitação gerencial e na formação de recursos humanos.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dirty="0" smtClean="0">
                <a:solidFill>
                  <a:schemeClr val="tx2"/>
                </a:solidFill>
              </a:rPr>
              <a:t>Diretrizes do PMSB</a:t>
            </a:r>
            <a:endParaRPr lang="pt-BR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2118586"/>
              </p:ext>
            </p:extLst>
          </p:nvPr>
        </p:nvGraphicFramePr>
        <p:xfrm>
          <a:off x="0" y="428604"/>
          <a:ext cx="87868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21278</TotalTime>
  <Words>2387</Words>
  <Application>Microsoft Office PowerPoint</Application>
  <PresentationFormat>Apresentação na tela (4:3)</PresentationFormat>
  <Paragraphs>771</Paragraphs>
  <Slides>45</Slides>
  <Notes>2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7" baseType="lpstr">
      <vt:lpstr>1_Tema do Office</vt:lpstr>
      <vt:lpstr>Picture</vt:lpstr>
      <vt:lpstr>Apresentação do PowerPoint</vt:lpstr>
      <vt:lpstr>Apresentação do PowerPoint</vt:lpstr>
      <vt:lpstr>Termo de Referência PMSB - FUNASA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Diretrizes do PMSB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Instituto Federal de Goiás- IFG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Desafios futuros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User</cp:lastModifiedBy>
  <cp:revision>1670</cp:revision>
  <dcterms:created xsi:type="dcterms:W3CDTF">2007-03-30T14:32:51Z</dcterms:created>
  <dcterms:modified xsi:type="dcterms:W3CDTF">2017-06-20T12:51:50Z</dcterms:modified>
</cp:coreProperties>
</file>