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127"/>
  </p:notesMasterIdLst>
  <p:handoutMasterIdLst>
    <p:handoutMasterId r:id="rId128"/>
  </p:handoutMasterIdLst>
  <p:sldIdLst>
    <p:sldId id="1882" r:id="rId2"/>
    <p:sldId id="2130" r:id="rId3"/>
    <p:sldId id="2147" r:id="rId4"/>
    <p:sldId id="2148" r:id="rId5"/>
    <p:sldId id="2131" r:id="rId6"/>
    <p:sldId id="2151" r:id="rId7"/>
    <p:sldId id="2152" r:id="rId8"/>
    <p:sldId id="2150" r:id="rId9"/>
    <p:sldId id="2154" r:id="rId10"/>
    <p:sldId id="2081" r:id="rId11"/>
    <p:sldId id="2113" r:id="rId12"/>
    <p:sldId id="2153" r:id="rId13"/>
    <p:sldId id="2149" r:id="rId14"/>
    <p:sldId id="2020" r:id="rId15"/>
    <p:sldId id="2023" r:id="rId16"/>
    <p:sldId id="2022" r:id="rId17"/>
    <p:sldId id="2057" r:id="rId18"/>
    <p:sldId id="1761" r:id="rId19"/>
    <p:sldId id="2055" r:id="rId20"/>
    <p:sldId id="2136" r:id="rId21"/>
    <p:sldId id="1831" r:id="rId22"/>
    <p:sldId id="2054" r:id="rId23"/>
    <p:sldId id="1565" r:id="rId24"/>
    <p:sldId id="1794" r:id="rId25"/>
    <p:sldId id="2061" r:id="rId26"/>
    <p:sldId id="2056" r:id="rId27"/>
    <p:sldId id="1760" r:id="rId28"/>
    <p:sldId id="1593" r:id="rId29"/>
    <p:sldId id="1712" r:id="rId30"/>
    <p:sldId id="1759" r:id="rId31"/>
    <p:sldId id="1694" r:id="rId32"/>
    <p:sldId id="1642" r:id="rId33"/>
    <p:sldId id="1699" r:id="rId34"/>
    <p:sldId id="1629" r:id="rId35"/>
    <p:sldId id="1851" r:id="rId36"/>
    <p:sldId id="2129" r:id="rId37"/>
    <p:sldId id="2058" r:id="rId38"/>
    <p:sldId id="2062" r:id="rId39"/>
    <p:sldId id="2072" r:id="rId40"/>
    <p:sldId id="2127" r:id="rId41"/>
    <p:sldId id="2059" r:id="rId42"/>
    <p:sldId id="2075" r:id="rId43"/>
    <p:sldId id="2083" r:id="rId44"/>
    <p:sldId id="1836" r:id="rId45"/>
    <p:sldId id="1644" r:id="rId46"/>
    <p:sldId id="1835" r:id="rId47"/>
    <p:sldId id="2085" r:id="rId48"/>
    <p:sldId id="2134" r:id="rId49"/>
    <p:sldId id="2132" r:id="rId50"/>
    <p:sldId id="2135" r:id="rId51"/>
    <p:sldId id="2133" r:id="rId52"/>
    <p:sldId id="2087" r:id="rId53"/>
    <p:sldId id="2088" r:id="rId54"/>
    <p:sldId id="2099" r:id="rId55"/>
    <p:sldId id="2100" r:id="rId56"/>
    <p:sldId id="1724" r:id="rId57"/>
    <p:sldId id="2051" r:id="rId58"/>
    <p:sldId id="2089" r:id="rId59"/>
    <p:sldId id="2095" r:id="rId60"/>
    <p:sldId id="2094" r:id="rId61"/>
    <p:sldId id="2093" r:id="rId62"/>
    <p:sldId id="2092" r:id="rId63"/>
    <p:sldId id="2091" r:id="rId64"/>
    <p:sldId id="2090" r:id="rId65"/>
    <p:sldId id="2096" r:id="rId66"/>
    <p:sldId id="2098" r:id="rId67"/>
    <p:sldId id="2097" r:id="rId68"/>
    <p:sldId id="1781" r:id="rId69"/>
    <p:sldId id="2050" r:id="rId70"/>
    <p:sldId id="2104" r:id="rId71"/>
    <p:sldId id="2106" r:id="rId72"/>
    <p:sldId id="2105" r:id="rId73"/>
    <p:sldId id="2107" r:id="rId74"/>
    <p:sldId id="2108" r:id="rId75"/>
    <p:sldId id="2102" r:id="rId76"/>
    <p:sldId id="2110" r:id="rId77"/>
    <p:sldId id="1957" r:id="rId78"/>
    <p:sldId id="1962" r:id="rId79"/>
    <p:sldId id="1964" r:id="rId80"/>
    <p:sldId id="1965" r:id="rId81"/>
    <p:sldId id="2101" r:id="rId82"/>
    <p:sldId id="2137" r:id="rId83"/>
    <p:sldId id="2118" r:id="rId84"/>
    <p:sldId id="2111" r:id="rId85"/>
    <p:sldId id="1926" r:id="rId86"/>
    <p:sldId id="1928" r:id="rId87"/>
    <p:sldId id="1929" r:id="rId88"/>
    <p:sldId id="1931" r:id="rId89"/>
    <p:sldId id="1937" r:id="rId90"/>
    <p:sldId id="2120" r:id="rId91"/>
    <p:sldId id="2121" r:id="rId92"/>
    <p:sldId id="2122" r:id="rId93"/>
    <p:sldId id="1856" r:id="rId94"/>
    <p:sldId id="2123" r:id="rId95"/>
    <p:sldId id="2138" r:id="rId96"/>
    <p:sldId id="1959" r:id="rId97"/>
    <p:sldId id="2140" r:id="rId98"/>
    <p:sldId id="2115" r:id="rId99"/>
    <p:sldId id="2114" r:id="rId100"/>
    <p:sldId id="2040" r:id="rId101"/>
    <p:sldId id="2142" r:id="rId102"/>
    <p:sldId id="2144" r:id="rId103"/>
    <p:sldId id="2143" r:id="rId104"/>
    <p:sldId id="2145" r:id="rId105"/>
    <p:sldId id="1843" r:id="rId106"/>
    <p:sldId id="1696" r:id="rId107"/>
    <p:sldId id="2031" r:id="rId108"/>
    <p:sldId id="2033" r:id="rId109"/>
    <p:sldId id="2032" r:id="rId110"/>
    <p:sldId id="2035" r:id="rId111"/>
    <p:sldId id="2146" r:id="rId112"/>
    <p:sldId id="2037" r:id="rId113"/>
    <p:sldId id="2038" r:id="rId114"/>
    <p:sldId id="2039" r:id="rId115"/>
    <p:sldId id="1844" r:id="rId116"/>
    <p:sldId id="2042" r:id="rId117"/>
    <p:sldId id="2041" r:id="rId118"/>
    <p:sldId id="2046" r:id="rId119"/>
    <p:sldId id="2043" r:id="rId120"/>
    <p:sldId id="2047" r:id="rId121"/>
    <p:sldId id="2044" r:id="rId122"/>
    <p:sldId id="2048" r:id="rId123"/>
    <p:sldId id="2045" r:id="rId124"/>
    <p:sldId id="2049" r:id="rId125"/>
    <p:sldId id="2155" r:id="rId126"/>
  </p:sldIdLst>
  <p:sldSz cx="9144000" cy="6858000" type="screen4x3"/>
  <p:notesSz cx="6877050" cy="10001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0">
          <p15:clr>
            <a:srgbClr val="A4A3A4"/>
          </p15:clr>
        </p15:guide>
        <p15:guide id="2" pos="5444">
          <p15:clr>
            <a:srgbClr val="A4A3A4"/>
          </p15:clr>
        </p15:guide>
        <p15:guide id="3" pos="3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FFFFFF"/>
    <a:srgbClr val="00682F"/>
    <a:srgbClr val="CCFFFF"/>
    <a:srgbClr val="A3E7FF"/>
    <a:srgbClr val="FF9900"/>
    <a:srgbClr val="FF6600"/>
    <a:srgbClr val="FF3300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4493" autoAdjust="0"/>
  </p:normalViewPr>
  <p:slideViewPr>
    <p:cSldViewPr snapToGrid="0">
      <p:cViewPr varScale="1">
        <p:scale>
          <a:sx n="116" d="100"/>
          <a:sy n="116" d="100"/>
        </p:scale>
        <p:origin x="1572" y="84"/>
      </p:cViewPr>
      <p:guideLst>
        <p:guide orient="horz" pos="1070"/>
        <p:guide pos="5444"/>
        <p:guide pos="354"/>
      </p:guideLst>
    </p:cSldViewPr>
  </p:slideViewPr>
  <p:outlineViewPr>
    <p:cViewPr>
      <p:scale>
        <a:sx n="33" d="100"/>
        <a:sy n="33" d="100"/>
      </p:scale>
      <p:origin x="0" y="49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08"/>
    </p:cViewPr>
  </p:sorterViewPr>
  <p:notesViewPr>
    <p:cSldViewPr snapToGrid="0">
      <p:cViewPr>
        <p:scale>
          <a:sx n="75" d="100"/>
          <a:sy n="75" d="100"/>
        </p:scale>
        <p:origin x="-72" y="2064"/>
      </p:cViewPr>
      <p:guideLst>
        <p:guide orient="horz" pos="3149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2342" cy="49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28" tIns="47014" rIns="94028" bIns="47014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rgbClr val="0066FF"/>
              </a:buClr>
              <a:defRPr sz="1200" u="sng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363" y="0"/>
            <a:ext cx="3003934" cy="49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28" tIns="47014" rIns="94028" bIns="470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0066FF"/>
              </a:buClr>
              <a:defRPr sz="1200" u="sng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9474"/>
            <a:ext cx="3002342" cy="49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28" tIns="47014" rIns="94028" bIns="47014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rgbClr val="0066FF"/>
              </a:buClr>
              <a:defRPr sz="1200" u="sng">
                <a:latin typeface="Arial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24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647" cy="4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2" tIns="47531" rIns="95062" bIns="47531" numCol="1" anchor="t" anchorCtr="0" compatLnSpc="1">
            <a:prstTxWarp prst="textNoShape">
              <a:avLst/>
            </a:prstTxWarp>
          </a:bodyPr>
          <a:lstStyle>
            <a:lvl1pPr algn="l" defTabSz="950072" eaLnBrk="0" hangingPunct="0">
              <a:defRPr sz="1200" b="0"/>
            </a:lvl1pPr>
          </a:lstStyle>
          <a:p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404" y="0"/>
            <a:ext cx="2981646" cy="4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2" tIns="47531" rIns="95062" bIns="47531" numCol="1" anchor="t" anchorCtr="0" compatLnSpc="1">
            <a:prstTxWarp prst="textNoShape">
              <a:avLst/>
            </a:prstTxWarp>
          </a:bodyPr>
          <a:lstStyle>
            <a:lvl1pPr algn="r" defTabSz="950072" eaLnBrk="0" hangingPunct="0">
              <a:defRPr sz="1200" b="0"/>
            </a:lvl1pPr>
          </a:lstStyle>
          <a:p>
            <a:endParaRPr lang="pt-B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49300"/>
            <a:ext cx="4999038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40" y="4750553"/>
            <a:ext cx="5043170" cy="450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2" tIns="47531" rIns="95062" bIns="47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766"/>
            <a:ext cx="2981647" cy="4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2" tIns="47531" rIns="95062" bIns="47531" numCol="1" anchor="b" anchorCtr="0" compatLnSpc="1">
            <a:prstTxWarp prst="textNoShape">
              <a:avLst/>
            </a:prstTxWarp>
          </a:bodyPr>
          <a:lstStyle>
            <a:lvl1pPr algn="l" defTabSz="950072" eaLnBrk="0" hangingPunct="0">
              <a:defRPr sz="1200" b="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719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11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46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40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56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73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284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21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29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8283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1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580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775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082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677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462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656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319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68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290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889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133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2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149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182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782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868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533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105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694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93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015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05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310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30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00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16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2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5387" cy="3756025"/>
          </a:xfrm>
          <a:ln/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227" y="3898145"/>
            <a:ext cx="5011332" cy="536036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62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 sz="16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8E29-E5E6-4ABF-94D0-864AE0D0AAA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4" y="69"/>
            <a:ext cx="1224000" cy="7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http://www.assemae.org.br/images/logo-negativ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1" y="1341820"/>
            <a:ext cx="9144000" cy="4170937"/>
          </a:xfrm>
          <a:prstGeom prst="rect">
            <a:avLst/>
          </a:prstGeom>
          <a:noFill/>
        </p:spPr>
      </p:pic>
      <p:pic>
        <p:nvPicPr>
          <p:cNvPr id="198658" name="Picture 2" descr="Congress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2027" y="0"/>
            <a:ext cx="1633395" cy="727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4" y="69"/>
            <a:ext cx="1224000" cy="7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://www.assemae.org.br/images/logo-negativ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1" y="1341820"/>
            <a:ext cx="9144000" cy="4170937"/>
          </a:xfrm>
          <a:prstGeom prst="rect">
            <a:avLst/>
          </a:prstGeom>
          <a:noFill/>
        </p:spPr>
      </p:pic>
      <p:pic>
        <p:nvPicPr>
          <p:cNvPr id="10" name="Picture 2" descr="Congress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2027" y="-5414"/>
            <a:ext cx="1633395" cy="733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4" y="69"/>
            <a:ext cx="1224000" cy="7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6/21/2017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 Box 61"/>
          <p:cNvSpPr txBox="1">
            <a:spLocks noChangeArrowheads="1"/>
          </p:cNvSpPr>
          <p:nvPr userDrawn="1"/>
        </p:nvSpPr>
        <p:spPr bwMode="auto">
          <a:xfrm>
            <a:off x="8918575" y="6675438"/>
            <a:ext cx="225425" cy="182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buClr>
                <a:srgbClr val="104160"/>
              </a:buClr>
              <a:buSzPct val="90000"/>
              <a:buFont typeface="Monotype Sorts" pitchFamily="2" charset="2"/>
              <a:buNone/>
            </a:pPr>
            <a:fld id="{CBFDAED8-A45C-44AF-ABCF-C2336FA978C4}" type="slidenum">
              <a:rPr lang="pt-PT" sz="1200" b="0"/>
              <a:pPr algn="l"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t>‹nº›</a:t>
            </a:fld>
            <a:endParaRPr lang="pt-PT" sz="1200" b="0"/>
          </a:p>
        </p:txBody>
      </p:sp>
      <p:sp>
        <p:nvSpPr>
          <p:cNvPr id="8" name="Rectangle 64"/>
          <p:cNvSpPr>
            <a:spLocks noChangeArrowheads="1"/>
          </p:cNvSpPr>
          <p:nvPr userDrawn="1"/>
        </p:nvSpPr>
        <p:spPr bwMode="auto">
          <a:xfrm>
            <a:off x="0" y="5965825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m.br/url?sa=i&amp;rct=j&amp;q=&amp;esrc=s&amp;frm=1&amp;source=images&amp;cd=&amp;cad=rja&amp;uact=8&amp;docid=hhGaTLyy_ydeyM&amp;tbnid=ZaeS7wNN6-4e6M:&amp;ved=0CAUQjRw&amp;url=http://kellipsico.blogspot.com/2012/03/selecao-por-competencias-competente.html&amp;ei=A17NU5OnIs_fsASLiYGYDA&amp;bvm=bv.71198958,d.cWc&amp;psig=AFQjCNG2MyoTzIFjT3bF-Vyx-2jYG5CKqg&amp;ust=14060526781225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ca.uol.com.br/imagem/detalhes.html?q=aumento+de+sal%C3%A1rio&amp;imgurl=http://t1.uccdn.com/pt/images/8/6/3/img_6_erros_que_devem_ser_evitados_ao_pedir_um_aumento_de_salario_5368_300.jpg&amp;imgthumb=q=tbn:ANd9GcTbh_QdTGsOSotG8TyEWbGQKn1zA8yO8X6qeA9LKoC3qwuBUU1sXO6mhQ&amp;imgrefurl=http://negocios.umcomo.com.br/articulo/6-erros-que-devem-ser-evitados-ao-pedir-um-aumento-de-salario-5368.html&amp;d=300x300&amp;sz=9+kB&amp;title=6+erros+que+devem+ser+evitados+ao+pedir+um+%3cb%3eaumento%3c/b%3e+de+%3cb%3esal%C3%A1rio%3c/b%3e&amp;backurl=http://busca.uol.com.br/imagem/?q=aumento+de+sal%C3%A1rio&amp;start=80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hyperlink" Target="http://2.bp.blogspot.com/_mCT7NaU_lWw/S6s5uPmobqI/AAAAAAAAA5k/TvdZwe5FV-w/s1600/Capacita%C3%A7%C3%A3o+e+Treinamento.JPG" TargetMode="External"/><Relationship Id="rId9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277100" y="634365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99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junho 2017</a:t>
            </a:r>
            <a:endParaRPr lang="pt-BR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56940" y="1958100"/>
            <a:ext cx="6912000" cy="322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3600" i="1" dirty="0" smtClean="0">
                <a:solidFill>
                  <a:srgbClr val="0000CC"/>
                </a:solidFill>
                <a:latin typeface="Helvetica Neue Condensed Black"/>
              </a:rPr>
              <a:t>GESTÃO DE DESEMPENHO</a:t>
            </a:r>
          </a:p>
          <a:p>
            <a:pPr eaLnBrk="0" hangingPunct="0">
              <a:lnSpc>
                <a:spcPct val="150000"/>
              </a:lnSpc>
            </a:pPr>
            <a:r>
              <a:rPr lang="pt-BR" sz="3600" i="1" dirty="0" smtClean="0">
                <a:solidFill>
                  <a:srgbClr val="0000CC"/>
                </a:solidFill>
                <a:latin typeface="Helvetica Neue Condensed Black"/>
              </a:rPr>
              <a:t>POR</a:t>
            </a:r>
          </a:p>
          <a:p>
            <a:pPr eaLnBrk="0" hangingPunct="0">
              <a:lnSpc>
                <a:spcPct val="150000"/>
              </a:lnSpc>
            </a:pPr>
            <a:r>
              <a:rPr lang="pt-BR" sz="3600" i="1" dirty="0" smtClean="0">
                <a:solidFill>
                  <a:srgbClr val="0000CC"/>
                </a:solidFill>
                <a:latin typeface="Helvetica Neue Condensed Black"/>
              </a:rPr>
              <a:t>COMPETÊNCIAS </a:t>
            </a:r>
            <a:endParaRPr lang="pt-BR" sz="3600" i="1" dirty="0">
              <a:solidFill>
                <a:srgbClr val="0000CC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55711" y="185196"/>
            <a:ext cx="29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DESEMPENHO </a:t>
            </a:r>
          </a:p>
          <a:p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49425" y="1397000"/>
          <a:ext cx="7200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O desempenho das pessoas está correlacionado </a:t>
                      </a:r>
                    </a:p>
                    <a:p>
                      <a:pPr algn="ctr"/>
                      <a:r>
                        <a:rPr lang="pt-BR" sz="22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 como as situações ocorrem para elas.</a:t>
                      </a:r>
                      <a:endParaRPr lang="pt-BR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41100" y="2510125"/>
          <a:ext cx="8640000" cy="1432560"/>
        </p:xfrm>
        <a:graphic>
          <a:graphicData uri="http://schemas.openxmlformats.org/drawingml/2006/table">
            <a:tbl>
              <a:tblPr firstRow="1"/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Cada pessoa assume que a maneira como as coisas ocorrem para si é igual a como ocorrem para a outra pessoa.</a:t>
                      </a:r>
                    </a:p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Consideram que cada uma está lidando com o mesmo conjunto de fatos.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7400" y="4558900"/>
          <a:ext cx="8640000" cy="762000"/>
        </p:xfrm>
        <a:graphic>
          <a:graphicData uri="http://schemas.openxmlformats.org/drawingml/2006/table">
            <a:tbl>
              <a:tblPr firstRow="1" bandRow="1"/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As situações ocorrem de forma diferente para cada pessoa.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Na verdade estão lidando com uma ilusão da realidade.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051750" y="6237275"/>
          <a:ext cx="2700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>
                          <a:solidFill>
                            <a:srgbClr val="000000"/>
                          </a:solidFill>
                        </a:rPr>
                        <a:t>Zaffron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</a:rPr>
                        <a:t> e Logan, 2009</a:t>
                      </a:r>
                      <a:endParaRPr lang="pt-BR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7" name="Text Box 8"/>
          <p:cNvSpPr txBox="1">
            <a:spLocks noChangeAspect="1" noChangeArrowheads="1"/>
          </p:cNvSpPr>
          <p:nvPr/>
        </p:nvSpPr>
        <p:spPr bwMode="auto">
          <a:xfrm>
            <a:off x="2005800" y="2442258"/>
            <a:ext cx="5436000" cy="173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marL="742950" indent="-742950" eaLnBrk="0" hangingPunct="0">
              <a:lnSpc>
                <a:spcPct val="150000"/>
              </a:lnSpc>
            </a:pPr>
            <a:r>
              <a:rPr lang="pt-BR" sz="4000" dirty="0" smtClean="0">
                <a:solidFill>
                  <a:srgbClr val="0000CC"/>
                </a:solidFill>
                <a:latin typeface="Helvetica Neue Condensed Black"/>
              </a:rPr>
              <a:t>FATORES CRÍTICOS </a:t>
            </a:r>
          </a:p>
          <a:p>
            <a:pPr marL="742950" indent="-742950" eaLnBrk="0" hangingPunct="0">
              <a:lnSpc>
                <a:spcPct val="150000"/>
              </a:lnSpc>
            </a:pPr>
            <a:r>
              <a:rPr lang="pt-BR" sz="4000" dirty="0" smtClean="0">
                <a:solidFill>
                  <a:srgbClr val="0000CC"/>
                </a:solidFill>
                <a:latin typeface="Helvetica Neue Condensed Black"/>
              </a:rPr>
              <a:t>DE SUCESSO</a:t>
            </a:r>
            <a:endParaRPr lang="pt-BR" sz="4000" dirty="0">
              <a:solidFill>
                <a:srgbClr val="0000CC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5" name="Título 35"/>
          <p:cNvSpPr txBox="1">
            <a:spLocks/>
          </p:cNvSpPr>
          <p:nvPr/>
        </p:nvSpPr>
        <p:spPr>
          <a:xfrm>
            <a:off x="343850" y="579750"/>
            <a:ext cx="8001000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FATORES CRÍTICOS DE SUCESSO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3400" y="1412111"/>
          <a:ext cx="7920000" cy="5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0"/>
              </a:tblGrid>
              <a:tr h="538239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DIREÇÃO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44025" y="2253525"/>
          <a:ext cx="8640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/>
              </a:tblGrid>
              <a:tr h="1090231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pt-BR" sz="2200" b="1" dirty="0" smtClean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Criar condições para a implementação e auto-sustentação do processo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Validação dos planos de trabalho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Aprovação das recomendações relativas ao processo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Comprometimento e rigorosa observância das diretrizes implementadas, principalmente com a </a:t>
                      </a:r>
                      <a:r>
                        <a:rPr lang="pt-BR" sz="2200" b="1" u="sng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aplicação anual </a:t>
                      </a: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do sistema (SUCESSO DO PLANO)    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5" name="Título 35"/>
          <p:cNvSpPr txBox="1">
            <a:spLocks/>
          </p:cNvSpPr>
          <p:nvPr/>
        </p:nvSpPr>
        <p:spPr>
          <a:xfrm>
            <a:off x="297550" y="532434"/>
            <a:ext cx="80010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FATORES CRÍTICOS DE SUCESSO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4324" y="1111165"/>
          <a:ext cx="7920000" cy="46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0"/>
              </a:tblGrid>
              <a:tr h="46948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GESTORES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54949" y="1607425"/>
          <a:ext cx="8640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/>
              </a:tblGrid>
              <a:tr h="117048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Participar do programa de preparação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Comprometer-se com o processo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Orientar, treinar e motivar sua equipe 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Monitorar as Competências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Acompanhar periodicamente (mínimo trimestralmente) desempenho e resultados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Identificar variáveis que afetam o desempenho (ações e comportamentos)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Definir com o colaborador o PLANO INDIVIDUAL DE CAPACITAÇÃO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Propor aumentos salariais, quando aplicável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Revisar o monitoramento com o colaborador e obtenção de sua concordância 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5" name="Título 35"/>
          <p:cNvSpPr txBox="1">
            <a:spLocks/>
          </p:cNvSpPr>
          <p:nvPr/>
        </p:nvSpPr>
        <p:spPr>
          <a:xfrm>
            <a:off x="343850" y="579750"/>
            <a:ext cx="8001000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FATORES CRÍTICOS DE SUCESSO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71450" y="1301750"/>
          <a:ext cx="8640000" cy="46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/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RECURSOS HUMANOS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425089"/>
              </p:ext>
            </p:extLst>
          </p:nvPr>
        </p:nvGraphicFramePr>
        <p:xfrm>
          <a:off x="190500" y="1909824"/>
          <a:ext cx="8640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/>
              </a:tblGrid>
              <a:tr h="772665"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Desenvolver e implementar programa de Desenvolvimento de Lideranças (Módulos com foco no  programa)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Respeitar periodicidade definida para mapeamento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Comunicar e divulgar o sistema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Aplicar e controlar a política estabelecida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Assessorar </a:t>
                      </a: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os Gestores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Manter registro (rotineiro) consubstanciado das intervenções de Monitoramento e Devolutiva aos colaboradores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Gerar relatórios gerenciais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6017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73226" y="655178"/>
            <a:ext cx="57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SUCESSO EMPRESARIAL</a:t>
            </a:r>
            <a:endParaRPr lang="es-CO" sz="2400" b="1" i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87221" y="5885084"/>
            <a:ext cx="2445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lvl="0" algn="r"/>
            <a:r>
              <a:rPr lang="pt-BR" sz="20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Alfredo Rocha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504" y="1851048"/>
            <a:ext cx="84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6780" lvl="0" indent="-457200" algn="just">
              <a:buFont typeface="Wingdings" panose="05000000000000000000" pitchFamily="2" charset="2"/>
              <a:buChar char="Ø"/>
            </a:pPr>
            <a:r>
              <a:rPr lang="pt-BR" sz="3600" b="1" i="1" dirty="0">
                <a:solidFill>
                  <a:prstClr val="black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30% </a:t>
            </a:r>
            <a:r>
              <a:rPr lang="pt-BR" sz="3600" b="1" i="1" dirty="0" smtClean="0">
                <a:solidFill>
                  <a:prstClr val="black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-  Fator </a:t>
            </a:r>
            <a:r>
              <a:rPr lang="pt-BR" sz="3600" b="1" i="1" dirty="0">
                <a:solidFill>
                  <a:prstClr val="black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econômico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7504" y="2715144"/>
            <a:ext cx="84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6780" lvl="0" indent="-457200" algn="just">
              <a:buFont typeface="Wingdings" panose="05000000000000000000" pitchFamily="2" charset="2"/>
              <a:buChar char="Ø"/>
            </a:pPr>
            <a:r>
              <a:rPr lang="pt-BR" sz="3600" b="1" i="1" dirty="0">
                <a:solidFill>
                  <a:prstClr val="black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70</a:t>
            </a:r>
            <a:r>
              <a:rPr lang="pt-BR" sz="3600" b="1" i="1" dirty="0" smtClean="0">
                <a:solidFill>
                  <a:prstClr val="black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% - Estratégia </a:t>
            </a:r>
            <a:r>
              <a:rPr lang="pt-BR" sz="3600" b="1" i="1" dirty="0">
                <a:solidFill>
                  <a:prstClr val="black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/ atitude e comportamento dos líderes.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7652" y="4108972"/>
            <a:ext cx="8100000" cy="29238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pt-BR" sz="3600" b="1" i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Um novo mundo</a:t>
            </a:r>
            <a:r>
              <a:rPr lang="pt-BR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:</a:t>
            </a:r>
          </a:p>
          <a:p>
            <a:pPr marL="449580" algn="just">
              <a:spcAft>
                <a:spcPts val="0"/>
              </a:spcAft>
            </a:pPr>
            <a:r>
              <a:rPr lang="pt-BR" sz="3600" b="1" i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      Lideres e </a:t>
            </a:r>
            <a:r>
              <a:rPr lang="pt-BR" sz="3600" b="1" i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não </a:t>
            </a:r>
            <a:r>
              <a:rPr lang="pt-BR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chefes</a:t>
            </a:r>
          </a:p>
          <a:p>
            <a:pPr marL="449580" algn="just">
              <a:spcAft>
                <a:spcPts val="0"/>
              </a:spcAft>
            </a:pPr>
            <a:endParaRPr lang="pt-BR" sz="2800" b="1" i="1" dirty="0" smtClean="0">
              <a:ln>
                <a:solidFill>
                  <a:sysClr val="windowText" lastClr="000000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9580" algn="just">
              <a:spcAft>
                <a:spcPts val="0"/>
              </a:spcAft>
            </a:pPr>
            <a:endParaRPr lang="pt-BR" sz="2800" b="1" i="1" dirty="0">
              <a:ln>
                <a:solidFill>
                  <a:sysClr val="windowText" lastClr="000000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9580" algn="just">
              <a:spcAft>
                <a:spcPts val="0"/>
              </a:spcAft>
            </a:pPr>
            <a:r>
              <a:rPr lang="pt-BR" sz="2800" b="1" i="1" dirty="0">
                <a:ln>
                  <a:solidFill>
                    <a:sysClr val="windowText" lastClr="000000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449580" algn="just">
              <a:spcAft>
                <a:spcPts val="0"/>
              </a:spcAft>
            </a:pPr>
            <a:endParaRPr lang="pt-BR" sz="2800" b="1" i="1" dirty="0">
              <a:ln>
                <a:solidFill>
                  <a:sysClr val="windowText" lastClr="000000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507" y="1539384"/>
            <a:ext cx="8856000" cy="27482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ENTREVISTA DE ACONSELHAMENTO </a:t>
            </a:r>
          </a:p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(DEVOLUTIVA AO COLABORADOR)</a:t>
            </a:r>
            <a:endParaRPr lang="pt-BR" sz="4000" i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67975" y="89438"/>
            <a:ext cx="5760000" cy="5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+mj-ea"/>
                <a:cs typeface="+mj-cs"/>
              </a:rPr>
              <a:t>ENTREVISTA DE ACONSELHAMENTO 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2875" y="1641718"/>
            <a:ext cx="8640000" cy="30239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eaLnBrk="0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Ponto fundamental do processo</a:t>
            </a:r>
          </a:p>
          <a:p>
            <a:pPr marL="514350" indent="-514350" algn="just" eaLnBrk="0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Oportunidade para esclarecimento de  dúvidas e conflitos, gerando maior compreensão do que é esperado do subordinado, permitindo que o mesmo faça questionamentos</a:t>
            </a:r>
          </a:p>
          <a:p>
            <a:pPr marL="514350" indent="-51435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É uma etapa para orientação </a:t>
            </a:r>
            <a:endParaRPr lang="pt-BR" sz="2800" dirty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67975" y="89438"/>
            <a:ext cx="5760000" cy="5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+mj-ea"/>
                <a:cs typeface="+mj-cs"/>
              </a:rPr>
              <a:t>ENTREVISTA DE ACONSELHAMENTO 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8800" y="1415676"/>
            <a:ext cx="8640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9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 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1ª Fase - Preparação e abertura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endParaRPr lang="pt-BR" sz="2400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  <a:p>
            <a:pPr marL="342900" indent="-3429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Reunir informações</a:t>
            </a:r>
          </a:p>
          <a:p>
            <a:pPr marL="342900" indent="-3429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Conhecer o perfil das competências e matriz de capacidades </a:t>
            </a:r>
          </a:p>
          <a:p>
            <a:pPr marL="342900" indent="-3429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Certificar-se de haja tempo e condições</a:t>
            </a:r>
          </a:p>
          <a:p>
            <a:pPr marL="342900" indent="-3429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Definir claramente os objetivos</a:t>
            </a:r>
          </a:p>
          <a:p>
            <a:pPr marL="342900" indent="-3429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Comunicar-se com clareza</a:t>
            </a:r>
            <a:endParaRPr lang="pt-BR" sz="2400" dirty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35525" y="810228"/>
            <a:ext cx="500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dirty="0" smtClean="0">
                <a:solidFill>
                  <a:srgbClr val="0000CC"/>
                </a:solidFill>
                <a:latin typeface="Helvetica Neue Condensed Black"/>
                <a:cs typeface="Arial" charset="0"/>
              </a:rPr>
              <a:t>RECOMENDAÇÕES PARA A ENTREVISTA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67975" y="89438"/>
            <a:ext cx="5760000" cy="5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+mj-ea"/>
                <a:cs typeface="+mj-cs"/>
              </a:rPr>
              <a:t>ENTREVISTA DE ACONSELHAMENTO 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2250" y="2190200"/>
            <a:ext cx="8640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t-BR" sz="9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 </a:t>
            </a:r>
          </a:p>
          <a:p>
            <a:pPr marL="457200" indent="-4572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Motivar o colaborador no sentido de conhecer seu desempenho e potencial</a:t>
            </a:r>
          </a:p>
          <a:p>
            <a:pPr marL="457200" indent="-4572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Destacar os aspectos positivos</a:t>
            </a:r>
          </a:p>
          <a:p>
            <a:pPr marL="457200" indent="-4572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Apresentar, tão logo o clima esteja favorável, os pontos a aprimorar </a:t>
            </a:r>
          </a:p>
          <a:p>
            <a:pPr marL="457200" indent="-4572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Escutar com interesse</a:t>
            </a:r>
            <a:endParaRPr lang="pt-BR" sz="2400" dirty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85886" y="1380759"/>
            <a:ext cx="6891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2ª Fase - Fornecimento de informaçõ</a:t>
            </a:r>
            <a:r>
              <a:rPr lang="pt-BR" sz="2800" dirty="0" smtClean="0">
                <a:solidFill>
                  <a:srgbClr val="000066"/>
                </a:solidFill>
                <a:latin typeface="Helvetica Neue Condensed Black"/>
                <a:cs typeface="Times New Roman" charset="0"/>
              </a:rPr>
              <a:t>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67975" y="89438"/>
            <a:ext cx="5760000" cy="5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+mj-ea"/>
                <a:cs typeface="+mj-cs"/>
              </a:rPr>
              <a:t>ENTREVISTA DE ACONSELHAMENTO 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7734" y="2113255"/>
            <a:ext cx="86400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9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 </a:t>
            </a:r>
          </a:p>
          <a:p>
            <a:pPr marL="468000" indent="-4680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Exercer liderança positiva</a:t>
            </a:r>
          </a:p>
          <a:p>
            <a:pPr marL="468000" indent="-4680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Propor  e discutir soluções</a:t>
            </a:r>
          </a:p>
          <a:p>
            <a:pPr marL="468000" indent="-4680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Ser sincero, sem promessas falsas</a:t>
            </a:r>
          </a:p>
          <a:p>
            <a:pPr marL="468000" indent="-4680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Criar um canal de comunicação</a:t>
            </a:r>
          </a:p>
          <a:p>
            <a:pPr marL="468000" indent="-4680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Tratar do desenvolvimento de carreira</a:t>
            </a:r>
          </a:p>
          <a:p>
            <a:pPr marL="468000" indent="-468000" algn="just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Colocar-se à disposição do colaborador</a:t>
            </a:r>
            <a:r>
              <a:rPr lang="pt-BR" sz="2400" dirty="0" smtClean="0">
                <a:solidFill>
                  <a:srgbClr val="000066"/>
                </a:solidFill>
                <a:latin typeface="Helvetica Neue Condensed Black"/>
                <a:cs typeface="Times New Roman" charset="0"/>
              </a:rPr>
              <a:t> </a:t>
            </a:r>
            <a:endParaRPr lang="pt-BR" sz="2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91780" y="1473359"/>
            <a:ext cx="5652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3ª Fase - Medidas para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63689" y="130589"/>
            <a:ext cx="21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00CC"/>
                </a:solidFill>
                <a:latin typeface="Helvetica Neue Condensed Black"/>
              </a:rPr>
              <a:t>GESTOR</a:t>
            </a:r>
            <a:endParaRPr lang="pt-BR" sz="28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2696" y="2819400"/>
            <a:ext cx="39600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0000"/>
                </a:solidFill>
                <a:latin typeface="Helvetica Neue Condensed Black"/>
              </a:rPr>
              <a:t>LIDER DE PROCESSOS ? </a:t>
            </a:r>
            <a:endParaRPr lang="pt-BR" sz="3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35320" y="2830285"/>
            <a:ext cx="39600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0000"/>
                </a:solidFill>
                <a:latin typeface="Helvetica Neue Condensed Black"/>
              </a:rPr>
              <a:t>LIDER DE PESSOAS ? </a:t>
            </a:r>
            <a:endParaRPr lang="pt-BR" sz="36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507" y="2430659"/>
            <a:ext cx="8856000" cy="9015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COMO CRITICAR </a:t>
            </a:r>
            <a:endParaRPr lang="pt-BR" sz="4000" i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31643" y="76508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CC"/>
                </a:solidFill>
                <a:latin typeface="Helvetica Neue Condensed Black"/>
              </a:rPr>
              <a:t>ENTREVISTA DE ACONSELHAMENTO  </a:t>
            </a:r>
            <a:endParaRPr lang="pt-BR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7669" y="4089540"/>
            <a:ext cx="8640000" cy="24468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PARA ELOGIAR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seja 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ABRANGENTE E PERMANENTE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: 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“Parabéns! Você é (PERMANENTE) muito esforçado e estudioso (ABRANGENTE)”.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 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Devemos elogiar principalmente processos (esforço, dedicação, cuidado, atenção) 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e evitar elogiar resultados (qualidade do trabalho).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7669" y="821162"/>
            <a:ext cx="8640000" cy="3096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PARA CRITICAR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 seja </a:t>
            </a:r>
            <a:r>
              <a:rPr lang="pt-BR" sz="2000" u="sng" dirty="0" smtClean="0">
                <a:solidFill>
                  <a:srgbClr val="000000"/>
                </a:solidFill>
                <a:latin typeface="Helvetica Neue Condensed Black"/>
              </a:rPr>
              <a:t>ESPECÍFICO E TEMPORÁRIO</a:t>
            </a:r>
          </a:p>
          <a:p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 “Por que desta vez (TEMPORÁRIO)  você não se esforçou o suficiente para este trabalho (ESPECÍFICO) ?”.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 É importante ser o mais acurado possível na crítica.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Censura exagerada produz culpa e vergonha além do adequado e elimina a vontade de mudança.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Por outro lado, a falta de crítica no momento certo elimina a responsabilidade e também não facilita mudanças.</a:t>
            </a: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67975" y="89438"/>
            <a:ext cx="5760000" cy="5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+mj-ea"/>
                <a:cs typeface="+mj-cs"/>
              </a:rPr>
              <a:t>ENTREVISTA DE ACONSELHAMENTO 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7575" y="755709"/>
            <a:ext cx="7221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ETAPAS DA CRÍTICA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2250" y="1171600"/>
            <a:ext cx="8640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9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 </a:t>
            </a:r>
          </a:p>
          <a:p>
            <a:pPr marL="457200" indent="-457200" algn="just"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TRÊS ETAPAS:</a:t>
            </a:r>
          </a:p>
          <a:p>
            <a:pPr marL="457200" indent="-4572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  <a:p>
            <a:pPr marL="914400" lvl="1" indent="-4572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FEEDEBACK POSITIVO NA ABORDAGEM DO PROBLEMA)</a:t>
            </a:r>
          </a:p>
          <a:p>
            <a:pPr marL="914400" lvl="1" indent="-4572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	</a:t>
            </a:r>
          </a:p>
          <a:p>
            <a:pPr marL="914400" lvl="1" indent="-4572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2. FEEDBACK CONTRUTIVO (COMPORTAMENTO DESEJADO)</a:t>
            </a:r>
          </a:p>
          <a:p>
            <a:pPr marL="914400" lvl="1" indent="-4572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	</a:t>
            </a:r>
          </a:p>
          <a:p>
            <a:pPr marL="914400" lvl="1" indent="-4572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3. OUTRO FEEDBACK POSITIVO NA FECHAMENTO COM A ALTERAÇÃO DO COMPORTAMENTO</a:t>
            </a:r>
          </a:p>
          <a:p>
            <a:pPr marL="914400" lvl="1" indent="-4572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46304" y="5856809"/>
            <a:ext cx="2604234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Mustafá Ali </a:t>
            </a:r>
            <a:r>
              <a:rPr lang="pt-BR" dirty="0" err="1" smtClean="0">
                <a:solidFill>
                  <a:srgbClr val="000000"/>
                </a:solidFill>
                <a:latin typeface="Helvetica Neue Condensed Black"/>
              </a:rPr>
              <a:t>Kanso</a:t>
            </a: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Escritor e professor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67975" y="89438"/>
            <a:ext cx="5760000" cy="5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+mj-ea"/>
                <a:cs typeface="+mj-cs"/>
              </a:rPr>
              <a:t>ENTREVISTA DE ACONSELHAMENTO 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7575" y="755709"/>
            <a:ext cx="7221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EXEMPLO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4375" y="1379950"/>
            <a:ext cx="8640000" cy="92333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Caso: Um funcionário do desenvolvimento testou um detergente de sua criação em pias não apropriadas do laboratório e isto provocou a formação de espumas em toda rede de esgoto da fábrica.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92604" y="6018859"/>
            <a:ext cx="260423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Mustafá Ali </a:t>
            </a:r>
            <a:r>
              <a:rPr lang="pt-BR" dirty="0" err="1" smtClean="0">
                <a:solidFill>
                  <a:srgbClr val="000000"/>
                </a:solidFill>
                <a:latin typeface="Helvetica Neue Condensed Black"/>
              </a:rPr>
              <a:t>Kanso</a:t>
            </a: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Escritor e professor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7875" y="2469925"/>
            <a:ext cx="8640000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9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 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Abordagem do Diretor 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 </a:t>
            </a:r>
          </a:p>
          <a:p>
            <a:pPr marL="360000" indent="-3600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FEEDBACK POSITIVO NA ABORDAGEM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	Eu soube dos bons resultados do detergente que testou ontem, tanto que a nossa rede de esgoto está espumando até agora (risos)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  <a:p>
            <a:pPr marL="360000" indent="-3600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2.  FEEDBACK CONSTRUTIVO (COMPORTAMENTO DESEJADO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	Use as pias laterais para testar estes produtos de sua criação para não corrermos riscos de afogamento (risos)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  <a:p>
            <a:pPr marL="360000" indent="-3600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3.  OUTRO POSITIVO NO FECHAMENTO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	Parabéns pelo excelente trabalho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67975" y="89438"/>
            <a:ext cx="5760000" cy="5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+mj-ea"/>
                <a:cs typeface="+mj-cs"/>
              </a:rPr>
              <a:t>ENTREVISTA DE ACONSELHAMENTO 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7575" y="755709"/>
            <a:ext cx="7221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TÉCNICA SANDUÍCHE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2250" y="1348588"/>
            <a:ext cx="8640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PASSO 1: </a:t>
            </a:r>
          </a:p>
          <a:p>
            <a:pPr algn="just"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Comece com uma “fatia” de uma BOA CARACTERÍSTICA ou um dom especial da pessoa. Seja muito preciso para não exagerar.  Não seja muito meloso ao ponto de não deixar claro o que você quer dizer.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PASSO 2:</a:t>
            </a:r>
          </a:p>
          <a:p>
            <a:pPr algn="just"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CRITIQUE AS AÇÕES, NÃO A PESSOA. Coloque a "carne" no sanduíche com algo como "agora, ______" ou "uma coisa é que _____".Evite utilizar-se de "mas", pois isto poderá ofender alguém.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PASSO 3: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Finalize com uma fatia de ELOGIOS ADICIONAIS, ou seja outro ponto positivo a favor da pessoa criticada. </a:t>
            </a:r>
          </a:p>
          <a:p>
            <a:pPr algn="just"/>
            <a:endParaRPr lang="pt-BR" sz="16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Exemplos: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O que eu mais gostei foi (_____). Uma forma de você melhorar seria (_____). Uma de suas maiores qualidades é (_____).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A primeira coisa que observei foi que você fez (_____) corretamente. Muito bem. Agora, vamos falar sobre isto, se é que podemos corrigir algo. Você poderia (______)? Ficará ainda melhor. Então, você entendeu bem. Você fez um ótimo trabalho. Eu realmente gosto da forma como você (______)."</a:t>
            </a:r>
          </a:p>
          <a:p>
            <a:pPr algn="just"/>
            <a:endParaRPr lang="pt-BR" sz="16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endParaRPr lang="pt-BR" b="0" dirty="0" smtClean="0">
              <a:solidFill>
                <a:srgbClr val="000000"/>
              </a:solidFill>
            </a:endParaRPr>
          </a:p>
          <a:p>
            <a:pPr algn="just"/>
            <a:endParaRPr lang="pt-BR" b="0" dirty="0" smtClean="0">
              <a:solidFill>
                <a:srgbClr val="000000"/>
              </a:solidFill>
            </a:endParaRPr>
          </a:p>
          <a:p>
            <a:pPr algn="just"/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7" name="Text Box 8"/>
          <p:cNvSpPr txBox="1">
            <a:spLocks noChangeAspect="1" noChangeArrowheads="1"/>
          </p:cNvSpPr>
          <p:nvPr/>
        </p:nvSpPr>
        <p:spPr bwMode="auto">
          <a:xfrm>
            <a:off x="1045075" y="2176044"/>
            <a:ext cx="6660000" cy="260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marL="742950" lvl="0" indent="-742950" eaLnBrk="0" hangingPunct="0">
              <a:lnSpc>
                <a:spcPct val="150000"/>
              </a:lnSpc>
            </a:pPr>
            <a:r>
              <a:rPr lang="pt-BR" sz="3600" cap="all" dirty="0" smtClean="0">
                <a:solidFill>
                  <a:srgbClr val="000000"/>
                </a:solidFill>
                <a:latin typeface="Helvetica Neue Condensed Black"/>
              </a:rPr>
              <a:t>CUIDADOS </a:t>
            </a:r>
          </a:p>
          <a:p>
            <a:pPr marL="742950" lvl="0" indent="-742950" eaLnBrk="0" hangingPunct="0">
              <a:lnSpc>
                <a:spcPct val="150000"/>
              </a:lnSpc>
            </a:pPr>
            <a:r>
              <a:rPr lang="pt-BR" sz="3600" cap="all" dirty="0" smtClean="0">
                <a:solidFill>
                  <a:srgbClr val="000000"/>
                </a:solidFill>
                <a:latin typeface="Helvetica Neue Condensed Black"/>
              </a:rPr>
              <a:t>no processo de </a:t>
            </a:r>
          </a:p>
          <a:p>
            <a:pPr marL="742950" lvl="0" indent="-742950" eaLnBrk="0" hangingPunct="0">
              <a:lnSpc>
                <a:spcPct val="150000"/>
              </a:lnSpc>
            </a:pPr>
            <a:r>
              <a:rPr lang="pt-BR" sz="3600" cap="all" dirty="0" smtClean="0">
                <a:solidFill>
                  <a:srgbClr val="000000"/>
                </a:solidFill>
                <a:latin typeface="Helvetica Neue Condensed Black"/>
              </a:rPr>
              <a:t>Monitora</a:t>
            </a:r>
            <a:r>
              <a:rPr lang="pt-BR" sz="4000" cap="all" dirty="0" smtClean="0">
                <a:solidFill>
                  <a:srgbClr val="000000"/>
                </a:solidFill>
                <a:latin typeface="Helvetica Neue Condensed Black"/>
              </a:rPr>
              <a:t>mento </a:t>
            </a:r>
            <a:endParaRPr lang="pt-BR" sz="4000" dirty="0" smtClean="0">
              <a:solidFill>
                <a:srgbClr val="000000"/>
              </a:solidFill>
              <a:latin typeface="Helvetica Neue Condensed Black"/>
            </a:endParaRPr>
          </a:p>
          <a:p>
            <a:pPr marL="742950" indent="-742950" eaLnBrk="0" hangingPunct="0">
              <a:lnSpc>
                <a:spcPct val="150000"/>
              </a:lnSpc>
            </a:pPr>
            <a:endParaRPr lang="pt-BR" sz="40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66225" y="1680249"/>
            <a:ext cx="8640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imes New Roman" pitchFamily="18" charset="0"/>
                <a:cs typeface="Segoe UI" pitchFamily="34" charset="0"/>
              </a:rPr>
              <a:t>Em todo processo de acompanhamento do desenvolvimento de pessoas podem ocorrer distorções e é preciso ter consciência que elas acontecem, mesmo que involuntariamente.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imes New Roman" pitchFamily="18" charset="0"/>
                <a:cs typeface="Segoe UI" pitchFamily="34" charset="0"/>
              </a:rPr>
              <a:t>É fundamental que se atente a alguns efeitos danosos ao processo, principalmente baseados em aspectos pessoais e subjetivos, para se evitar contaminação no resultado final.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imes New Roman" pitchFamily="18" charset="0"/>
                <a:cs typeface="Arial" pitchFamily="34" charset="0"/>
              </a:rPr>
              <a:t>O gestor tem como uma de suas responsabilidades principais a identificação e a correção destes efeitos.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Condensed Black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>
                <a:solidFill>
                  <a:srgbClr val="000000"/>
                </a:solidFill>
              </a:rPr>
              <a:t/>
            </a:r>
            <a:br>
              <a:rPr lang="nl-NL" sz="800" b="0" dirty="0">
                <a:solidFill>
                  <a:srgbClr val="000000"/>
                </a:solidFill>
              </a:rPr>
            </a:br>
            <a:r>
              <a:rPr lang="nl-NL" sz="800" b="0" dirty="0">
                <a:solidFill>
                  <a:srgbClr val="000000"/>
                </a:solidFill>
              </a:rPr>
              <a:t/>
            </a:r>
            <a:br>
              <a:rPr lang="nl-NL" sz="800" b="0" dirty="0">
                <a:solidFill>
                  <a:srgbClr val="000000"/>
                </a:solidFill>
              </a:rPr>
            </a:br>
            <a:r>
              <a:rPr lang="nl-NL" sz="800" b="0" dirty="0">
                <a:solidFill>
                  <a:srgbClr val="000000"/>
                </a:solidFill>
              </a:rPr>
              <a:t/>
            </a:r>
            <a:br>
              <a:rPr lang="nl-NL" sz="800" b="0" dirty="0">
                <a:solidFill>
                  <a:srgbClr val="000000"/>
                </a:solidFill>
              </a:rPr>
            </a:br>
            <a:r>
              <a:rPr lang="nl-NL" sz="800" b="0" dirty="0">
                <a:solidFill>
                  <a:srgbClr val="000000"/>
                </a:solidFill>
              </a:rPr>
              <a:t>	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3621" y="1344874"/>
            <a:ext cx="8640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Tx/>
              <a:buAutoNum type="arabicPeriod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EFEITO HALO / EFEITO HORN</a:t>
            </a:r>
          </a:p>
          <a:p>
            <a:pPr algn="just" eaLnBrk="0" hangingPunct="0">
              <a:buFontTx/>
              <a:buAutoNum type="arabicPeriod"/>
            </a:pP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DEFINIÇÃO:</a:t>
            </a: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Cada pessoa percebe e interpreta as situações segundo seu campo psicológico.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Esta interferência leva o Gestor a considerar uma pessoa como ótima em todas as competências ou ainda como fraca sob todos os aspectos.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Assim, quando se tem uma opinião favorável acerca de uma característica do colaborador, existe a tendência de considerá-lo bom em todos os fatores (efeito de Halo) ou ainda, quando se tem uma opinião desfavorável relativamente a um comportamento, existe a tendência a considerá-lo negativamente em todos os fatores (efeito de </a:t>
            </a:r>
            <a:r>
              <a:rPr lang="pt-BR" sz="1600" dirty="0" err="1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Horn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).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COMO EVITAR: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Os efeitos Halo/</a:t>
            </a:r>
            <a:r>
              <a:rPr lang="pt-BR" sz="1600" dirty="0" err="1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Horn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 são difíceis de se evitar. As formas de minimizá-los é considerar um fator de cada vez, como também estar atento e ter consciência deles.  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>
                <a:solidFill>
                  <a:srgbClr val="000000"/>
                </a:solidFill>
              </a:rPr>
              <a:t/>
            </a:r>
            <a:br>
              <a:rPr lang="nl-NL" sz="800" b="0" dirty="0">
                <a:solidFill>
                  <a:srgbClr val="000000"/>
                </a:solidFill>
              </a:rPr>
            </a:br>
            <a:r>
              <a:rPr lang="nl-NL" sz="800" b="0" dirty="0">
                <a:solidFill>
                  <a:srgbClr val="000000"/>
                </a:solidFill>
              </a:rPr>
              <a:t/>
            </a:r>
            <a:br>
              <a:rPr lang="nl-NL" sz="800" b="0" dirty="0">
                <a:solidFill>
                  <a:srgbClr val="000000"/>
                </a:solidFill>
              </a:rPr>
            </a:br>
            <a:r>
              <a:rPr lang="nl-NL" sz="800" b="0" dirty="0">
                <a:solidFill>
                  <a:srgbClr val="000000"/>
                </a:solidFill>
              </a:rPr>
              <a:t/>
            </a:r>
            <a:br>
              <a:rPr lang="nl-NL" sz="800" b="0" dirty="0">
                <a:solidFill>
                  <a:srgbClr val="000000"/>
                </a:solidFill>
              </a:rPr>
            </a:br>
            <a:r>
              <a:rPr lang="nl-NL" sz="800" b="0" dirty="0">
                <a:solidFill>
                  <a:srgbClr val="000000"/>
                </a:solidFill>
              </a:rPr>
              <a:t>	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7563" y="1608881"/>
            <a:ext cx="86340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2. TENDÊNCIA CENTRAL</a:t>
            </a:r>
          </a:p>
          <a:p>
            <a:pPr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DEFINIÇÃO:</a:t>
            </a: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O Gestor pode ter receio de atribuir referências muito baixas, temendo prejudicar o empregado analisado ou de se comprometer perante a administração ao apontá-lo como um empregado excelente.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Assim, o Gestor prefere usar sempre valores médios ao fazer qualquer julgamento, o valor médio não compromete o membro do Comitê nem o empregado analisado.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Este erro tem maior propensão a ocorrer quando o Gestor quer evitar a justificação da atribuição de notações nos extremos da escala.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COMO EVITAR:</a:t>
            </a:r>
          </a:p>
          <a:p>
            <a:pPr lvl="0" algn="just" eaLnBrk="0" hangingPunct="0"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Para reduzir este erro, o Gestor deve ter ciência de que esta situação elimina todo o significado do monitoramento. Desta forma, fundamentalmente, deve procurar não ter receio de atribuir conceitos altos ou baixos. 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6" name="Retângulo 5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2514" y="1389971"/>
            <a:ext cx="8640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3. ERRO CONSTANTE (Efeito Complacência ou Rigor)</a:t>
            </a:r>
          </a:p>
          <a:p>
            <a:pPr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DEFINIÇÃO:</a:t>
            </a: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Este efeito reflete o contrário da Tendência Central.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Ocorre quando o monitoramento reflete a personalidade do Gestor e não o desempenho real do empregado.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Desta forma, o Gestor condescendente estabelece padrões de desempenho baixos e os empregados conseguem facilmente alcançá-los, sendo as pontuações altas para todo o grupo.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Por outro lado, o Gestor exigente e rígido estabelece padrões muito elevados e os empregados não conseguem atingi-los, sendo as pontuações muito baixas para todo o grupo.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COMO EVITAR:</a:t>
            </a: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Este erro pode ser reduzido através de uma definição conjunta, observador e observado, dos objetivos e metas a atingir.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9147" y="108817"/>
            <a:ext cx="63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BASES PARA UM SISTEMA DE GESTÃO DE DESEMPENHO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34902" y="1273614"/>
            <a:ext cx="6088526" cy="82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FOCO NA OBRA </a:t>
            </a:r>
          </a:p>
          <a:p>
            <a:pPr marL="342900" indent="-342900"/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Obra é mais ampla que qualquer atividade</a:t>
            </a:r>
            <a:endParaRPr lang="pt-BR" sz="23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5799" y="4365234"/>
            <a:ext cx="8178714" cy="221599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COMPROMISSO DA LIDERANÇA</a:t>
            </a:r>
          </a:p>
          <a:p>
            <a:pPr marL="342900" indent="-342900"/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Transformar a maneira de como as situações ocorrem </a:t>
            </a:r>
          </a:p>
          <a:p>
            <a:pPr marL="342900" indent="-342900"/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para as pessoas:</a:t>
            </a:r>
          </a:p>
          <a:p>
            <a:pPr marL="457200" indent="-457200" algn="l">
              <a:buAutoNum type="arabicPeriod"/>
            </a:pPr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Inspirar ações;</a:t>
            </a:r>
          </a:p>
          <a:p>
            <a:pPr marL="457200" indent="-457200" algn="l">
              <a:buAutoNum type="arabicPeriod"/>
            </a:pPr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Preencher as necessidades de todos; </a:t>
            </a:r>
          </a:p>
          <a:p>
            <a:pPr marL="342900" indent="-342900" algn="l"/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3.   Ser vibrante e entusiasta do futuro  </a:t>
            </a:r>
            <a:endParaRPr lang="pt-BR" sz="23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3002" y="2438396"/>
            <a:ext cx="7007303" cy="15081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SITUAÇÕES OCORREM DE FORMA DIFERENTE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PARA CADA PESSOA.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As pessoas lidam com uma ilusão da realidade.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000000"/>
                </a:solidFill>
                <a:latin typeface="Helvetica Neue Condensed Black"/>
              </a:rPr>
              <a:t>Situações como o não dito, mas comunicado.</a:t>
            </a:r>
            <a:endParaRPr lang="pt-BR" sz="24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5" name="Retângulo 4"/>
          <p:cNvSpPr/>
          <p:nvPr/>
        </p:nvSpPr>
        <p:spPr>
          <a:xfrm>
            <a:off x="302878" y="1574158"/>
            <a:ext cx="8640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4. FALTA DE MEMÓRIA – EFEITO RECENTICIDADE</a:t>
            </a:r>
          </a:p>
          <a:p>
            <a:pPr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DEFINIÇÃO:</a:t>
            </a:r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Este efeito ocorre quando o Gestor atém-se apenas aos últimos acontecimentos na vida profissional do colaborador, esquecendo-se de fatos significativos que possam ter ocorrido durante todo o espaço de tempo ao qual se refere aquele monitoramento. </a:t>
            </a:r>
          </a:p>
          <a:p>
            <a:pPr lvl="0"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O Gestor considera ações mais recentes e não as ações de todo o período correspondente ao monitoramento. </a:t>
            </a:r>
          </a:p>
          <a:p>
            <a:pPr lvl="0"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Se as últimas ações foram positivas ou negativas, o monitoramento refletirá desempenho ótimo ou ruim.</a:t>
            </a:r>
          </a:p>
          <a:p>
            <a:pPr lvl="0"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COMO EVITAR:</a:t>
            </a:r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Este erro pode ser reduzido se o Gestor for tomando notas regularmente ao longo do ano. </a:t>
            </a:r>
          </a:p>
          <a:p>
            <a:pPr lvl="0"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0938" y="1410318"/>
            <a:ext cx="864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5. FALTA DE TÉCNICA – INCOMPREENSÃO DOS FATORES</a:t>
            </a:r>
          </a:p>
          <a:p>
            <a:pPr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DEFINIÇÃO:</a:t>
            </a:r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Este efeito ocorre quando o Gestor não utiliza o conhecimento das principais características do monitoramento, por incompreensão ou distorção de sentido de cada fator (Competências), emitindo julgamentos unicamente através do bom senso. </a:t>
            </a:r>
          </a:p>
          <a:p>
            <a:pPr lvl="0"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COMO EVITAR:</a:t>
            </a:r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Este efeito pode ser minimizado através de uma boa interpretação de cada fator e, no momento do monitoramento, ter à mão materiais de apoio como o significado de cada competência, estoque de capacidades requisitados e comportamentos observáveis. </a:t>
            </a:r>
            <a:endParaRPr lang="pt-BR" sz="1600" dirty="0"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5658" y="1493134"/>
            <a:ext cx="864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6. ERRO DE SEMELHANÇA (PROJEÇÃO PESSOAL OU AUTO-IDENTIFICAÇÃO)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DEFINIÇÃO: </a:t>
            </a: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Propensão em avaliar à semelhança de si próprio. </a:t>
            </a: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Assim, o Gestor julga mais favoravelmente os colaboradores que se identificam mais consigo mesmo (mesmo meio social, igual grau de escolaridade, </a:t>
            </a:r>
            <a:r>
              <a:rPr lang="pt-BR" sz="1600" dirty="0" err="1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frequentador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 de mesma escola/universidade, características de personalidade semelhantes, mesmo grupo social ou cultural, </a:t>
            </a:r>
            <a:r>
              <a:rPr lang="pt-BR" sz="1600" dirty="0" err="1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).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Arial" pitchFamily="34" charset="0"/>
              </a:rPr>
              <a:t>COMO EVITAR: </a:t>
            </a: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Para corrigir este erro, o Gestor deve estar atento a esta propensão e compreender que ela pode desvirtuar consideravelmente o monitoramento.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5" name="Retângulo 4"/>
          <p:cNvSpPr/>
          <p:nvPr/>
        </p:nvSpPr>
        <p:spPr>
          <a:xfrm>
            <a:off x="208342" y="1387569"/>
            <a:ext cx="864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7. ERRO DE “PRIMEIRA IMPRESSÃO”</a:t>
            </a:r>
          </a:p>
          <a:p>
            <a:pPr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DEFINIÇÃO: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A primeira impressão que o Gestor tem do observado pode permanecer e sobrepor-se ao desempenho real.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Assim, se o Gestor formou, por exemplo, uma primeira ideia de que um trabalhador é pouco responsável, essa impressão poderá permanecer, mesmo que o trabalhador tenha conseguido tornar-se substancialmente responsável.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COMO EVITAR: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Para reduzir este erro o Gestor, além de estar atento a esta propensão, deverá centrar-se em todo o período analisado (ano) e nos resultados efetivamente atingidos pelo colaborador.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9063" y="3925888"/>
            <a:ext cx="4013200" cy="1981200"/>
          </a:xfrm>
        </p:spPr>
        <p:txBody>
          <a:bodyPr/>
          <a:lstStyle/>
          <a:p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/>
            </a:r>
            <a:br>
              <a:rPr lang="nl-NL" sz="800" b="0" dirty="0"/>
            </a:br>
            <a:r>
              <a:rPr lang="nl-NL" sz="800" b="0" dirty="0"/>
              <a:t>	</a:t>
            </a:r>
            <a:endParaRPr lang="nl-NL" sz="2000" dirty="0"/>
          </a:p>
        </p:txBody>
      </p:sp>
      <p:sp>
        <p:nvSpPr>
          <p:cNvPr id="4" name="Retângulo 3"/>
          <p:cNvSpPr/>
          <p:nvPr/>
        </p:nvSpPr>
        <p:spPr>
          <a:xfrm>
            <a:off x="166254" y="1469985"/>
            <a:ext cx="864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8. ERRO DE FADIGA / ROTINA</a:t>
            </a:r>
          </a:p>
          <a:p>
            <a:pPr algn="just" eaLnBrk="0" hangingPunct="0"/>
            <a:endParaRPr lang="pt-BR" sz="1600" dirty="0" smtClean="0"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Calibri" pitchFamily="34" charset="0"/>
                <a:cs typeface="Arial" pitchFamily="34" charset="0"/>
              </a:rPr>
              <a:t>DEFINIÇÃO: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Propensão a não prestar muita atenção ao processo de avaliação, quando se tem de avaliar muitos colaboradores ao mesmo tempo.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Esta situação pode distorcer consideravelmente a avaliação. </a:t>
            </a:r>
          </a:p>
          <a:p>
            <a:pPr lvl="0" algn="just" eaLnBrk="0" hangingPunct="0"/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COMO EVITAR: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imes New Roman" pitchFamily="18" charset="0"/>
                <a:cs typeface="Segoe UI" pitchFamily="34" charset="0"/>
              </a:rPr>
              <a:t>Uma forma de evitar este erro é procurar planejar o processo de forma a concentrar-se num pequeno número de colaboradores de cada vez.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7574" y="755709"/>
            <a:ext cx="75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cs typeface="Times New Roman" charset="0"/>
              </a:rPr>
              <a:t>CUIDADOS NO PROCESSO DE MONITORAMENTO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58116" y="1872331"/>
            <a:ext cx="3475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0000"/>
                </a:solidFill>
                <a:latin typeface="Helvetica Neue Condensed Black"/>
              </a:rPr>
              <a:t>OBRIGADO!</a:t>
            </a:r>
            <a:endParaRPr lang="pt-BR" sz="4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77183" y="2982699"/>
            <a:ext cx="53270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0000"/>
                </a:solidFill>
                <a:latin typeface="Helvetica Neue Condensed Black"/>
              </a:rPr>
              <a:t>BOM CONGRESSO</a:t>
            </a:r>
          </a:p>
          <a:p>
            <a:r>
              <a:rPr lang="pt-BR" sz="4400" dirty="0" smtClean="0">
                <a:solidFill>
                  <a:srgbClr val="000000"/>
                </a:solidFill>
                <a:latin typeface="Helvetica Neue Condensed Black"/>
              </a:rPr>
              <a:t>A TODOS </a:t>
            </a:r>
            <a:endParaRPr lang="pt-BR" sz="4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72722" y="5876693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Antonio Carlos Rodrigues </a:t>
            </a:r>
          </a:p>
          <a:p>
            <a:fld id="{7CDF0535-1B6C-4E90-8A0A-6AB276426F47}" type="datetime3">
              <a:rPr lang="pt-BR" smtClean="0">
                <a:solidFill>
                  <a:srgbClr val="000000"/>
                </a:solidFill>
                <a:latin typeface="Helvetica Neue Condensed Black"/>
              </a:rPr>
              <a:t>21.06.17</a:t>
            </a:fld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4214" y="2253328"/>
            <a:ext cx="75600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 smtClean="0">
                <a:solidFill>
                  <a:srgbClr val="000000"/>
                </a:solidFill>
                <a:latin typeface="Helvetica Neue Condensed Black"/>
              </a:rPr>
              <a:t>QUEM AQUI APLICA ALGUM SISTEMA DE GESTÃO DE DESEMPENHO?</a:t>
            </a:r>
            <a:endParaRPr lang="pt-BR" sz="36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378" y="1332428"/>
            <a:ext cx="86040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É </a:t>
            </a:r>
            <a:r>
              <a:rPr lang="pt-BR" sz="3200" b="1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um </a:t>
            </a:r>
            <a:r>
              <a:rPr lang="pt-BR" sz="3200" b="1" dirty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conjunto de técnicas e procedimentos integrados que </a:t>
            </a:r>
            <a:endParaRPr lang="pt-BR" sz="3200" b="1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  <a:p>
            <a:pPr eaLnBrk="0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tem </a:t>
            </a:r>
            <a:r>
              <a:rPr lang="pt-BR" sz="3200" b="1" dirty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como finalidade a coleta de informações periódicas referentes </a:t>
            </a:r>
            <a:endParaRPr lang="pt-BR" sz="3200" b="1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  <a:p>
            <a:pPr eaLnBrk="0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ao </a:t>
            </a:r>
            <a:r>
              <a:rPr lang="pt-BR" sz="3200" b="1" dirty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desempenho e ao potencial </a:t>
            </a:r>
            <a:endParaRPr lang="pt-BR" sz="3200" b="1" dirty="0" smtClean="0">
              <a:solidFill>
                <a:srgbClr val="000000"/>
              </a:solidFill>
              <a:latin typeface="Helvetica Neue Condensed Black"/>
              <a:cs typeface="Times New Roman" charset="0"/>
            </a:endParaRPr>
          </a:p>
          <a:p>
            <a:pPr eaLnBrk="0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de </a:t>
            </a:r>
            <a:r>
              <a:rPr lang="pt-BR" sz="3200" b="1" dirty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cada profissional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70679" y="171554"/>
            <a:ext cx="43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GESTÃO DE DESEMPENHO 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1500" y="994938"/>
            <a:ext cx="8640000" cy="616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b="1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Identificar necessidades </a:t>
            </a:r>
            <a:r>
              <a:rPr lang="pt-BR" sz="1900" b="1" dirty="0">
                <a:solidFill>
                  <a:srgbClr val="000000"/>
                </a:solidFill>
                <a:latin typeface="Helvetica Neue Condensed Black"/>
                <a:cs typeface="Arial" charset="0"/>
              </a:rPr>
              <a:t>de treinamento e desenvolvimento. </a:t>
            </a:r>
            <a:endParaRPr lang="pt-BR" sz="1900" b="1" dirty="0" smtClean="0">
              <a:solidFill>
                <a:srgbClr val="000000"/>
              </a:solidFill>
              <a:latin typeface="Helvetica Neue Condensed Black"/>
              <a:cs typeface="Arial" charset="0"/>
            </a:endParaRP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T</a:t>
            </a:r>
            <a:r>
              <a:rPr lang="pt-BR" sz="1900" b="1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ornar </a:t>
            </a:r>
            <a:r>
              <a:rPr lang="pt-BR" sz="1900" b="1" dirty="0">
                <a:solidFill>
                  <a:srgbClr val="000000"/>
                </a:solidFill>
                <a:latin typeface="Helvetica Neue Condensed Black"/>
                <a:cs typeface="Arial" charset="0"/>
              </a:rPr>
              <a:t>transparente </a:t>
            </a:r>
            <a:r>
              <a:rPr lang="pt-BR" sz="1900" b="1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os desafios profissionais, os conhecimentos necessários para a função e contribuição esperada.  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Incentivar a capacitação funcional e o </a:t>
            </a:r>
            <a:r>
              <a:rPr lang="pt-BR" sz="1900" b="1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desenvolvimento </a:t>
            </a:r>
            <a:r>
              <a:rPr lang="pt-BR" sz="1900" b="1" dirty="0">
                <a:solidFill>
                  <a:srgbClr val="000000"/>
                </a:solidFill>
                <a:latin typeface="Helvetica Neue Condensed Black"/>
                <a:cs typeface="Arial" charset="0"/>
              </a:rPr>
              <a:t>das </a:t>
            </a:r>
            <a:r>
              <a:rPr lang="pt-BR" sz="1900" b="1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competências, habilidades e atitudes respectivas 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E</a:t>
            </a:r>
            <a:r>
              <a:rPr lang="pt-BR" sz="1900" b="1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stimular </a:t>
            </a:r>
            <a:r>
              <a:rPr lang="pt-BR" sz="1900" b="1" dirty="0">
                <a:solidFill>
                  <a:srgbClr val="000000"/>
                </a:solidFill>
                <a:latin typeface="Helvetica Neue Condensed Black"/>
                <a:cs typeface="Arial" charset="0"/>
              </a:rPr>
              <a:t>a troca de feedback entre os diferentes níveis a respeito do desempenho, tendo em vista melhorias futuras</a:t>
            </a:r>
            <a:r>
              <a:rPr lang="pt-BR" sz="1900" b="1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.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Arial" charset="0"/>
              </a:rPr>
              <a:t>M</a:t>
            </a: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elhorar os relacionamentos interpessoais e o clima interno. 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Orientar o desenvolvimento na carreira, através das informações geradas. 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Fornecer subsídios para movimentação interna, através de transferências, promoções e possíveis desligamentos.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Retroalimentar a empresa, no sentido de averiguar se seus objetivos estão sendo alcançados. 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Antecipar-se nas ações necessárias para evitar que o desempenho seja desviado dos resultados esperados.</a:t>
            </a:r>
          </a:p>
          <a:p>
            <a:pPr marL="216000" indent="-2160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0000"/>
                </a:solidFill>
                <a:latin typeface="Helvetica Neue Condensed Black"/>
                <a:cs typeface="Times New Roman" charset="0"/>
              </a:rPr>
              <a:t>Alinhar metas e objetivos profissionais e institucionais</a:t>
            </a:r>
          </a:p>
          <a:p>
            <a:pPr marL="457200" indent="-457200" algn="just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pt-BR" sz="2150" b="1" dirty="0">
              <a:solidFill>
                <a:srgbClr val="000000"/>
              </a:solidFill>
              <a:latin typeface="Helvetica Neue Condensed Black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330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0000CC"/>
                </a:solidFill>
                <a:latin typeface="Helvetica Neue Condensed Black"/>
                <a:cs typeface="Arial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95192" y="66574"/>
            <a:ext cx="3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VISÃO DO PROCESSO 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Externo 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Diretrizes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Estratégicas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Competências e Metas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Padrões de Desempenho / Performance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37930" y="4826749"/>
            <a:ext cx="2484000" cy="1224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Capacitação , Acompanhamento e </a:t>
            </a:r>
            <a:r>
              <a:rPr lang="pt-BR" dirty="0" smtClean="0">
                <a:solidFill>
                  <a:srgbClr val="FF0000"/>
                </a:solidFill>
              </a:rPr>
              <a:t>RECONHECIMENTO </a:t>
            </a:r>
            <a:r>
              <a:rPr lang="pt-BR" dirty="0" smtClean="0">
                <a:solidFill>
                  <a:srgbClr val="000000"/>
                </a:solidFill>
              </a:rPr>
              <a:t> de desempenho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898250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Interno 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525" y="1944362"/>
            <a:ext cx="1990232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ixaDeTexto 22"/>
          <p:cNvSpPr txBox="1"/>
          <p:nvPr/>
        </p:nvSpPr>
        <p:spPr>
          <a:xfrm>
            <a:off x="6863777" y="2777916"/>
            <a:ext cx="193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Retroalimentação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Externo 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Diretrizes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Estratégicas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Competências e Metas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Padrões de Desempenho / Performance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37930" y="4826749"/>
            <a:ext cx="2592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Capacitação , Acompanhamento e RECONHECIMENTO  do Desempenho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555570" y="1909824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Interno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700094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63777" y="2777916"/>
            <a:ext cx="19373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Retroalimentação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7348" y="114968"/>
            <a:ext cx="8001000" cy="762000"/>
          </a:xfrm>
          <a:noFill/>
          <a:ln/>
        </p:spPr>
        <p:txBody>
          <a:bodyPr lIns="0" tIns="0" rIns="0" bIns="0">
            <a:no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CONTEXTO EXTERNO 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45347" y="1145894"/>
          <a:ext cx="4140000" cy="25328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40000"/>
              </a:tblGrid>
              <a:tr h="253286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UM CONTEXTO DE MUDANÇAS</a:t>
                      </a:r>
                    </a:p>
                    <a:p>
                      <a:pPr algn="ctr"/>
                      <a:endParaRPr lang="pt-BR" sz="160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Novas configurações das organizações;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Demandas;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Recursos escassos;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Instabilidade ambiental.</a:t>
                      </a:r>
                    </a:p>
                    <a:p>
                      <a:pPr algn="ctr"/>
                      <a:endParaRPr lang="pt-BR" sz="160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NOVO MUNDO INFLUENCIANDO A VIDA DAS ORGANIZAÇÕES E DAS PESSOAS, DE SUAS RELAÇÕES   </a:t>
                      </a:r>
                      <a:endParaRPr lang="pt-BR" sz="1600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595147" y="1141686"/>
          <a:ext cx="4068000" cy="2529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8000"/>
              </a:tblGrid>
              <a:tr h="230400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ESTADO</a:t>
                      </a:r>
                    </a:p>
                    <a:p>
                      <a:pPr algn="ctr"/>
                      <a:endParaRPr lang="pt-BR" sz="160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Transformações do papel,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Redução da atuação na esfera pública, 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Limitações econômicas,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Agências de regulação,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Articulações com a sociedade civil, Tecnologia de controle,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Informação e gestão, </a:t>
                      </a:r>
                    </a:p>
                    <a:p>
                      <a:pPr algn="ctr"/>
                      <a:r>
                        <a:rPr lang="pt-BR" sz="1600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etc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 </a:t>
                      </a:r>
                      <a:endParaRPr lang="pt-BR" sz="1600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4535" y="3691111"/>
          <a:ext cx="4140000" cy="255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40000"/>
              </a:tblGrid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MERCADO</a:t>
                      </a:r>
                    </a:p>
                    <a:p>
                      <a:pPr algn="ctr"/>
                      <a:endParaRPr lang="pt-BR" sz="160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ctr"/>
                      <a:endParaRPr lang="pt-BR" sz="160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Inovação tecnológica;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Concorrência;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Internacionalização;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Globalização;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Qualidade; </a:t>
                      </a:r>
                    </a:p>
                    <a:p>
                      <a:pPr algn="ctr"/>
                      <a:r>
                        <a:rPr lang="pt-BR" sz="1600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Etc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 </a:t>
                      </a:r>
                      <a:endParaRPr lang="pt-BR" sz="1600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596515" y="3681623"/>
          <a:ext cx="4068000" cy="255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8000"/>
              </a:tblGrid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SOCIEDADE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Novos valores e expectativas,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Conquistas políticas e institucionais, Democracia,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Cidadania,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Ampliação de Direitos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Demandas Sociais por Serviços de Qualidade, 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Novas Tecnologias a serviços das pessoas, </a:t>
                      </a:r>
                      <a:r>
                        <a:rPr lang="pt-BR" sz="1600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etc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 </a:t>
                      </a:r>
                      <a:endParaRPr lang="pt-BR" sz="1600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3583202" y="6301687"/>
            <a:ext cx="4961615" cy="53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t-BR" sz="1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Simone </a:t>
            </a:r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Feuerschütte</a:t>
            </a:r>
            <a:r>
              <a:rPr lang="pt-BR" sz="1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, – 2016</a:t>
            </a:r>
          </a:p>
          <a:p>
            <a:pPr algn="r">
              <a:buNone/>
            </a:pPr>
            <a:r>
              <a:rPr lang="pt-BR" sz="1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Palestra EULG – Escola UNESP de Liderança e Gestão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0405641" y="248855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Externo 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Diretrizes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Estratégicas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Competências e Metas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Padrões de Desempenho / Performance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37930" y="4826749"/>
            <a:ext cx="2628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Capacitação, Acompanhamento e RECONHECIMENTO do Desempenho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875100"/>
            <a:ext cx="7236000" cy="115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Interno 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63777" y="2777916"/>
            <a:ext cx="19373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Retroalimentação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0653" y="1349820"/>
            <a:ext cx="7585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800" dirty="0" smtClean="0">
              <a:solidFill>
                <a:srgbClr val="000000"/>
              </a:solidFill>
              <a:latin typeface="Helvetica Neue Condensed Black"/>
            </a:endParaRPr>
          </a:p>
          <a:p>
            <a:pPr marL="514350" indent="-514350" algn="l"/>
            <a:r>
              <a:rPr lang="pt-BR" sz="4400" dirty="0" smtClean="0">
                <a:solidFill>
                  <a:srgbClr val="000000"/>
                </a:solidFill>
                <a:latin typeface="Helvetica Neue Condensed Black"/>
              </a:rPr>
              <a:t>Apresentação do Consultor</a:t>
            </a:r>
          </a:p>
          <a:p>
            <a:pPr marL="514350" indent="-514350" algn="l">
              <a:buAutoNum type="arabicPeriod"/>
            </a:pPr>
            <a:endParaRPr lang="pt-BR" sz="2800" dirty="0" smtClean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66432" y="3244334"/>
            <a:ext cx="304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Antonio Carlos Rodrigues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2385" y="114968"/>
            <a:ext cx="8001000" cy="762000"/>
          </a:xfrm>
          <a:noFill/>
          <a:ln/>
        </p:spPr>
        <p:txBody>
          <a:bodyPr lIns="0" tIns="0" rIns="0" bIns="0">
            <a:no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CONTEXTO INTERNO 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17997" y="1368914"/>
          <a:ext cx="4860000" cy="4663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60000"/>
              </a:tblGrid>
              <a:tr h="253286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PROFISSIONAL </a:t>
                      </a:r>
                    </a:p>
                    <a:p>
                      <a:pPr algn="ctr"/>
                      <a:endParaRPr lang="pt-BR" sz="1600" dirty="0" smtClean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Aberto ao aprendizado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Adaptação rápida ao local de trabalho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Visão sistêmica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Amplitude perceptiva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Enxergar os problemas do ambiente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Agilidade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Rapidez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Flexibilidade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Autoconfiança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err="1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etc</a:t>
                      </a:r>
                      <a:endParaRPr lang="pt-BR" sz="2000" dirty="0" smtClean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t-BR" sz="1600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0405641" y="248855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Externo 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Diretrizes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Estratégicas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Competências e Metas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Padrões de Desempenho / Performance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37930" y="4826749"/>
            <a:ext cx="24840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Capacitação, Acompanhamento e RECONHECIMENTO do Desempenho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875100"/>
            <a:ext cx="7236000" cy="1157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interno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63777" y="2777916"/>
            <a:ext cx="19373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Retroalimentação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3593" y="20046"/>
            <a:ext cx="5760000" cy="762000"/>
          </a:xfrm>
          <a:noFill/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PRINCÍPIOS ESSENCIAIS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 rot="10800000" flipV="1">
            <a:off x="1918824" y="1814513"/>
            <a:ext cx="2232000" cy="11430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SETOR PRIVADO</a:t>
            </a:r>
          </a:p>
        </p:txBody>
      </p:sp>
      <p:sp>
        <p:nvSpPr>
          <p:cNvPr id="7" name="Retângulo de cantos arredondados 6"/>
          <p:cNvSpPr/>
          <p:nvPr/>
        </p:nvSpPr>
        <p:spPr>
          <a:xfrm rot="10800000" flipV="1">
            <a:off x="4278460" y="1852613"/>
            <a:ext cx="2340000" cy="1128712"/>
          </a:xfrm>
          <a:prstGeom prst="roundRect">
            <a:avLst>
              <a:gd name="adj" fmla="val 10720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b="1" dirty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SETOR PÚBLICO</a:t>
            </a:r>
          </a:p>
          <a:p>
            <a:pPr algn="ctr"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 rot="10800000" flipV="1">
            <a:off x="156438" y="3114675"/>
            <a:ext cx="1656000" cy="12858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FATOR CRÍTICO DE</a:t>
            </a:r>
          </a:p>
          <a:p>
            <a:pPr algn="ctr">
              <a:defRPr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SUCESSO</a:t>
            </a:r>
            <a:endParaRPr lang="pt-BR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 rot="10800000" flipV="1">
            <a:off x="1918824" y="3133725"/>
            <a:ext cx="2232000" cy="12858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PT" b="1" dirty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VALOR PARA O ACIONISTA</a:t>
            </a:r>
          </a:p>
        </p:txBody>
      </p:sp>
      <p:sp>
        <p:nvSpPr>
          <p:cNvPr id="10" name="Retângulo de cantos arredondados 9"/>
          <p:cNvSpPr/>
          <p:nvPr/>
        </p:nvSpPr>
        <p:spPr>
          <a:xfrm rot="10800000" flipV="1">
            <a:off x="4259408" y="3133725"/>
            <a:ext cx="2340000" cy="128587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PT" b="1" dirty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DESEMPENHO NO CUMPRIMENTO DA MISSÃO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 rot="10800000" flipV="1">
            <a:off x="128567" y="4595812"/>
            <a:ext cx="1656000" cy="14430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b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t-BR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OBJETIVOS</a:t>
            </a:r>
          </a:p>
          <a:p>
            <a:pPr algn="ctr">
              <a:defRPr/>
            </a:pPr>
            <a:endParaRPr lang="pt-BR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 rot="10800000" flipV="1">
            <a:off x="1914059" y="4614863"/>
            <a:ext cx="2232000" cy="135731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PT" b="1" dirty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VALOR, RENTABILIDADE,  QUOTA DE MERCADO, ETC</a:t>
            </a:r>
          </a:p>
        </p:txBody>
      </p:sp>
      <p:sp>
        <p:nvSpPr>
          <p:cNvPr id="13" name="Retângulo de cantos arredondados 12"/>
          <p:cNvSpPr/>
          <p:nvPr/>
        </p:nvSpPr>
        <p:spPr>
          <a:xfrm rot="10800000" flipV="1">
            <a:off x="4255236" y="4633913"/>
            <a:ext cx="2340000" cy="135731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PT" b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VALOR PÚBLICO CRIADO</a:t>
            </a:r>
            <a:endParaRPr lang="pt-P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 rot="10800000" flipV="1">
            <a:off x="6727806" y="1852609"/>
            <a:ext cx="2340000" cy="1128712"/>
          </a:xfrm>
          <a:prstGeom prst="roundRect">
            <a:avLst>
              <a:gd name="adj" fmla="val 10720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pt-BR" b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COLABORADOR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 rot="10800000" flipV="1">
            <a:off x="6730526" y="3133721"/>
            <a:ext cx="2340000" cy="128587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PT" b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PERTENCER À OBRA</a:t>
            </a:r>
            <a:endParaRPr lang="pt-PT" b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 rot="10800000" flipV="1">
            <a:off x="6759012" y="4633909"/>
            <a:ext cx="2340000" cy="135731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PT" b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RECONHECIDO</a:t>
            </a:r>
            <a:endParaRPr lang="pt-P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3914" y="21392"/>
            <a:ext cx="5760000" cy="396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27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COMPETÊNCIAS FUNDAMENTAIS DA </a:t>
            </a:r>
            <a:br>
              <a:rPr lang="pt-BR" sz="27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lang="pt-BR" sz="27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ORGANIZAÇÃO </a:t>
            </a:r>
            <a:endParaRPr lang="pt-BR" sz="31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385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82250" y="1333975"/>
            <a:ext cx="6624000" cy="452596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endParaRPr lang="pt-BR" sz="3600" b="1" i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pt-BR" sz="3600" b="1" i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MISSÃO</a:t>
            </a:r>
            <a:endParaRPr lang="pt-BR" sz="3600" b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pt-BR" sz="3600" b="1" i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VISÃO</a:t>
            </a:r>
          </a:p>
          <a:p>
            <a:pPr algn="ctr">
              <a:spcAft>
                <a:spcPts val="600"/>
              </a:spcAft>
              <a:buNone/>
            </a:pPr>
            <a:r>
              <a:rPr lang="pt-BR" sz="36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PRINCÍPIOS E VALORES</a:t>
            </a:r>
          </a:p>
          <a:p>
            <a:pPr algn="ctr">
              <a:spcAft>
                <a:spcPts val="600"/>
              </a:spcAft>
              <a:buNone/>
            </a:pPr>
            <a:r>
              <a:rPr lang="pt-BR" sz="36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POLÍTICAS </a:t>
            </a:r>
          </a:p>
          <a:p>
            <a:pPr lvl="2">
              <a:buNone/>
            </a:pPr>
            <a:endParaRPr lang="pt-B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t-BR" sz="2400" dirty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2445507" y="74525"/>
            <a:ext cx="4367542" cy="612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MAPA ESTRATÉGICO (BSC)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-19050" y="3586540"/>
            <a:ext cx="9144000" cy="104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4629528"/>
            <a:ext cx="9144000" cy="9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5534403"/>
            <a:ext cx="9144000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177904" y="2743200"/>
            <a:ext cx="7200000" cy="56936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OTIMIZAÇÃO DO RESULTADO OPERACIONAL E FINANCEIRO </a:t>
            </a:r>
          </a:p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(EFICIÊNCIA E EFICÁCIA)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Elipse 45"/>
          <p:cNvSpPr>
            <a:spLocks noChangeArrowheads="1"/>
          </p:cNvSpPr>
          <p:nvPr/>
        </p:nvSpPr>
        <p:spPr bwMode="auto">
          <a:xfrm>
            <a:off x="7605760" y="2786742"/>
            <a:ext cx="1260000" cy="523059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Finan-ceira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Elipse 34"/>
          <p:cNvSpPr/>
          <p:nvPr/>
        </p:nvSpPr>
        <p:spPr bwMode="auto">
          <a:xfrm>
            <a:off x="7662200" y="4803344"/>
            <a:ext cx="1260000" cy="5760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Proces-sos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Elipse 35"/>
          <p:cNvSpPr>
            <a:spLocks noChangeArrowheads="1"/>
          </p:cNvSpPr>
          <p:nvPr/>
        </p:nvSpPr>
        <p:spPr bwMode="auto">
          <a:xfrm>
            <a:off x="7692848" y="5724819"/>
            <a:ext cx="1332000" cy="648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Colabo-radores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7577730" y="3793651"/>
            <a:ext cx="1404000" cy="5760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Helvetica Neue Condensed Black"/>
                <a:cs typeface="Arial Unicode MS" charset="0"/>
              </a:rPr>
              <a:t>Clientes</a:t>
            </a:r>
            <a:endParaRPr lang="pt-BR" sz="1600" b="1" dirty="0">
              <a:solidFill>
                <a:srgbClr val="000000"/>
              </a:solidFill>
              <a:latin typeface="Helvetica Neue Condensed Black"/>
              <a:cs typeface="Arial Unicode MS" charset="0"/>
            </a:endParaRPr>
          </a:p>
        </p:txBody>
      </p:sp>
      <p:cxnSp>
        <p:nvCxnSpPr>
          <p:cNvPr id="38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224204" y="3761772"/>
            <a:ext cx="7200000" cy="72446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VALOR AGREGADO AO PÚBLICO ATENDIDO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(SATISFAÇÃO DO CLIENTE E  QUALIDADE DO PRODUTO)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>
            <a:off x="221880" y="4708475"/>
            <a:ext cx="7200000" cy="72457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SATISFAÇÃO DO CLIENTES E CONSECUÇÃO DA MISSÃO E VISÃO </a:t>
            </a:r>
          </a:p>
          <a:p>
            <a:pPr algn="ctr"/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(INOVAÇÃO, </a:t>
            </a: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MODERNIDADE E MELHORIAS)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2" y="1660950"/>
            <a:ext cx="9144000" cy="93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48" name="Elipse 45"/>
          <p:cNvSpPr>
            <a:spLocks noChangeArrowheads="1"/>
          </p:cNvSpPr>
          <p:nvPr/>
        </p:nvSpPr>
        <p:spPr bwMode="auto">
          <a:xfrm>
            <a:off x="7476390" y="1796143"/>
            <a:ext cx="1440000" cy="583451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Insti-tucional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512140" y="993034"/>
            <a:ext cx="5796000" cy="648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OPORTUNIDADES  </a:t>
            </a:r>
            <a:endParaRPr lang="pt-BR" sz="24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Elipse 45"/>
          <p:cNvSpPr>
            <a:spLocks noChangeArrowheads="1"/>
          </p:cNvSpPr>
          <p:nvPr/>
        </p:nvSpPr>
        <p:spPr bwMode="auto">
          <a:xfrm>
            <a:off x="7334868" y="957917"/>
            <a:ext cx="1692000" cy="583451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PERS-PECTIVAS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143501" y="1764853"/>
            <a:ext cx="7200000" cy="5925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CRIAÇÃO DE “VALOR PÚBLICO” PARA A SOCIEDADE E GOVERNO (EFETIVIDADE)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08387" y="5752617"/>
            <a:ext cx="7200000" cy="9144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PREPARAÇÃO DOS COLABORADORES PARA SUPORTAR A ORGANIZAÇÃO A CUMPRIR SUA MISSÃO</a:t>
            </a:r>
          </a:p>
          <a:p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(CAPACITAÇÃO, COMPROMETIMENTO E CAPACITAÇÃO PROFISSIONAL)</a:t>
            </a:r>
            <a:endParaRPr lang="pt-BR" sz="1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8" grpId="0" animBg="1"/>
      <p:bldP spid="26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23719"/>
            <a:ext cx="241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41724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Contexto</a:t>
            </a:r>
          </a:p>
          <a:p>
            <a:r>
              <a:rPr lang="pt-BR" dirty="0" smtClean="0"/>
              <a:t>Externo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82174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Diretrizes</a:t>
            </a:r>
          </a:p>
          <a:p>
            <a:r>
              <a:rPr lang="pt-BR" dirty="0" smtClean="0"/>
              <a:t>Estratégicas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00755" y="359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Competências e Metas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405" y="4884624"/>
            <a:ext cx="1980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Padrões de Desempenho / Performance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37930" y="4838324"/>
            <a:ext cx="248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Capacitação, Acompanhamento e RECONHECIMENTO do Desempenho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886675"/>
            <a:ext cx="7236000" cy="11574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82174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Contexto</a:t>
            </a:r>
          </a:p>
          <a:p>
            <a:r>
              <a:rPr lang="pt-BR" dirty="0" smtClean="0"/>
              <a:t>Interno  </a:t>
            </a:r>
            <a:endParaRPr lang="pt-BR" dirty="0"/>
          </a:p>
        </p:txBody>
      </p:sp>
      <p:sp>
        <p:nvSpPr>
          <p:cNvPr id="14" name="Seta para baixo 13"/>
          <p:cNvSpPr/>
          <p:nvPr/>
        </p:nvSpPr>
        <p:spPr>
          <a:xfrm>
            <a:off x="1469979" y="168989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4041554" y="295349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4055054" y="42518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2777953" y="2338060"/>
            <a:ext cx="612000" cy="4680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291653" y="5071685"/>
            <a:ext cx="612000" cy="4680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63777" y="2789491"/>
            <a:ext cx="1937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Retroalimentação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225" y="71175"/>
            <a:ext cx="5760000" cy="762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Helvetica Neue Condensed Black"/>
                <a:ea typeface="Tahoma" pitchFamily="34" charset="0"/>
                <a:cs typeface="Tahoma" pitchFamily="34" charset="0"/>
              </a:rPr>
              <a:t>  </a:t>
            </a:r>
            <a:r>
              <a:rPr lang="pt-BR" sz="27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COMPETÊNCIA </a:t>
            </a:r>
            <a:br>
              <a:rPr lang="pt-BR" sz="27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lang="pt-BR" sz="27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CONCEITO</a:t>
            </a:r>
            <a:endParaRPr lang="pt-BR" sz="27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385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563" y="1282891"/>
            <a:ext cx="8640000" cy="5148000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“ COMPETÊNCIA É UMA EXPRESSÃO DE ATRIBUTOS QUE O INDIVÍDUO TEM,  ASSOCIADO AO CONTEXTO QUE ELE ENFRENTA EM SEU TRABALHO”</a:t>
            </a:r>
          </a:p>
          <a:p>
            <a:pPr algn="ctr">
              <a:buNone/>
            </a:pPr>
            <a:endParaRPr lang="pt-BR" sz="20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pt-BR" sz="20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pt-BR" sz="20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Conjunto de CAPACIDADES de que a pessoa dispõe ou precisa para desenvolver as atividades relativas à ATIVIDADE PROFISSIONAL e às DEMANDAS DO TRABALHO, solucionando SITUAÇÕES COMPLEXAS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 contribuindo para o alcance dos OBJETIVOS DA ORGANIZAÇÃO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2000" b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Simone </a:t>
            </a: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Feuerschüt</a:t>
            </a:r>
            <a:r>
              <a:rPr lang="pt-BR" sz="16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te</a:t>
            </a:r>
            <a:r>
              <a:rPr lang="pt-BR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endParaRPr lang="pt-BR" dirty="0" smtClean="0">
              <a:ln>
                <a:solidFill>
                  <a:sysClr val="windowText" lastClr="000000"/>
                </a:solidFill>
              </a:ln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117475"/>
            <a:ext cx="8001000" cy="762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COMPETÊNCIA</a:t>
            </a:r>
            <a:b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ASPECTOS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385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563" y="893763"/>
            <a:ext cx="8496300" cy="5130800"/>
          </a:xfrm>
        </p:spPr>
        <p:txBody>
          <a:bodyPr/>
          <a:lstStyle/>
          <a:p>
            <a:pPr lvl="2">
              <a:buNone/>
            </a:pPr>
            <a:endParaRPr lang="pt-BR" b="1" dirty="0"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endParaRPr lang="pt-BR" dirty="0" smtClean="0">
              <a:latin typeface="Helvetica Neue Condensed Black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5750" y="1314390"/>
            <a:ext cx="864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QUE SIGNIFICA?</a:t>
            </a:r>
          </a:p>
          <a:p>
            <a:pPr marL="457200" indent="-457200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	Conjunto de CONHECIMENTOS, HABILIDADES E ATITUDES necessárias ao desempenho das funções, visando ao alcance dos objetivos da Organização.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0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QUE REPRESENTA?</a:t>
            </a:r>
          </a:p>
          <a:p>
            <a:pPr marL="457200" indent="-457200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	COMPORTAMENTOS que podem e devem ser observados objetivamente no contexto de trabalho do colaborador.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0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QUE EXPRESSA?</a:t>
            </a:r>
          </a:p>
          <a:p>
            <a:pPr marL="457200" indent="-457200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	CAPACIDADES DESEJADAS do colaborador para realização de suas atividades no contexto da equipe e da organização.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0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QUE INDICA?</a:t>
            </a:r>
          </a:p>
          <a:p>
            <a:pPr marL="457200" indent="-457200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	O  QUE SE ESPERA DO COLABORADOR para atingir seus objetivos e metas do órgão, área ou setor.</a:t>
            </a:r>
            <a:endParaRPr lang="pt-BR" sz="20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17510" y="1485900"/>
            <a:ext cx="8640000" cy="2215991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Convergência entre desempenho pessoal </a:t>
            </a:r>
          </a:p>
          <a:p>
            <a:pPr marR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 os </a:t>
            </a:r>
          </a:p>
          <a:p>
            <a:pPr marR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objetivos da organização</a:t>
            </a: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Helvetica Neue Condensed Black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1015200" y="184750"/>
            <a:ext cx="8001000" cy="762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COMPETÊNCIA </a:t>
            </a:r>
            <a:b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</a:b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RESULTADOS ESPERADOS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2007" y="4113767"/>
            <a:ext cx="8640000" cy="13051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Incentivo à integração  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entre os diversos setores da organização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710" y="1310350"/>
            <a:ext cx="6624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988142" y="773881"/>
            <a:ext cx="6975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00CC"/>
                </a:solidFill>
                <a:latin typeface="Helvetica Neue Condensed Black"/>
              </a:rPr>
              <a:t>PRINCIPAL TREINAMENTO</a:t>
            </a:r>
            <a:endParaRPr lang="pt-BR" sz="3200" b="1" i="1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65371" y="6444337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rgbClr val="000000"/>
                </a:solidFill>
                <a:latin typeface="Helvetica Neue Condensed Black"/>
              </a:rPr>
              <a:t>Lujan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 - Argentina 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876300" y="115300"/>
            <a:ext cx="8001000" cy="762000"/>
          </a:xfrm>
          <a:noFill/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COMPETÊNCIA</a:t>
            </a:r>
            <a:b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RETORNO PARA A ORGANIZAÇÃO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385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563" y="893763"/>
            <a:ext cx="8496300" cy="5130800"/>
          </a:xfrm>
          <a:noFill/>
        </p:spPr>
        <p:txBody>
          <a:bodyPr/>
          <a:lstStyle/>
          <a:p>
            <a:pPr lvl="2">
              <a:buNone/>
            </a:pPr>
            <a:endParaRPr lang="pt-BR" b="1" dirty="0"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endParaRPr lang="pt-BR" dirty="0" smtClean="0"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533400" y="1466850"/>
            <a:ext cx="2304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Maior Produtividade</a:t>
            </a:r>
          </a:p>
        </p:txBody>
      </p:sp>
      <p:sp>
        <p:nvSpPr>
          <p:cNvPr id="7" name="Elipse 6"/>
          <p:cNvSpPr/>
          <p:nvPr/>
        </p:nvSpPr>
        <p:spPr bwMode="auto">
          <a:xfrm>
            <a:off x="3810000" y="1714500"/>
            <a:ext cx="2304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Gestores Fortalecidos</a:t>
            </a:r>
          </a:p>
        </p:txBody>
      </p:sp>
      <p:sp>
        <p:nvSpPr>
          <p:cNvPr id="8" name="Elipse 7"/>
          <p:cNvSpPr/>
          <p:nvPr/>
        </p:nvSpPr>
        <p:spPr bwMode="auto">
          <a:xfrm>
            <a:off x="5981700" y="2724149"/>
            <a:ext cx="2304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Postura  Assertiva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1123950" y="3162300"/>
            <a:ext cx="2304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Foco nos Resultados</a:t>
            </a:r>
          </a:p>
        </p:txBody>
      </p:sp>
      <p:sp>
        <p:nvSpPr>
          <p:cNvPr id="10" name="Elipse 9"/>
          <p:cNvSpPr/>
          <p:nvPr/>
        </p:nvSpPr>
        <p:spPr bwMode="auto">
          <a:xfrm>
            <a:off x="3848100" y="3771900"/>
            <a:ext cx="2304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Ambiente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Participativo</a:t>
            </a:r>
          </a:p>
        </p:txBody>
      </p:sp>
      <p:sp>
        <p:nvSpPr>
          <p:cNvPr id="11" name="Elipse 10"/>
          <p:cNvSpPr/>
          <p:nvPr/>
        </p:nvSpPr>
        <p:spPr bwMode="auto">
          <a:xfrm>
            <a:off x="1733550" y="5048248"/>
            <a:ext cx="2340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Motivação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Individual  </a:t>
            </a:r>
          </a:p>
        </p:txBody>
      </p:sp>
      <p:sp>
        <p:nvSpPr>
          <p:cNvPr id="12" name="Elipse 11"/>
          <p:cNvSpPr/>
          <p:nvPr/>
        </p:nvSpPr>
        <p:spPr bwMode="auto">
          <a:xfrm>
            <a:off x="6076950" y="4857750"/>
            <a:ext cx="2304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Comprometi-mento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158225"/>
            <a:ext cx="8001000" cy="762000"/>
          </a:xfrm>
          <a:noFill/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COMPETÊNCIA</a:t>
            </a:r>
            <a:b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lang="pt-BR" sz="2400" b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ATRIBUTOS</a:t>
            </a: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385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563" y="1027113"/>
            <a:ext cx="8496300" cy="5130800"/>
          </a:xfrm>
          <a:noFill/>
        </p:spPr>
        <p:txBody>
          <a:bodyPr/>
          <a:lstStyle/>
          <a:p>
            <a:pPr lvl="2">
              <a:buNone/>
            </a:pPr>
            <a:endParaRPr lang="pt-BR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endParaRPr lang="pt-BR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47010" name="Picture 2" descr="http://1.bp.blogspot.com/-eBFT9EnVME0/Tw3mNariRVI/AAAAAAAAAF8/6mdZrCwMeVA/s1600/400px-Greek_uc_sigm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181100"/>
            <a:ext cx="432000" cy="54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95616" y="1289712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       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(Conhecimentos, Habilidades e Atitudes) = VALOR AGREGADO</a:t>
            </a:r>
            <a:r>
              <a:rPr lang="pt-BR" sz="22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22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11536" y="1910156"/>
            <a:ext cx="2844000" cy="1168539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CONHECIMENTO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“SABER CONCEITUAL”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79807" y="3515957"/>
            <a:ext cx="2844000" cy="77902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HABILIDADE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“SABER  FAZER”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3657592" y="1883391"/>
            <a:ext cx="5328000" cy="919401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São os conceitos, teorias, metodologias, legislação, informações em geral que se aprende por meio de qualificação, estudos, </a:t>
            </a:r>
            <a:r>
              <a:rPr kumimoji="0" lang="pt-B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etc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3660428" y="2979863"/>
            <a:ext cx="5292000" cy="1838801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É o saber prático, a capacidade de colocar em prática os conhecimentos; de desenvolver ações concretas para resolver situações de trabalho; de aplicar técnicas; de articular recursos individuais e do contexto para solucionar problemas</a:t>
            </a:r>
          </a:p>
        </p:txBody>
      </p:sp>
      <p:sp>
        <p:nvSpPr>
          <p:cNvPr id="12" name="Seta para a direita 11"/>
          <p:cNvSpPr/>
          <p:nvPr/>
        </p:nvSpPr>
        <p:spPr bwMode="auto">
          <a:xfrm>
            <a:off x="3156039" y="2225720"/>
            <a:ext cx="360000" cy="550247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eta para a direita 12"/>
          <p:cNvSpPr/>
          <p:nvPr/>
        </p:nvSpPr>
        <p:spPr bwMode="auto">
          <a:xfrm>
            <a:off x="3139548" y="3564325"/>
            <a:ext cx="360000" cy="550247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143010" y="5142815"/>
            <a:ext cx="2844000" cy="1168539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ATITUDES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“QUERER FAZER”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3153196" y="5543550"/>
            <a:ext cx="360000" cy="550247"/>
          </a:xfrm>
          <a:prstGeom prst="rightArrow">
            <a:avLst>
              <a:gd name="adj1" fmla="val 50000"/>
              <a:gd name="adj2" fmla="val 44945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3674076" y="4961342"/>
            <a:ext cx="5292000" cy="1532334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Estão ligadas à forma pessoal de agir frente às situações de trabalho, associadas aos traços de personalidade, aptidões, valores, bem como à MOTIVAÇÃO PARA AGIR E SE RELACIONAR NO CONTEXTO DO TRABALHO 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211226" y="6491549"/>
            <a:ext cx="3785011" cy="375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pt-BR" sz="1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Simone </a:t>
            </a:r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Feuerschütte</a:t>
            </a:r>
            <a:r>
              <a:rPr lang="pt-BR" sz="1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, palestra EULG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77700" y="-3162"/>
            <a:ext cx="5760000" cy="936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COMPETÊNCIA</a:t>
            </a:r>
            <a:b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</a:b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VANTAGENS PARA A ORGANIZAÇÃO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0050" y="1321296"/>
            <a:ext cx="84963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 possibilidade de se definir perfis profissionais que favorecem a produtividade;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desenvolvimento de equipes orientado pela capacitação  necessária aos diversos postos de trabalho;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 identificação dos pontos de insuficiência, permitindo intervenções de retorno garantido para a organização;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gerenciamento do desempenho com base em critérios mensuráveis e passíveis de observação direta; 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 aumento da produtividade e a maximização de resultados;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 conscientização das equipes para assumirem a </a:t>
            </a:r>
            <a:r>
              <a:rPr lang="pt-BR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corresponsabilidade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pelo seu </a:t>
            </a:r>
            <a:r>
              <a:rPr lang="pt-BR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autodesenvolvimento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, tornando o processo </a:t>
            </a:r>
            <a:r>
              <a:rPr lang="pt-BR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ganha-ganha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pt-BR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endParaRPr lang="pt-BR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r"/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Adaptado de </a:t>
            </a:r>
            <a:r>
              <a:rPr lang="pt-BR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Gramigna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(2007) </a:t>
            </a:r>
          </a:p>
          <a:p>
            <a:endParaRPr lang="pt-BR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00850" y="101013"/>
            <a:ext cx="5760000" cy="864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COMPETÊNCIA</a:t>
            </a:r>
            <a:b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</a:b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OUTRAS</a:t>
            </a:r>
            <a:r>
              <a:rPr lang="pt-BR" sz="2400" b="1" dirty="0" smtClean="0">
                <a:solidFill>
                  <a:srgbClr val="0000CC"/>
                </a:solidFill>
                <a:latin typeface="Helvetica Neue Condensed Black"/>
              </a:rPr>
              <a:t> VANTAGENS </a:t>
            </a: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 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1950" y="1557521"/>
            <a:ext cx="84010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Consolidar e favorecer uma visão compartilhada da  estratégia da organização;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Direcionar a Organização para o </a:t>
            </a:r>
            <a:r>
              <a:rPr lang="pt-BR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atingimento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de seus objetivos estratégicos;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Oferecer orientação sobre o comportamento de todos para fortalecer a importância da Organização e sua posição na Comunidade;   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Subsidiar a integração vertical e horizontal;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Valorizar o talentos;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Harmonizar objetivos entre gestores e colaboradores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Facilitar o diálogo e promover a confiança entre gestores e colaboradores.</a:t>
            </a:r>
            <a:endParaRPr lang="pt-BR" sz="20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89275" y="150469"/>
            <a:ext cx="5760000" cy="756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COMPETÊNCIAS</a:t>
            </a:r>
            <a:b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</a:br>
            <a:r>
              <a:rPr lang="pt-BR" sz="2400" b="1" dirty="0" smtClean="0">
                <a:solidFill>
                  <a:srgbClr val="0000CC"/>
                </a:solidFill>
                <a:latin typeface="Helvetica Neue Condensed Black"/>
              </a:rPr>
              <a:t>VANTAGENS PARA O PROFISSIONAL</a:t>
            </a:r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</a:rPr>
              <a:t> 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5651" y="1494140"/>
            <a:ext cx="840104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Definição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e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consolidação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dos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Conhecimentos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e das Habilidades para a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Capacitação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Individual;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Ampliação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dos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conhecimentos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, das habilidades e das características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pessoais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Incentivo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aprendizado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contínuo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Conhecimento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dos mecanismos de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evolução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profissional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; 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Reconhecimento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do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trabalho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, do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esforço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e da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dedicação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do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profissional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;  </a:t>
            </a:r>
          </a:p>
          <a:p>
            <a:pPr marL="342900" lvl="0" indent="-342900" algn="just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Oportunidades 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iguais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de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crescimento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es-CO" sz="20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profissional</a:t>
            </a:r>
            <a:r>
              <a:rPr lang="es-CO" sz="20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.</a:t>
            </a:r>
            <a:endParaRPr lang="es-CO" sz="2000" dirty="0" smtClean="0">
              <a:solidFill>
                <a:srgbClr val="000000"/>
              </a:solidFill>
              <a:latin typeface="Helvetica Neue Condensed Black"/>
            </a:endParaRPr>
          </a:p>
          <a:p>
            <a:pPr marL="457200" indent="-457200" algn="just">
              <a:buClr>
                <a:schemeClr val="accent2"/>
              </a:buClr>
              <a:buFont typeface="Wingdings" pitchFamily="2" charset="2"/>
              <a:buChar char="§"/>
            </a:pPr>
            <a:endParaRPr lang="pt-BR" dirty="0"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97391"/>
              </p:ext>
            </p:extLst>
          </p:nvPr>
        </p:nvGraphicFramePr>
        <p:xfrm>
          <a:off x="252480" y="1168800"/>
          <a:ext cx="8640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0920"/>
                <a:gridCol w="454908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GESTÃO POR COMPETÊNCIA</a:t>
                      </a:r>
                      <a:endParaRPr lang="es-CO" sz="18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ESTRUTURA TRADICIONAL</a:t>
                      </a:r>
                      <a:endParaRPr lang="es-CO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21858"/>
              </p:ext>
            </p:extLst>
          </p:nvPr>
        </p:nvGraphicFramePr>
        <p:xfrm>
          <a:off x="241594" y="2737294"/>
          <a:ext cx="864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806"/>
                <a:gridCol w="4538194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Carreiras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definidas claramente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Carreiras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não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definidas claramente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21858"/>
              </p:ext>
            </p:extLst>
          </p:nvPr>
        </p:nvGraphicFramePr>
        <p:xfrm>
          <a:off x="241594" y="3117641"/>
          <a:ext cx="86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806"/>
                <a:gridCol w="4538194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Aprendizagem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verticalizada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(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negócio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)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Aprendizagem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horizontalizada</a:t>
                      </a:r>
                      <a:endParaRPr lang="es-CO" sz="1900" i="1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ctr"/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(área de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especialização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)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6950" y="0"/>
            <a:ext cx="5760000" cy="899725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COMPETÊNCIAS “VERSUS” </a:t>
            </a:r>
            <a:br>
              <a:rPr lang="pt-BR" sz="22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lang="pt-BR" sz="22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ESTRUTURA TRADICIONAL </a:t>
            </a:r>
            <a:endParaRPr lang="pt-BR" sz="22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68649"/>
              </p:ext>
            </p:extLst>
          </p:nvPr>
        </p:nvGraphicFramePr>
        <p:xfrm>
          <a:off x="254642" y="2352608"/>
          <a:ext cx="8612614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863"/>
                <a:gridCol w="4526751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CO" sz="18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Valorização</a:t>
                      </a:r>
                      <a:r>
                        <a:rPr lang="es-CO" sz="18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da </a:t>
                      </a:r>
                      <a:r>
                        <a:rPr lang="es-CO" sz="18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capacitação</a:t>
                      </a:r>
                      <a:r>
                        <a:rPr lang="es-CO" sz="18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</a:t>
                      </a:r>
                      <a:endParaRPr lang="es-CO" sz="18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Valorização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da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tarefa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68553"/>
              </p:ext>
            </p:extLst>
          </p:nvPr>
        </p:nvGraphicFramePr>
        <p:xfrm>
          <a:off x="238601" y="3788955"/>
          <a:ext cx="86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373"/>
                <a:gridCol w="4523627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Crescimento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profissional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baseado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no sistema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Crescimento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profissional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baseado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em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critérios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do Gestor 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68134"/>
              </p:ext>
            </p:extLst>
          </p:nvPr>
        </p:nvGraphicFramePr>
        <p:xfrm>
          <a:off x="237453" y="4466113"/>
          <a:ext cx="864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407"/>
                <a:gridCol w="4511593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Remunera pelo valor agregado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b="1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Remunera o cargo </a:t>
                      </a:r>
                      <a:endParaRPr lang="es-CO" sz="1900" b="1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45371"/>
              </p:ext>
            </p:extLst>
          </p:nvPr>
        </p:nvGraphicFramePr>
        <p:xfrm>
          <a:off x="237453" y="4848012"/>
          <a:ext cx="864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/>
                <a:gridCol w="4506150"/>
              </a:tblGrid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Eficácia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na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resolução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de problemas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900" b="1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Resolução</a:t>
                      </a:r>
                      <a:r>
                        <a:rPr lang="es-CO" sz="1900" b="1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de problemas limitada </a:t>
                      </a:r>
                      <a:r>
                        <a:rPr lang="es-CO" sz="1900" b="1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às</a:t>
                      </a:r>
                      <a:r>
                        <a:rPr lang="es-CO" sz="1900" b="1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b="1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atribuições</a:t>
                      </a:r>
                      <a:r>
                        <a:rPr lang="es-CO" sz="1900" b="1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descritas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68553"/>
              </p:ext>
            </p:extLst>
          </p:nvPr>
        </p:nvGraphicFramePr>
        <p:xfrm>
          <a:off x="237453" y="5516952"/>
          <a:ext cx="864000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030"/>
                <a:gridCol w="4490970"/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Desvinculação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de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niveis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salarias por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senioridade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e/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ou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tempo de casa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Pressão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por aumento salarial por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senioridade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e/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ou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tempo de casa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35739"/>
              </p:ext>
            </p:extLst>
          </p:nvPr>
        </p:nvGraphicFramePr>
        <p:xfrm>
          <a:off x="243068" y="1539431"/>
          <a:ext cx="8649412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376"/>
                <a:gridCol w="4554036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s-CO" sz="1900" b="1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Foco no resultado</a:t>
                      </a:r>
                      <a:endParaRPr lang="es-CO" sz="1900" b="1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Foco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na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atividade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45371"/>
              </p:ext>
            </p:extLst>
          </p:nvPr>
        </p:nvGraphicFramePr>
        <p:xfrm>
          <a:off x="247650" y="1971287"/>
          <a:ext cx="864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986"/>
                <a:gridCol w="4534014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Visão</a:t>
                      </a:r>
                      <a:r>
                        <a:rPr lang="es-CO" sz="1900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sistêmica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900" b="1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Visão</a:t>
                      </a:r>
                      <a:r>
                        <a:rPr lang="es-CO" sz="1900" b="1" i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r>
                        <a:rPr lang="es-CO" sz="1900" b="1" i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setorial</a:t>
                      </a:r>
                      <a:endParaRPr lang="es-CO" sz="1900" i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11316" y="287459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METAS QUANTITATIVAS </a:t>
            </a:r>
            <a:endParaRPr lang="pt-BR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02853" y="2808521"/>
          <a:ext cx="8640000" cy="2779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/>
              </a:tblGrid>
              <a:tr h="27795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Permitem: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Alinhar objetivos operacionais com objetivos estratégicos;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Transformar a estratégia em ações e resultados mensuráveis; e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Definir objetivos e indicadores de desempenho individuais coerentes com a missão da empresa.</a:t>
                      </a:r>
                      <a:endParaRPr lang="pt-BR" sz="20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59178" y="1141506"/>
            <a:ext cx="860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São os desafios expressos em valores numéricos e com prazo determinado, negociados entre gestor e subordinado com base nos objetivos estratégicos da Organização / Setor / Unidade.</a:t>
            </a:r>
            <a:endParaRPr lang="pt-BR" sz="20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Externo 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Diretrizes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Estratégicas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Competências e Metas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Padrões de Desempenho / Performance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37930" y="4826749"/>
            <a:ext cx="2484000" cy="122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Capacitação,  Acompanhamento e RECONHECIMENTO do Desempenho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875100"/>
            <a:ext cx="7236000" cy="11574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Interno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63777" y="2777916"/>
            <a:ext cx="1937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Retroalimentação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5890" y="993508"/>
            <a:ext cx="8640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800" b="1" i="1" dirty="0">
                <a:solidFill>
                  <a:srgbClr val="000000"/>
                </a:solidFill>
                <a:latin typeface="Helvetica Neue Condensed Black"/>
              </a:rPr>
              <a:t>“HOJE NÃO BASTA O SABER, </a:t>
            </a:r>
            <a:endParaRPr lang="pt-BR" sz="2800" b="1" i="1" dirty="0" smtClean="0">
              <a:solidFill>
                <a:srgbClr val="000000"/>
              </a:solidFill>
              <a:latin typeface="Helvetica Neue Condensed Black"/>
            </a:endParaRPr>
          </a:p>
          <a:p>
            <a:pPr algn="ctr">
              <a:spcAft>
                <a:spcPts val="1200"/>
              </a:spcAft>
            </a:pPr>
            <a:r>
              <a:rPr lang="pt-BR" sz="2800" b="1" i="1" dirty="0" smtClean="0">
                <a:solidFill>
                  <a:srgbClr val="000000"/>
                </a:solidFill>
                <a:latin typeface="Helvetica Neue Condensed Black"/>
              </a:rPr>
              <a:t>QUE </a:t>
            </a:r>
            <a:r>
              <a:rPr lang="pt-BR" sz="2800" b="1" i="1" dirty="0">
                <a:solidFill>
                  <a:srgbClr val="000000"/>
                </a:solidFill>
                <a:latin typeface="Helvetica Neue Condensed Black"/>
              </a:rPr>
              <a:t>É CONHECIMENTO ACUMULADO, </a:t>
            </a:r>
          </a:p>
          <a:p>
            <a:pPr algn="ctr"/>
            <a:endParaRPr lang="pt-BR" sz="2800" b="1" i="1" dirty="0">
              <a:solidFill>
                <a:srgbClr val="000000"/>
              </a:solidFill>
              <a:latin typeface="Helvetica Neue Condensed Black"/>
            </a:endParaRPr>
          </a:p>
          <a:p>
            <a:pPr algn="ctr">
              <a:spcAft>
                <a:spcPts val="1200"/>
              </a:spcAft>
            </a:pPr>
            <a:r>
              <a:rPr lang="pt-BR" sz="2800" b="1" i="1" dirty="0">
                <a:solidFill>
                  <a:srgbClr val="000000"/>
                </a:solidFill>
                <a:latin typeface="Helvetica Neue Condensed Black"/>
              </a:rPr>
              <a:t>E NÃO BASTA O SABER FAZER, </a:t>
            </a:r>
            <a:endParaRPr lang="pt-BR" sz="2800" b="1" i="1" dirty="0" smtClean="0">
              <a:solidFill>
                <a:srgbClr val="000000"/>
              </a:solidFill>
              <a:latin typeface="Helvetica Neue Condensed Black"/>
            </a:endParaRPr>
          </a:p>
          <a:p>
            <a:pPr algn="ctr">
              <a:spcAft>
                <a:spcPts val="1200"/>
              </a:spcAft>
            </a:pPr>
            <a:r>
              <a:rPr lang="pt-BR" sz="2800" b="1" i="1" dirty="0" smtClean="0">
                <a:solidFill>
                  <a:srgbClr val="000000"/>
                </a:solidFill>
                <a:latin typeface="Helvetica Neue Condensed Black"/>
              </a:rPr>
              <a:t>QUE </a:t>
            </a:r>
            <a:r>
              <a:rPr lang="pt-BR" sz="2800" b="1" i="1" dirty="0">
                <a:solidFill>
                  <a:srgbClr val="000000"/>
                </a:solidFill>
                <a:latin typeface="Helvetica Neue Condensed Black"/>
              </a:rPr>
              <a:t>É A HABILIDADE DE APLICAR ESSE CONHECIMENTO. </a:t>
            </a:r>
          </a:p>
          <a:p>
            <a:pPr algn="ctr"/>
            <a:endParaRPr lang="pt-BR" sz="2800" b="1" i="1" dirty="0">
              <a:solidFill>
                <a:srgbClr val="000000"/>
              </a:solidFill>
              <a:latin typeface="Helvetica Neue Condensed Black"/>
            </a:endParaRPr>
          </a:p>
          <a:p>
            <a:pPr algn="ctr">
              <a:spcAft>
                <a:spcPts val="1200"/>
              </a:spcAft>
            </a:pPr>
            <a:r>
              <a:rPr lang="pt-BR" sz="2800" b="1" i="1" dirty="0">
                <a:solidFill>
                  <a:srgbClr val="000000"/>
                </a:solidFill>
                <a:latin typeface="Helvetica Neue Condensed Black"/>
              </a:rPr>
              <a:t>É PRECISO QUERER FAZER, </a:t>
            </a:r>
            <a:endParaRPr lang="pt-BR" sz="2800" b="1" i="1" dirty="0" smtClean="0">
              <a:solidFill>
                <a:srgbClr val="000000"/>
              </a:solidFill>
              <a:latin typeface="Helvetica Neue Condensed Black"/>
            </a:endParaRPr>
          </a:p>
          <a:p>
            <a:pPr algn="ctr">
              <a:spcAft>
                <a:spcPts val="1200"/>
              </a:spcAft>
            </a:pPr>
            <a:r>
              <a:rPr lang="pt-BR" sz="2800" b="1" i="1" dirty="0" smtClean="0">
                <a:solidFill>
                  <a:srgbClr val="000000"/>
                </a:solidFill>
                <a:latin typeface="Helvetica Neue Condensed Black"/>
              </a:rPr>
              <a:t>QUE </a:t>
            </a:r>
            <a:r>
              <a:rPr lang="pt-BR" sz="2800" b="1" i="1" dirty="0">
                <a:solidFill>
                  <a:srgbClr val="000000"/>
                </a:solidFill>
                <a:latin typeface="Helvetica Neue Condensed Black"/>
              </a:rPr>
              <a:t>É A ATITUDE.”</a:t>
            </a:r>
          </a:p>
          <a:p>
            <a:pPr algn="ctr"/>
            <a:endParaRPr lang="pt-BR" sz="3200" b="1" i="1" dirty="0">
              <a:solidFill>
                <a:srgbClr val="000000"/>
              </a:solidFill>
              <a:latin typeface="Helvetica Neue Condensed Black"/>
            </a:endParaRPr>
          </a:p>
          <a:p>
            <a:pPr algn="r"/>
            <a:r>
              <a:rPr lang="pt-BR" sz="2400" b="1" i="1" dirty="0" smtClean="0">
                <a:solidFill>
                  <a:srgbClr val="000000"/>
                </a:solidFill>
                <a:latin typeface="Helvetica Neue Condensed Black"/>
              </a:rPr>
              <a:t>Carlos </a:t>
            </a:r>
            <a:r>
              <a:rPr lang="pt-BR" sz="2400" b="1" i="1" dirty="0">
                <a:solidFill>
                  <a:srgbClr val="000000"/>
                </a:solidFill>
                <a:latin typeface="Helvetica Neue Condensed Black"/>
              </a:rPr>
              <a:t>Alberto </a:t>
            </a:r>
            <a:r>
              <a:rPr lang="pt-BR" sz="2400" b="1" i="1" dirty="0" smtClean="0">
                <a:solidFill>
                  <a:srgbClr val="000000"/>
                </a:solidFill>
                <a:latin typeface="Helvetica Neue Condensed Black"/>
              </a:rPr>
              <a:t>Júlio</a:t>
            </a:r>
            <a:endParaRPr lang="pt-BR" sz="2400" b="1" i="1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3" name="Text Box 8"/>
          <p:cNvSpPr txBox="1">
            <a:spLocks noChangeAspect="1" noChangeArrowheads="1"/>
          </p:cNvSpPr>
          <p:nvPr/>
        </p:nvSpPr>
        <p:spPr bwMode="auto">
          <a:xfrm>
            <a:off x="1528417" y="138896"/>
            <a:ext cx="576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400" i="1" dirty="0" smtClean="0">
                <a:solidFill>
                  <a:srgbClr val="0000CC"/>
                </a:solidFill>
                <a:latin typeface="Helvetica Neue Condensed Black"/>
              </a:rPr>
              <a:t>GESTÃO DE DESEMPENHO   </a:t>
            </a:r>
            <a:endParaRPr lang="pt-BR" sz="2400" i="1" dirty="0">
              <a:solidFill>
                <a:srgbClr val="0000CC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485" y="4805859"/>
            <a:ext cx="39600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2400"/>
              </a:spcAft>
            </a:pPr>
            <a:r>
              <a:rPr lang="pt-BR" sz="1500" u="sng" dirty="0" smtClean="0">
                <a:solidFill>
                  <a:srgbClr val="000000"/>
                </a:solidFill>
                <a:latin typeface="Helvetica Neue Condensed Black"/>
              </a:rPr>
              <a:t>PARÂMETROS - INDICADORES </a:t>
            </a:r>
          </a:p>
          <a:p>
            <a:pPr algn="just"/>
            <a:r>
              <a:rPr lang="pt-BR" sz="1500" dirty="0" smtClean="0">
                <a:solidFill>
                  <a:srgbClr val="000000"/>
                </a:solidFill>
                <a:latin typeface="Helvetica Neue Condensed Black"/>
              </a:rPr>
              <a:t>Expressam a qualidade do desempenho esperado. </a:t>
            </a:r>
          </a:p>
          <a:p>
            <a:pPr marL="342900" indent="-342900" algn="just">
              <a:spcAft>
                <a:spcPts val="1200"/>
              </a:spcAft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5771" y="740225"/>
            <a:ext cx="86400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São os elementos de referência do desempenho profissional e visam disponibilizar um CONTEXTO OBSERVÁVEL no decurso da atividade.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Text Box 8"/>
          <p:cNvSpPr txBox="1">
            <a:spLocks noChangeAspect="1" noChangeArrowheads="1"/>
          </p:cNvSpPr>
          <p:nvPr/>
        </p:nvSpPr>
        <p:spPr bwMode="auto">
          <a:xfrm>
            <a:off x="1506115" y="38749"/>
            <a:ext cx="576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400" i="1" dirty="0" smtClean="0">
                <a:solidFill>
                  <a:srgbClr val="0000CC"/>
                </a:solidFill>
                <a:latin typeface="Helvetica Neue Condensed Black"/>
              </a:rPr>
              <a:t>PADRÕES DE DESEMPENHO </a:t>
            </a:r>
            <a:endParaRPr lang="pt-BR" sz="2400" i="1" dirty="0">
              <a:solidFill>
                <a:srgbClr val="0000CC"/>
              </a:solidFill>
              <a:latin typeface="Helvetica Neue Condensed Black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043624" y="4611764"/>
          <a:ext cx="4932000" cy="201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32000"/>
              </a:tblGrid>
              <a:tr h="317875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RESULTADOS APRESENTADOS  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</a:tr>
              <a:tr h="1122125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COMPETÊNCIAS</a:t>
                      </a:r>
                    </a:p>
                    <a:p>
                      <a:pPr marL="800100" lvl="1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Nível de Aplicação de Conhecimentos, Habilidades e Atitudes</a:t>
                      </a:r>
                    </a:p>
                    <a:p>
                      <a:pPr marL="800100" lvl="1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Supervisão Necessária </a:t>
                      </a:r>
                    </a:p>
                    <a:p>
                      <a:pPr marL="800100" lvl="1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Decisão e Solução de Problemas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METAS</a:t>
                      </a:r>
                    </a:p>
                    <a:p>
                      <a:pPr marL="800100" lvl="1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Desvios apresentados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45008" y="1958609"/>
            <a:ext cx="3708000" cy="1080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/>
            <a:r>
              <a:rPr lang="pt-BR" sz="1500" u="sng" dirty="0" smtClean="0">
                <a:solidFill>
                  <a:srgbClr val="000000"/>
                </a:solidFill>
                <a:latin typeface="Helvetica Neue Condensed Black"/>
              </a:rPr>
              <a:t>NÍVEIS DE PROFICIÊNCIA </a:t>
            </a:r>
          </a:p>
          <a:p>
            <a:pPr algn="just"/>
            <a:r>
              <a:rPr lang="pt-BR" sz="1500" dirty="0" smtClean="0">
                <a:solidFill>
                  <a:srgbClr val="000000"/>
                </a:solidFill>
                <a:latin typeface="Helvetica Neue Condensed Black"/>
              </a:rPr>
              <a:t>Corresponde à aplicação dos conhecimentos, habilidades e atitudes de uma determinada competência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.</a:t>
            </a:r>
            <a:r>
              <a:rPr lang="pt-BR" dirty="0" smtClean="0"/>
              <a:t> </a:t>
            </a: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7310" y="3327289"/>
            <a:ext cx="385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u="sng" dirty="0" smtClean="0">
                <a:solidFill>
                  <a:srgbClr val="000000"/>
                </a:solidFill>
                <a:latin typeface="Helvetica Neue Condensed Black"/>
              </a:rPr>
              <a:t>PONTUAÇÃO OU GRAU DE AVALIAÇÃO</a:t>
            </a:r>
          </a:p>
          <a:p>
            <a:pPr algn="just">
              <a:spcAft>
                <a:spcPts val="0"/>
              </a:spcAft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</a:rPr>
              <a:t>Escala que determina o grau atingido em relação às competências e metas estabelecidas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66069" y="2025696"/>
          <a:ext cx="4968000" cy="972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6000"/>
                <a:gridCol w="936000"/>
                <a:gridCol w="936000"/>
                <a:gridCol w="1080000"/>
                <a:gridCol w="1080000"/>
              </a:tblGrid>
              <a:tr h="97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NÃO ATENDE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ATENDE O  MÍNIMO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ATENDE O  BÁSICO 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ATENDE PADRÕES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SUPERA PADRÕES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021824" y="3319212"/>
          <a:ext cx="4932000" cy="1080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86400"/>
                <a:gridCol w="986400"/>
                <a:gridCol w="986400"/>
                <a:gridCol w="986400"/>
                <a:gridCol w="986400"/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 ZERO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2,5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5,0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8,0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10,0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81285" y="1349820"/>
            <a:ext cx="7212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3600" dirty="0" smtClean="0">
                <a:solidFill>
                  <a:srgbClr val="000000"/>
                </a:solidFill>
                <a:latin typeface="Helvetica Neue Condensed Black"/>
              </a:rPr>
              <a:t>Apresentação dos Participantes</a:t>
            </a:r>
          </a:p>
          <a:p>
            <a:pPr algn="just"/>
            <a:endParaRPr lang="pt-BR" sz="36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r>
              <a:rPr lang="pt-BR" sz="3600" dirty="0" smtClean="0">
                <a:solidFill>
                  <a:srgbClr val="000000"/>
                </a:solidFill>
                <a:latin typeface="Helvetica Neue Condensed Black"/>
              </a:rPr>
              <a:t>	Onde você trabalha?</a:t>
            </a:r>
          </a:p>
          <a:p>
            <a:endParaRPr lang="pt-BR" sz="36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l"/>
            <a:r>
              <a:rPr lang="pt-BR" sz="3600" dirty="0" smtClean="0">
                <a:solidFill>
                  <a:srgbClr val="000000"/>
                </a:solidFill>
                <a:latin typeface="Helvetica Neue Condensed Black"/>
              </a:rPr>
              <a:t>	O que você faz?</a:t>
            </a:r>
            <a:endParaRPr lang="pt-BR" sz="36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87374" y="6353505"/>
            <a:ext cx="532800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LE BOTERF (2007 apud MATOS e TURNES, 2013 – adaptado)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7432" y="-10197"/>
            <a:ext cx="7236000" cy="7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CONTEXTO OBSERVÁVEL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ESTOQUE DE SABERES OU RECURSOS INDIVIDUAIS 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0338" y="1012385"/>
          <a:ext cx="8686648" cy="38203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96000"/>
                <a:gridCol w="2108221"/>
                <a:gridCol w="5282427"/>
              </a:tblGrid>
              <a:tr h="382035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Dimensão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Descrição 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Abrangência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0338" y="4673686"/>
          <a:ext cx="8686648" cy="15120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96000"/>
                <a:gridCol w="2108221"/>
                <a:gridCol w="5282427"/>
              </a:tblGrid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ATITUDES</a:t>
                      </a:r>
                    </a:p>
                    <a:p>
                      <a:pPr algn="ctr"/>
                      <a:endParaRPr lang="pt-BR" sz="1500" b="1" cap="none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(Saber Agir) 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Recursos pessoais</a:t>
                      </a:r>
                    </a:p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(Aptidões ou  qualidade, recursos fisiológicos e recursos emocionais) 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Comportamentos esperados em uma dada situação profissional.</a:t>
                      </a:r>
                    </a:p>
                    <a:p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0338" y="3443568"/>
          <a:ext cx="8686648" cy="123444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96000"/>
                <a:gridCol w="2108221"/>
                <a:gridCol w="5282427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HABILI-DADES  </a:t>
                      </a:r>
                    </a:p>
                    <a:p>
                      <a:pPr algn="ctr"/>
                      <a:endParaRPr lang="pt-BR" sz="1500" b="1" cap="none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(Saber fazer)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Condutas , métodos ou instrumentos cuja aplicação prática deve ser dominada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Correspondem às operações intelectuais necessárias à formulação, à análise e à resolução de problemas, à concepção e à realização de projetos, à tomada de decisão, à criação ou à invenção, postas em execução e organizadas entre si por um sujeito em seu meio.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0338" y="1397000"/>
          <a:ext cx="8686648" cy="204376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96000"/>
                <a:gridCol w="2108221"/>
                <a:gridCol w="5282427"/>
              </a:tblGrid>
              <a:tr h="848947">
                <a:tc rowSpan="3">
                  <a:txBody>
                    <a:bodyPr/>
                    <a:lstStyle/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CONHECI-MENTOS</a:t>
                      </a:r>
                    </a:p>
                    <a:p>
                      <a:pPr algn="ctr"/>
                      <a:endParaRPr lang="pt-BR" sz="1500" b="1" cap="none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(Saber conceitual)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Permitem o entendimento de um fenômeno ou situação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b="1" u="sng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Teóricos</a:t>
                      </a:r>
                      <a:endParaRPr lang="pt-BR" sz="1500" b="1" u="sng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algn="just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Conceitos, conhecimentos organizacionais, legislação vigente, ...  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</a:tr>
              <a:tr h="597407">
                <a:tc vMerge="1">
                  <a:txBody>
                    <a:bodyPr/>
                    <a:lstStyle/>
                    <a:p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b="1" u="sng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Meio</a:t>
                      </a:r>
                      <a:endParaRPr lang="pt-BR" sz="1500" b="1" u="sng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Contexto histórico, político e sócio-cultural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</a:tr>
              <a:tr h="597407">
                <a:tc vMerge="1">
                  <a:txBody>
                    <a:bodyPr/>
                    <a:lstStyle/>
                    <a:p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b="1" u="sng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Procedimentais </a:t>
                      </a:r>
                      <a:endParaRPr lang="pt-BR" sz="1500" b="1" u="sng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algn="just"/>
                      <a:r>
                        <a:rPr lang="pt-BR" sz="1500" b="1" cap="none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Instruções de como deve ser feito, como deve funcionar</a:t>
                      </a:r>
                      <a:endParaRPr lang="pt-BR" sz="15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chemeClr val="bg1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Externo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Diretrizes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Estratégicas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Competências e Metas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Padrões de Desempenho / Performance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37930" y="4826749"/>
            <a:ext cx="2484000" cy="1260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Capacitação,  Acompanhamento e RECONHECIMENTO do Desempenho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875100"/>
            <a:ext cx="7236000" cy="11574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Interno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63777" y="2777916"/>
            <a:ext cx="1937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Retroalimentação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7070" y="11575"/>
            <a:ext cx="7159512" cy="7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IDENTIFICAÇÃO E ACOMPANHAMENTO DO DESEMPENHO  </a:t>
            </a:r>
            <a:endParaRPr kumimoji="0" lang="pt-BR" sz="2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1400" y="3773348"/>
            <a:ext cx="8640000" cy="217706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FATORES INDICATIVOS</a:t>
            </a:r>
          </a:p>
          <a:p>
            <a:pPr lvl="0" algn="just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 ELEVAÇÃO DO SABER</a:t>
            </a:r>
          </a:p>
          <a:p>
            <a:pPr lvl="0" algn="just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 AUMENTO DA MOTIVAÇÃO</a:t>
            </a:r>
          </a:p>
          <a:p>
            <a:pPr lvl="0" algn="just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 MODIFICAÇÕES COMPORTAMENTAIS</a:t>
            </a:r>
          </a:p>
          <a:p>
            <a:pPr lvl="0" algn="just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 MELHORIA DO CLIMA ORGANIZACIONAL</a:t>
            </a:r>
            <a:endParaRPr lang="pt-BR" kern="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7025" y="1317040"/>
            <a:ext cx="8640000" cy="21698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 COLABORADOR:</a:t>
            </a:r>
          </a:p>
          <a:p>
            <a:pPr marL="342900" lvl="0" indent="-342900" algn="just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Apresenta as competências adequadas para o desenvolvimento do trabalho? </a:t>
            </a:r>
          </a:p>
          <a:p>
            <a:pPr marL="342900" lvl="0" indent="-342900" algn="just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Está na direção dos resultados? </a:t>
            </a:r>
          </a:p>
          <a:p>
            <a:pPr marL="342900" lvl="0" indent="-342900" algn="just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kern="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Atende aos objetivos estratégicos e funcionais?</a:t>
            </a:r>
            <a:endParaRPr lang="pt-BR" kern="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8"/>
          <p:cNvSpPr txBox="1">
            <a:spLocks/>
          </p:cNvSpPr>
          <p:nvPr/>
        </p:nvSpPr>
        <p:spPr>
          <a:xfrm>
            <a:off x="1539806" y="36703"/>
            <a:ext cx="576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RECONHECIMENTO DO DESEMPENHO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07375" y="3179440"/>
            <a:ext cx="8640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CONSIDERANDO:</a:t>
            </a:r>
          </a:p>
          <a:p>
            <a:endParaRPr lang="pt-BR" sz="20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Relatividade interna: remuneração estabelecida conforme as competências e metas definidas.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endParaRPr lang="pt-BR" sz="20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Equilíbrio orçamentário da empresa: o desempenho da empresa e seus resultados.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02500" y="1209938"/>
            <a:ext cx="8640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Remunerar o desempenho 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Recompensar o desenvolvimento técnico-profissional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Legitimar a contribuição efetiva para os resultados da empresa </a:t>
            </a:r>
            <a:endParaRPr lang="pt-BR" sz="20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3688" y="884584"/>
            <a:ext cx="73800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DE DESEMPENHO E OS DEMAIS SUBSISTEMAS DE GESTÃO DE PESSOAS</a:t>
            </a:r>
            <a:endParaRPr lang="pt-BR" sz="4000" i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1752831" y="73931"/>
            <a:ext cx="5760000" cy="612000"/>
          </a:xfrm>
          <a:noFill/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GESTÃO DE RESULTADOS    </a:t>
            </a:r>
            <a:endParaRPr lang="pt-BR" sz="2400" b="1" dirty="0">
              <a:solidFill>
                <a:srgbClr val="0000CC"/>
              </a:solidFill>
              <a:effectLst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5" descr="https://encrypted-tbn2.gstatic.com/images?q=tbn:ANd9GcQUeB9o2RUZp0yY_QTC-bIgBRsu2SJrwCl0T1sYYntb81eDlPGO">
            <a:hlinkClick r:id="rId2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99" y="5569511"/>
            <a:ext cx="1347842" cy="1188000"/>
          </a:xfrm>
          <a:prstGeom prst="rect">
            <a:avLst/>
          </a:prstGeom>
          <a:noFill/>
        </p:spPr>
      </p:pic>
      <p:sp>
        <p:nvSpPr>
          <p:cNvPr id="13" name="AutoShape 4" descr="data:image/jpeg;base64,/9j/4AAQSkZJRgABAQAAAQABAAD/2wCEAAkGBxQTEhQUExQVFBQVFhgVFRQXFBcUFBQUFRQXFhQUFxQYHCggGBolHBUUITEhJSkrLi4uFx8zODMsNygtLisBCgoKDg0OGhAQGiwkHCQsLCwsLCwsLCwsLCwtLCwsLCwsLCwvLCwsLCwsLCwsLCwsLCwsLCwsLDcsLCwsLCwsLP/AABEIALgBEQMBIgACEQEDEQH/xAAcAAAABwEBAAAAAAAAAAAAAAAAAQIDBAUGBwj/xABOEAACAQIDBAUIBwMIBwkAAAABAgADEQQSIQUxQVEGEyJhcQcjMjOBkaGxFEJSYnLB8JLR4SVDVHOisrTxFTQ1U4PS0xYXY4KEk6Okwv/EABoBAAMBAQEBAAAAAAAAAAAAAAABAwIEBQb/xAArEQACAgEDAwIFBQEAAAAAAAAAAQIRAxIhMQQTMkFRBWGBwfEiI5Gh8BT/2gAMAwEAAhEDEQA/AO0Yn0TK/aQ7EsK/omQdpehE+TKEgdgeErKHrDLRfViVVD1hjiKXBZQ4Y3QjKMwV20jKPFbpebQ3yixs2gZSYx9JRYmrYGWu0T/lM/iqu+MyRKtSQnY3i6rXMZIJNgCTa9gCxtzsOEGaSG6jwmbSIvx5/q8ERoOEIcEKFYcU0SDFRhdhiGoicsWvfExgUc4siEPhFqvKACSt4lo8KcGWICG6yLVEsKthItVYDK2qJEq8pPxEr651iYxmXfQyvkxlA/fsfAj+MpJM2PUy16R++PmP4xCas9MrqIInDG6L4RwiBgRBDtBGAUEOCIDT1/RMgbQ9XJ9b0TIGO9XJMogk9WPCVdL1plrS9WPCVK+tjiKRaLARAo0hyhgrdoSgxpM0G0BrM/tDdNrgDL7VqbzM1iWvL7a3OZvE1NZoSItV52boziKFPC4elSXqzVopUFQadbUdRnDNvz5rjXTs27pxWq06B5OsWK+HfDMbtRJqU++lUa7ga65ahJ/4ndPN+JuawOUN65XyOjBWqmNdNOjGbNWoraoLmog0FS29gPti3DfrxmB+U7hm6wZW9Yo38XUDf+Icee/nOb9Ntj5GNamLKT51QNxJ9YO43179eJnB8H62c/25W16P7Mrnx1uZVmhg8pYdHKqpiaZdUZSSvbGZFZhZHK7jZspse+PbbqvWd6hZqhWxLWsMhIAAvrYZltwsTynuPIk0mQ0pwbtX7epVkwwYQbuhAyhIczQxrrEgRYtAYrNHEMblp0d2cK9dabFgpDsxQAtlSmz2BOmuUDXnENK2Q1W26G0l46mgbzYdVuQAxDHSxvcAc+XCMZIk7NZISg9L5IrJbvkSsJY1Ft+Ui110gZRUYgc5W4jfLXFSqr74maG47hDZ1PJgfdGYulvEQHp7Z7XpIe4R8iQ9jG9Cn+EfKTYExMFoqERAArQQ7QoAaar6J8JBxnqzJ1XcfCQcV6sybKIRQ9WPCVX87LXDer9kqn9bCIpFqsOEIcoYIGPmd2j8Jo8eJntorpNx4Axu1TqTMziWuZo9rjfM1ixNCRY9EaIbE30LJSqOlwGHWBMqdk6MbsCAeIE2vQ7Cs+P7OVSgdqh6tQSgshQ2sQSSvu7piugtRfpqZzZctyb20V0b8pr8DiHTFV0Rij1A6qRe4cOtQDXiQCuvFhPO6yWlpvj2O3Ari0uTTbQwxR9NCDdT4bpV7Soh1zACxurLvAa2q+BGo7j3S12XtL6Spp1bCsBe+4PbTOo4HmPAyGyZWYNuOjjj3HxB/OeBhzro8+qLvFP+vwWnDXGn5IwlfZ1NG0poLag5BcWPPxkbHM5ZXq1UWkjXFIZQWU3DAUEGpILgFh7SNJo9tYSxIPD9X9sgbJo03dldFJK9kka6G5APx/8AL3z0+sfa/cW6W5NQWaNcNFc+GS5GSnod4RbHkdBuO/2wdUn2E3W9Bd3ulhtKjZge7LbkVsB/Zyj2GQCdJiGVzipJ8nVoS2oQaKajq0/YEHUJ9hf2RF3vEma1z9w0r2CFJN2RP2RJuzMimqxp3XqKuYKchylQD27HKNTrY+EbTBvlDEBVYHKWdVBsSDvPMESz6OYVzUqAF6ZFF7VFF8pJUix3G4J05RynKMW23X1IZHjnGUYNX8q2M/gq1M02FNCq9YWOdxVJbKB6WUa2j7Kp1yj3CSMbQdTleq1VgT2iAvLSw3cPdGjhmA1Urbfn83bxz2mcWSU4pwbr6msUFCCU+foMGmp+ovuEI0V+yv7IhtWpi961PwUmqf7AI+MUtZT6KVqh55RTX+1c/CXUMr9/5G8mJewz9FpHfSQ25qD8IqnsujUzU+qpAujKrBFBRmUhWBtoQSI+iVT6NGmve7NUPuBUfCPrhK5NzVUW+qtNQtuVrXlYYsiabZLJmg1SRycAjf4R2h6Qmy6V9FgtNq9JcpXWqg1UqbA1EB1FtCRutci0y+ztn1ahBSlUYH6yoxXxLWsPbO1NM5GeiejJvhaX4F/uiWUotjbUo0cPTV37SqAQAWsQBpcCw98iY7p5hkuAQzcs6g/srmPwjsnRqIJzbH+U37AVfBe1/wDIR8pWUfKlWV7lBUXirdm47mWmLfGFj0s67aCc5/726H9Frf8Au0/+WCFhR2qpuPhIOK9X7JOfcfCQsR6s+EmzaGsJ6v8AXOVJ9bLbBer/AFzlWR53+F/zhEGWqiHaQ3rPew03b1UfEs3d7ojO1tXY+0KeH2FWN5ELtsVtBb2tKHHYOoRor633KZaNSHG50A1qVW3eL+PjF00VdyqDzCKDqbnUC/Exd6vQ12zmG2sEQbMeAOjK2jC6m6k7wZlsXhe+dD6WdFKhqticIquWTJUw5Zl3G6vSIOhFz2dB2iRe5EwdU581gykekjjLUW2+6+3h7QJSGVS5E8TW6I/RugRi6epswqLobHtUagFjzuRbvAmw2jWLOtTczpTqEjTtFBdhy117pjaGIam6uvpIQw4i4NxNbRxDVMNhqjAAkVU0vqKddwN517LL75zdbH9Nlumf6mjRbPqdeM6HLWQ3YDg3BwPsnXThqOUva1TraYqWs66Ov5+Hf4TA4HGNRqrUQjMOB3MvFW7j+QnStirTxCdbRNr6Ojb1b7Le/fxBnz8+hcrhHxl6ez919zrnLTuzO7VoZ6d+KfFCbX9hPuI5TKoWFRSgu+cBRzYsAB7d3tnTaOysz6eibgg8AbhlPvPwnOdq02w9dhxpvcd+Uhl+Qnf0GPJk6d4M63jtfuiEpqM9UfUtdvYdqS1W6tahyMchP1lF7BuDaEacTM1tB6NKqaZq3AVT1gS6nMiuNzX3MJvXrDEUUqfbRWva18wDaj9bpxrpZgno1iigkMF6kAcCQgpC2/KQFHdaex8M6HpI3jyLZLbcjkz5HvF0zRvof1rHaFMtm4ZEeodLmyKWIAuO7+NrTZ4PojTD561RqiqSEw6HLSXnmI7Tk2J3gC/GZ7pthUw4qOuWlTfDvTKDMx+kM6imEJbskoW7hk3azyIzwyzdtOzpedaduRrC4ylTwtLE4nDmrTNNlpqDmQv9JqBSSCL9kE2P+UXo50qWtiKpNJKFOnh3cBAq6KUvmygZjY3HtjoYNsGlfUhapHH0cZVA+BnOaNdlNUIbZqVRDfcVZDmHunu/8ePL0k68qa+n4POwpYpuvVt/cv8AaXTIdqrRYpVFe9O6q3YAzLU7aldCq6b9e7Xf1No08dszD4jFKlTFNmphgtiGp1W6xtNwKhNN1zOJ4+sho0VCWdc5d73L3Y5RbgAFHtLHjNP0QrOWAuer6s5lvoHz3VgOBN7Tlx4oY4KMVsXnNzds2NHDKNwA8JLp0fjw/KQ6dSabo/Tpph8Tiqx7NFbLrY5rZjYnibqo/EZowVm0VXDpmrMqXvYXuxtvCqLlj3KDM1X6YUx6Kk+y1vYxv8JmOkG16mIqsztmFyBbRSAdAo35BwHEam5JJqfCOgNXiOmznRFA8cxPu7PzlZiOkuIf65A5CwHyv/alPBNUA/WxTvqWJ8SW/vXjTOTxPv090TBAACCCCKwBeHCghYHsFtx8JBr+rPhJrbj4flIdf0DMsEM4H1f65yqqetEtcB6Eq63rBCPIPgtAoI1katSK68OfLxktNwhzUopijJorSsTaPYohTyH61iLDeJGUXEspJiJRdJuitHGDMfN1xqtdR2rjcHtqw9twCbHhL60IiYNpnENs7Gq4Z1p4gKjsSEqAjqKgtoQ2mVr3uCBbQm15oKL3wWG4dWatFuWYMGBGtjdCpuN86TjcIlWm1Oqiujb1YXFxuI5EHUEaic9270YxGFQ/Rs2IwgYuaJ1rUWtYsoA7Yty4AXHGLI3KOk1jSUrKxnk/ZG2KmGqipSPcyH0XH2WA+B4Sio4kMoZTmB48vEX0jvXTkpo6nTR2HZ226dcCrRa1/SU2zI/FWHfvB4zG9NMKWqZ+YsTM3sjH1KdVTSYBiVSzGyNmNgHPBbnfw385udpbVwTU7PiUZhYN1KviAjEgWzqABvAubT0cE01vyeflx6JbFH0Ox4VGoOfQYFSeK1Gta/c7f2hIfTDZYrsAD1dShUpVVfj1bN2yPDITbnTEOhjsGj56X0qsxVlsFpqrqQVYZNSbHXmCo3Sxfa/WMD9DrtlBALV1oqwbLe5y2PC1yO7v1Pm4kzRbI2sMVhUxA+uiuRxU7nX2MGHslF0xwIxGHdRxAIPJlYMnsuAPAmMYDFVKFNaVDCU6CNrkOKvbMTe67xquu6xNt5tIWL2lVs1uoCjT03dSb6KCHsWNxoL6m3fPBl8LyLMpxkkk7X8lFNVRBo0SmycNSbQtSrEjdbrKjVAPYHHunN0rLnXUb7EeOlvjOjV8ZXvqaIIFyuRzkG7Uk9njp3SoxGKqXAL0xc8KAva/pFbdlfvGw759L0/UduDi1dkpRt2c6xC2bLxXT3HfNn0Jfzbm1jnUe5F/O59slVq9UWtVWxGh6ldbC5tp2vxejrvjeFxVZnCmqCtrm1JVJsAwF7Xta3vEldmjRIZJ6ZY/q9mJQB1rOjN7b1bn9kSDSa+7fKbppjs7hfqqzhR91LIvyPvmRGbaNERYiI0AIIII7AEEEEABBBBMgCCCCAHsEyHVHYPtkyRnXsmDBEbAegZV1x5wS1wQ7B9vzlbXTtgwjyDLJN0Mwl3Q5UwVuPOsp6mLanqp9nAy2xp1MoNprpNUmtxJ0WuA2nTraA2cb0O8eHMd8mTmOPqENmBKldQQSCDzBEuNg9OBpTxWnAVgNOQ6xRu/ENOdt8554q3RaM75NtE7oYNwCCCDuINwRwseMBkSqMt0k6GpiL1KJ6ivvLLpTqH/AMRRxtpmse8Hhz3FUXov1NZDTrcj6uproabX3e21zv4DtdpD2tsqjiaZp1kDrw4Mh5q29T8+N5lxTKxm0caLncdDxBHwm42cqjDYTJlQupLEKMzMWqZmDAXvZW3ajJ1i36l1ai250Wq4W+a9XDgHJWAs9KxuqVVHA6gHcLixG6S9l1c2CoBSGt1i2F6n8+7+gNb7jkFmzKCBoQ7xbSFmdxVEquHBYHMCLAq1NqoLBlNMNRTtVAAt0SllJy56o1IkW68WDByUuxV+sqX1DVFATFVLKPNqFCWUG9o5i6odc1lGYGpfPcBWHabrKfaCEnWtS7dQi1hcysq4kkmxILLlucgJS7ZQT6o0+0fNC1ZuJ3TpOUmqoR7i4XNapl9EDlUD9u/EU6On2tBLHE0G6xSEcmxAspzAWa/bF1pLY8s2vC8hLiSXV+12Kl2vTs1NQwY3VyGwa7iTqxtuN7zo9Rt/64znnh1OxxZzTE7Nqm1qNYrmNrUXy3IGqUWHpaW6xzpyvoYOK6O4pmYjD1Dc6kqW+sdSza4ip2iQGtSFr2N9eqExDGUgtKodWckr9F8YwB+jsdBe7072yrbPnYAm/wDNiyDnYRWE6JYwPmajYAEm9akx79z3PO+8m/s6s0QBr4zWpiaOX7PcF0HNl92YTLbdPnB+G/tYkmXmEq5a9Je+oPalJ3//AD8JQbffz792Ue5Rf5xmSuJhQQQAEEEEABBBCgAcETeC8AFQRN4IAew8wjbkWMp8zQXaA6LGiAotI1SgLg3kazQqjMoJMQEpq6g2vrFZpjXxBqVc3DhLjC128ZVExzFvqeUo9ptoTLrENKLaNxKIRjtqHW95Q4l5fbU4zOYgxsC06PdKq+EaynPSPpUWJy+KNYlG14acxOt9H8d9LoLXWm6K1wFcAHsm1wRoyngR8JwRqk9C+T9r7Nwf9Sv5ic+SCKwk0OtRPIj2Ro2G+aBtxjAbXX9aSDjRVSspgL8u8bxrzHGYvbfQixepgiELDzmHJORwNbUzcZGvu1FjYqVsBOmJQVhqq+4CE2AQ8CPAn98NL5DXRwzC4ljmR1ZayEl1N1dW3moQoBRrkeeRRa+q6kyFUpMjlArKxJZQEUVKnpdtab+ZxAF7GuStTU6aAnt+O6MUKrpUZQatM3p1CAXQ2t6Vr27phOm1FesWlVGdB2mUqHQsTluynUgA3B3jLyJBHkcPIFBS8TJYfEXVrWIGfKVLVFUql/N9Z54OLXz1uwDex0E611t9eYv79d/GYZ9pbMT06YquFClytZmdfRZGdkLZco9EnLCxHlGprYJSsoAHq9fEecXhYW0j7ifALE0bdmiSZh18p9MG/VOw1uMgQHlYmuwXv0MqtpeUNqufMlVc2gFPE9WtgAN3VFtQB9aZeQ0sbOlOIndOJ47bRqca66WsMUf+QXPeZDbGm1s9bcBf6QxOl/u79YdwO18zUVNnVPpT2pVLI9ezZGsbrVQG9ra5pmtp7HxLVnIw9YgsbHqn14aaRl8XcAE1bA39exufdu7u+NValM2uh0vpnJBvvvz5d0fcF2RX+gsV/R6vtS3ztAej2L/3De1kHzaN5aX+6XdlsS1reAI8b776wh1d7ikl9D9c6g3Ghew3QeT/AH+YdpDp2BieNMDxrUB86kQdi1uPUj/1WG0Hsq3+EFGqq+jTpjfrZidQQdS3EEiGK4tlCIBa1gvC4YjfqLgH2Q7odpBjY78auGGtv9Zpm1/wk690M7HIsfpGEsb2PXXBt6W5eEbarcAZVsLaZRbQWB3b7Q2xBuDZdNxKIbXJJtddNST7Yd0faQf+itdcThBuPrKp37t1I79IS7MBbL9Jw17kWH0gm4uT/McgY2cS173F91wqjS1raDuEP6Q32iL77G3yi7odpDXU0/6Vhv8A7P8A0II99Ibmf2j++CHcDtnqTq3g6p+cLrX5QjVflLEA+qfnI20KT5DrH878pG2iz9WYwKDZ1CXuHw+kqtkXFpok3SpIpsS2+UG0qlgZfY0azO7U3GUQGP2q+u+Z/F1Ze7Wpd0zOJoGNjREr4ieivJkf5KwZ50z7i7ETzZVwhvvnpPyZLbZWDHKlb3O058hRGnfdI1pIY6Rm0jJFIscobv1yjl43S3frlFxrgw+Q5zPp8PPOfuj8jOlznHTkedqfhJ9lr/lIdT4lsHkc8r0xIVSkDvlkwvGKiTlOxla2EEafBjhLEpCyx6jNIqzhY39GlsUiGpCb1i0lS1CJ6qWZpRPUx6g0ld1USacsDShNSjUhOJAyQdUZMNKEaUNQURBSgySWacT1cNQqIvV3hBJJKQLTjTBRGLd0KSeqghrQUeia2MK72EqcV0oVN7rMV0l6R5FOuvK85ltDa9Ss2867h+t89LSjgO34jyg0l+uL+EhVfKPRYWLaeBnHcPszEVPQpO3ghPxtJ3/ZrG2v9Hq2/BGooV/M7HsTphhCbGoF/FoPeZqaO2aDiyVEYngGBM8w4+hXo2Do6fiVlv4XkXZ2PqJWV1dlZTcEGx3/ABg9hUemsU+/xlFtFhMPs7ygVAAKozcM0tqnSKnUW4M2qMkfaL2JBmexIEs8bjAd2sqazaxsaIVVZ6A8nA/kzCf1Z/vtOB1F5TvXk0P8l4XwqD3Vqg/KRym4mmO4xgmPNuMjic0ikR+kYoxFEWjk0uDMuQpz7pyvbqn7h/u6ToU5908Bu3eT7gF/eJDqPErh8jnxXSMOBJZXv/fGHGs5TuGMkTkjuWDLAKGCIREdIhMkBjDCIIkkrEWiAZywGnHWWArABgrEssfyROSFsVDOWJyyRkhZI7CiMacC04/kgKx2FDPVw45lghYUVO1sS+IrhEGZmYKgG8sTpadr6C+TuhhKavVValci7MRop+yoO4TJeRTo1nqPjKg0Q5KWml/5xvy987RPZR5NjaYdRuUD2RWQch7oqCAil6UbDo4qg9OqoII9oPAg8DPPmC6HPVr10pG4oki5Gp10npPabWpse6c48n9MZsY3OqR8B++aS2FdHKMbsupSJDA6SKlcruuJ2bpDs1XubCc42rsexOkWn2GmVKbQPGSBi7yBiMGRGRcRWzRdrXnfPJif5Lw3/F/xFSecKVaeh/JG99k4b8Vf/FVrSeR2NGvPGRRJciXkJFIj1DdHRGcOd8djXApchiYTpuL1bfdPvIE3d5iOmelS53BbnuAB/dI9R4G8Pkc4ThEuLRVPUXgcTjO4ZWJMdAiJoBETHWgEAGRCIjjCJtABBEBEUYAIDEWiWEchEQAayGEVjxWJIiAaywW3RZEEAEWgjtxBADtvRDZYw2DoUgLZUW/ja5+N5bwqa2AHICKnuHjghXgMFohFX0lqWw9Q8lPynPvJpVzJiSeNU/JZvuli3wtUfcb5Tm3krfzeJB4VT8lm1wJl/tU77zIbSs2+arazb7zIY695tCsz+KoyuqYeW9e8h1AJlo0mVppT0J5Hv9k4cfexH+KqzgrJO9eSD/ZND+sxH+JqyGRUUibJpDaTZDzabhOaZWA9hzv9kdEZw3H9Wj01HgzJbgmM6brdiOaEe9f4zZzI9MV84vePnpI9R4G8fkcxonS8TxhYY9k+P5RTGcZ3Cb6wiBAo/XOHABBhMIphCggEkRFoqCNMYRiRFNBbWACLQRVomMQm0BijE2iGJYQWhiC0ACt+tYIvLCgB6G6oxDCCCeymeOFBCgmhFV0p/wBVq/gb5TlXksr64pPvhgfED90OCUXAi+2u5MyW03hQTSMlJiKkis0EETNobZp3XyOH+S07q1b41C35wQSOXg3E24/XxkSCCckysR2hxj1rwQTUeBSCAmT6ZDzid6j5wQSXUeBvHycuwo9Icj/lFmCCcZ2iMvGCHBEaEmJaCCACeMTBBBoAoZ3wQQsYTQhBBNAJMIwoIhAUQQQRgHaFBBEI/9k="/>
          <p:cNvSpPr>
            <a:spLocks noChangeAspect="1" noChangeArrowheads="1"/>
          </p:cNvSpPr>
          <p:nvPr/>
        </p:nvSpPr>
        <p:spPr bwMode="auto">
          <a:xfrm>
            <a:off x="117475" y="590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600"/>
          </a:p>
        </p:txBody>
      </p:sp>
      <p:pic>
        <p:nvPicPr>
          <p:cNvPr id="20" name="Picture 6" descr="Ver imagem em tamanho gran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4" y="1293641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t2.gstatic.com/images?q=tbn:ANd9GcTbh_QdTGsOSotG8TyEWbGQKn1zA8yO8X6qeA9LKoC3qwuBUU1sXO6mhQ">
            <a:hlinkClick r:id="rId6" tooltip="6 erros que devem ser evitados ao pedir um &lt;b&gt;aumento&lt;/b&gt; de &lt;b&gt;salário&lt;/b&gt;"/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98" y="4914227"/>
            <a:ext cx="172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51"/>
          <p:cNvSpPr>
            <a:spLocks noChangeArrowheads="1"/>
          </p:cNvSpPr>
          <p:nvPr/>
        </p:nvSpPr>
        <p:spPr bwMode="auto">
          <a:xfrm>
            <a:off x="2160016" y="1653212"/>
            <a:ext cx="2354564" cy="936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 sz="1600"/>
          </a:p>
        </p:txBody>
      </p:sp>
      <p:sp>
        <p:nvSpPr>
          <p:cNvPr id="32" name="CaixaDeTexto 31"/>
          <p:cNvSpPr txBox="1"/>
          <p:nvPr/>
        </p:nvSpPr>
        <p:spPr>
          <a:xfrm>
            <a:off x="4932040" y="5189820"/>
            <a:ext cx="18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600" dirty="0"/>
          </a:p>
        </p:txBody>
      </p:sp>
      <p:sp>
        <p:nvSpPr>
          <p:cNvPr id="38" name="Espaço Reservado para Número de Slide 3"/>
          <p:cNvSpPr txBox="1">
            <a:spLocks/>
          </p:cNvSpPr>
          <p:nvPr/>
        </p:nvSpPr>
        <p:spPr>
          <a:xfrm>
            <a:off x="7924800" y="7118350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74D54-8954-4327-9B4B-83471A0940E4}" type="slidenum">
              <a:rPr kumimoji="0" lang="es-CO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CO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Text Box 152"/>
          <p:cNvSpPr txBox="1">
            <a:spLocks noChangeAspect="1" noChangeArrowheads="1"/>
          </p:cNvSpPr>
          <p:nvPr/>
        </p:nvSpPr>
        <p:spPr bwMode="auto">
          <a:xfrm>
            <a:off x="2006724" y="3327227"/>
            <a:ext cx="1620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Ingresso </a:t>
            </a:r>
            <a:endParaRPr lang="pt-BR" altLang="pt-BR" sz="1600" b="1" i="1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7" name="Text Box 159"/>
          <p:cNvSpPr txBox="1">
            <a:spLocks noChangeAspect="1" noChangeArrowheads="1"/>
          </p:cNvSpPr>
          <p:nvPr/>
        </p:nvSpPr>
        <p:spPr bwMode="auto">
          <a:xfrm>
            <a:off x="2437787" y="1697793"/>
            <a:ext cx="1944000" cy="8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Capacitação e </a:t>
            </a:r>
          </a:p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Desenvolvimento </a:t>
            </a:r>
          </a:p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Profissional</a:t>
            </a:r>
            <a:endParaRPr lang="pt-BR" altLang="pt-BR" sz="1600" b="1" i="1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7" name="Text Box 161"/>
          <p:cNvSpPr txBox="1">
            <a:spLocks noChangeAspect="1" noChangeArrowheads="1"/>
          </p:cNvSpPr>
          <p:nvPr/>
        </p:nvSpPr>
        <p:spPr bwMode="auto">
          <a:xfrm>
            <a:off x="4831760" y="4968226"/>
            <a:ext cx="172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600" b="1" i="1" dirty="0">
                <a:solidFill>
                  <a:srgbClr val="000000"/>
                </a:solidFill>
                <a:latin typeface="Helvetica Neue Condensed Black"/>
              </a:rPr>
              <a:t>Recrutamento</a:t>
            </a:r>
          </a:p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Interno</a:t>
            </a:r>
            <a:endParaRPr lang="pt-BR" altLang="pt-BR" sz="1600" b="1" i="1" dirty="0">
              <a:solidFill>
                <a:srgbClr val="000000"/>
              </a:solidFill>
              <a:latin typeface="Helvetica Neue Condensed Black"/>
            </a:endParaRPr>
          </a:p>
        </p:txBody>
      </p:sp>
      <p:pic>
        <p:nvPicPr>
          <p:cNvPr id="2397191" name="Picture 7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0415" y="3335675"/>
            <a:ext cx="1908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15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63" y="5215611"/>
            <a:ext cx="1512000" cy="1080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1" name="Oval 160"/>
          <p:cNvSpPr>
            <a:spLocks noChangeArrowheads="1"/>
          </p:cNvSpPr>
          <p:nvPr/>
        </p:nvSpPr>
        <p:spPr bwMode="auto">
          <a:xfrm>
            <a:off x="1789968" y="4221374"/>
            <a:ext cx="2304000" cy="936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 sz="1600"/>
          </a:p>
        </p:txBody>
      </p:sp>
      <p:sp>
        <p:nvSpPr>
          <p:cNvPr id="62" name="Oval 153"/>
          <p:cNvSpPr>
            <a:spLocks noChangeAspect="1" noChangeArrowheads="1"/>
          </p:cNvSpPr>
          <p:nvPr/>
        </p:nvSpPr>
        <p:spPr bwMode="auto">
          <a:xfrm>
            <a:off x="1949696" y="4271587"/>
            <a:ext cx="2189163" cy="82230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Desligamento</a:t>
            </a:r>
          </a:p>
          <a:p>
            <a:pPr algn="ctr"/>
            <a:r>
              <a:rPr lang="pt-BR" altLang="pt-BR" sz="1600" i="1" dirty="0" smtClean="0">
                <a:solidFill>
                  <a:srgbClr val="000000"/>
                </a:solidFill>
                <a:latin typeface="Helvetica Neue Condensed Black"/>
              </a:rPr>
              <a:t>Motivado</a:t>
            </a:r>
            <a:r>
              <a:rPr lang="pt-BR" altLang="pt-BR" sz="1600" b="1" i="1" dirty="0" smtClean="0">
                <a:latin typeface="Helvetica Neue Condensed Black"/>
              </a:rPr>
              <a:t> </a:t>
            </a:r>
            <a:endParaRPr lang="pt-BR" altLang="pt-BR" sz="1600" b="1" i="1" dirty="0">
              <a:latin typeface="Helvetica Neue Condensed Black"/>
            </a:endParaRPr>
          </a:p>
        </p:txBody>
      </p:sp>
      <p:sp>
        <p:nvSpPr>
          <p:cNvPr id="63" name="Oval 151"/>
          <p:cNvSpPr>
            <a:spLocks noChangeArrowheads="1"/>
          </p:cNvSpPr>
          <p:nvPr/>
        </p:nvSpPr>
        <p:spPr bwMode="auto">
          <a:xfrm>
            <a:off x="5633702" y="4012545"/>
            <a:ext cx="2304000" cy="864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 sz="1600"/>
          </a:p>
        </p:txBody>
      </p:sp>
      <p:sp>
        <p:nvSpPr>
          <p:cNvPr id="64" name="Oval 153"/>
          <p:cNvSpPr>
            <a:spLocks noChangeAspect="1" noChangeArrowheads="1"/>
          </p:cNvSpPr>
          <p:nvPr/>
        </p:nvSpPr>
        <p:spPr bwMode="auto">
          <a:xfrm>
            <a:off x="5614590" y="4026775"/>
            <a:ext cx="2160000" cy="82230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Sistema </a:t>
            </a:r>
            <a:r>
              <a:rPr lang="pt-BR" altLang="pt-BR" sz="1600" i="1" dirty="0" smtClean="0">
                <a:solidFill>
                  <a:srgbClr val="000000"/>
                </a:solidFill>
                <a:latin typeface="Helvetica Neue Condensed Black"/>
              </a:rPr>
              <a:t>de</a:t>
            </a:r>
          </a:p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Remuneração</a:t>
            </a:r>
            <a:endParaRPr lang="pt-BR" altLang="pt-BR" sz="1600" b="1" i="1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65" name="Oval 150"/>
          <p:cNvSpPr>
            <a:spLocks noChangeArrowheads="1"/>
          </p:cNvSpPr>
          <p:nvPr/>
        </p:nvSpPr>
        <p:spPr bwMode="auto">
          <a:xfrm>
            <a:off x="5641989" y="2653903"/>
            <a:ext cx="2303050" cy="936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 sz="1600"/>
          </a:p>
        </p:txBody>
      </p:sp>
      <p:sp>
        <p:nvSpPr>
          <p:cNvPr id="66" name="Text Box 152"/>
          <p:cNvSpPr txBox="1">
            <a:spLocks noChangeAspect="1" noChangeArrowheads="1"/>
          </p:cNvSpPr>
          <p:nvPr/>
        </p:nvSpPr>
        <p:spPr bwMode="auto">
          <a:xfrm>
            <a:off x="6000750" y="2837000"/>
            <a:ext cx="172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Sistema de </a:t>
            </a:r>
            <a:endParaRPr lang="pt-BR" altLang="pt-BR" sz="1600" i="1" dirty="0" smtClean="0">
              <a:solidFill>
                <a:srgbClr val="000000"/>
              </a:solidFill>
              <a:latin typeface="Helvetica Neue Condensed Black"/>
            </a:endParaRPr>
          </a:p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Helvetica Neue Condensed Black"/>
              </a:rPr>
              <a:t>Carreira </a:t>
            </a:r>
            <a:endParaRPr lang="pt-BR" altLang="pt-BR" sz="1600" b="1" i="1" dirty="0">
              <a:solidFill>
                <a:srgbClr val="000000"/>
              </a:solidFill>
              <a:latin typeface="Helvetica Neue Condensed Black"/>
            </a:endParaRPr>
          </a:p>
        </p:txBody>
      </p:sp>
      <p:pic>
        <p:nvPicPr>
          <p:cNvPr id="2360321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15175" y="1233488"/>
            <a:ext cx="123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Oval 150"/>
          <p:cNvSpPr>
            <a:spLocks noChangeArrowheads="1"/>
          </p:cNvSpPr>
          <p:nvPr/>
        </p:nvSpPr>
        <p:spPr bwMode="auto">
          <a:xfrm>
            <a:off x="4949267" y="1728033"/>
            <a:ext cx="2304000" cy="828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 sz="1600" dirty="0">
              <a:solidFill>
                <a:srgbClr val="000000"/>
              </a:solidFill>
            </a:endParaRPr>
          </a:p>
        </p:txBody>
      </p:sp>
      <p:sp>
        <p:nvSpPr>
          <p:cNvPr id="39" name="Text Box 152"/>
          <p:cNvSpPr txBox="1">
            <a:spLocks noChangeAspect="1" noChangeArrowheads="1"/>
          </p:cNvSpPr>
          <p:nvPr/>
        </p:nvSpPr>
        <p:spPr bwMode="auto">
          <a:xfrm>
            <a:off x="5077082" y="1847849"/>
            <a:ext cx="2127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600" b="1" i="1" dirty="0" smtClean="0">
                <a:solidFill>
                  <a:srgbClr val="0000CC"/>
                </a:solidFill>
                <a:latin typeface="Helvetica Neue Condensed Black"/>
              </a:rPr>
              <a:t>Gestão do Desempenho </a:t>
            </a:r>
            <a:endParaRPr lang="pt-BR" altLang="pt-BR" sz="1600" b="1" i="1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27" name="Text Box 157"/>
          <p:cNvSpPr txBox="1">
            <a:spLocks noChangeArrowheads="1"/>
          </p:cNvSpPr>
          <p:nvPr/>
        </p:nvSpPr>
        <p:spPr bwMode="auto">
          <a:xfrm>
            <a:off x="3731479" y="2465234"/>
            <a:ext cx="2124000" cy="2376000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t-BR" altLang="pt-BR" sz="1600" b="1" i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GESTÃO DE </a:t>
            </a:r>
          </a:p>
          <a:p>
            <a:pPr algn="ctr"/>
            <a:r>
              <a:rPr lang="pt-BR" altLang="pt-BR" sz="1600" b="1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</a:p>
          <a:p>
            <a:pPr algn="ctr"/>
            <a:endParaRPr lang="pt-BR" altLang="pt-BR" sz="1600" b="1" i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altLang="pt-BR" sz="16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(através das </a:t>
            </a:r>
            <a:r>
              <a:rPr lang="pt-BR" altLang="pt-BR" sz="1600" b="1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PESSOAS) </a:t>
            </a:r>
          </a:p>
          <a:p>
            <a:pPr algn="ctr"/>
            <a:endParaRPr lang="pt-BR" altLang="pt-BR" sz="1600" i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altLang="pt-BR" sz="1600" b="1" i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altLang="pt-BR" sz="1600" b="1" i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6802" name="Picture 2" descr="Resultado de imagem para recrutamento intern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0850" y="3079213"/>
            <a:ext cx="1800000" cy="1198801"/>
          </a:xfrm>
          <a:prstGeom prst="rect">
            <a:avLst/>
          </a:prstGeom>
          <a:noFill/>
        </p:spPr>
      </p:pic>
      <p:sp>
        <p:nvSpPr>
          <p:cNvPr id="28" name="Oval 151"/>
          <p:cNvSpPr>
            <a:spLocks noChangeArrowheads="1"/>
          </p:cNvSpPr>
          <p:nvPr/>
        </p:nvSpPr>
        <p:spPr bwMode="auto">
          <a:xfrm>
            <a:off x="4321589" y="4777042"/>
            <a:ext cx="2304000" cy="864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 sz="1600"/>
          </a:p>
        </p:txBody>
      </p:sp>
      <p:sp>
        <p:nvSpPr>
          <p:cNvPr id="29" name="Oval 158"/>
          <p:cNvSpPr>
            <a:spLocks noChangeArrowheads="1"/>
          </p:cNvSpPr>
          <p:nvPr/>
        </p:nvSpPr>
        <p:spPr bwMode="auto">
          <a:xfrm>
            <a:off x="1676400" y="3067290"/>
            <a:ext cx="2304000" cy="864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/>
      <p:bldP spid="47" grpId="0"/>
      <p:bldP spid="57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37" grpId="0" animBg="1"/>
      <p:bldP spid="39" grpId="0"/>
      <p:bldP spid="28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803" y="1042153"/>
            <a:ext cx="75240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CONSTRUÇÃO </a:t>
            </a:r>
          </a:p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DE PROJETO DE</a:t>
            </a:r>
          </a:p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GESTÃO DE DESEMPENHO</a:t>
            </a:r>
          </a:p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POR COMPETÊNCIAS </a:t>
            </a:r>
            <a:endParaRPr lang="pt-BR" sz="4000" i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Externo 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713050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 bwMode="auto">
          <a:xfrm>
            <a:off x="3108463" y="1823285"/>
            <a:ext cx="1980000" cy="151200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DEMANDAS ORGANIZA-CIONAIS </a:t>
            </a:r>
            <a:endParaRPr lang="pt-BR" sz="1600" b="1" dirty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</p:txBody>
      </p:sp>
      <p:sp>
        <p:nvSpPr>
          <p:cNvPr id="22" name="Seta para a direita 21"/>
          <p:cNvSpPr/>
          <p:nvPr/>
        </p:nvSpPr>
        <p:spPr>
          <a:xfrm rot="2001283">
            <a:off x="2730825" y="1567079"/>
            <a:ext cx="612000" cy="468000"/>
          </a:xfrm>
          <a:prstGeom prst="right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91550" y="135738"/>
            <a:ext cx="5760000" cy="684000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CONTEXTO EXTERNO  E </a:t>
            </a:r>
            <a:b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DEMANDAS ORGANIZACIONAIS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457700" y="1397000"/>
          <a:ext cx="4320000" cy="4644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20000"/>
              </a:tblGrid>
              <a:tr h="967500">
                <a:tc>
                  <a:txBody>
                    <a:bodyPr/>
                    <a:lstStyle/>
                    <a:p>
                      <a:pPr algn="ctr"/>
                      <a:endParaRPr lang="pt-BR" sz="2200" b="1" dirty="0" smtClean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DEMANDAS ORGANIZACIONAIS</a:t>
                      </a:r>
                      <a:endParaRPr lang="pt-BR" sz="20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5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Cargos e estruturas flexíveis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Equipes autônomas 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Redes entre equipes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Ênfase na mudança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Criatividade e inovação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Velocidade de respostas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09550" y="1397000"/>
          <a:ext cx="4248000" cy="4644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48000"/>
              </a:tblGrid>
              <a:tr h="9675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CONTEXTO EXTERNO  </a:t>
                      </a:r>
                      <a:endParaRPr lang="pt-BR" sz="20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5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Mudanças rápidas e constantes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Globalização da Economia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Informação em tempo real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Capital Financeiro volátil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Terceirização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Desemprego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Externo 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713050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Interno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 bwMode="auto">
          <a:xfrm>
            <a:off x="3587447" y="1823285"/>
            <a:ext cx="1980000" cy="151200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DEMANDASORGANI-</a:t>
            </a:r>
          </a:p>
          <a:p>
            <a:pPr>
              <a:buFont typeface="Arial" charset="0"/>
              <a:buNone/>
              <a:defRPr/>
            </a:pPr>
            <a:r>
              <a:rPr lang="pt-BR" sz="1600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ZACIONAIS</a:t>
            </a:r>
            <a:endParaRPr lang="pt-BR" sz="1600" b="1" dirty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2905001" y="2339985"/>
            <a:ext cx="612000" cy="468000"/>
          </a:xfrm>
          <a:prstGeom prst="right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344" y="1079208"/>
            <a:ext cx="4320000" cy="147732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PRESTAR SERVIÇO DE SANEAMENTO AMBIENTAL com qualidade, responsabilidade profissional e social à população, EM DEFESA DA VIDA.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72060" y="1065304"/>
            <a:ext cx="4320000" cy="120032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CONTRIBUIR PARA MELHORIA NA QUALIDADE DE VIDA, SAÚDE E MEIO-AMBIENTE, através do Saneamento Básico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8800" y="2764971"/>
            <a:ext cx="4320000" cy="147732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CONTRIBUIR PARA MELHORIA DE VIDA DAS PESSOAS, prestando serviços de saneamento com universalidade e qualidade, no município.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2060" y="2264209"/>
            <a:ext cx="4320000" cy="120032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PRESTAR SERVIÇOS DE SANEAMENTO BÁSICO, com qualidade e preço justo à comunidade.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0572" y="4704246"/>
            <a:ext cx="4320000" cy="175432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CONTRIBUIR PARA A QUALIDADE DE VIDA DA POPULAÇÃO, atendendo com excelência às necessidades de saneamento básico do município e região, empreendendo e promovendo ações socioambientais.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93832" y="3461644"/>
            <a:ext cx="4320000" cy="34163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PROMOVER E ASSEGURAR OS SERVIÇOS DE CAPTAÇÃO, TRATAMENTO E ABASTECIMENTO DE ÁGUA, ASSIM COMO O ESGOTAMENTO SANITÁRIO com qualidade, conquistando a confiança e superando as expectativas das partes interessadas: clientes, funcionários, poder concedente, fornecedores e a sociedade contribuindo efetivamente com a melhoria de vida da comunidade.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55711" y="185196"/>
            <a:ext cx="2988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O QUE VOCÊ FAZ?  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457700" y="1397000"/>
          <a:ext cx="4320000" cy="4221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20000"/>
              </a:tblGrid>
              <a:tr h="967500">
                <a:tc>
                  <a:txBody>
                    <a:bodyPr/>
                    <a:lstStyle/>
                    <a:p>
                      <a:pPr algn="ctr"/>
                      <a:endParaRPr lang="pt-BR" sz="2200" b="1" dirty="0" smtClean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DEMANDAS ORGANIZACIONAIS</a:t>
                      </a:r>
                      <a:endParaRPr lang="pt-BR" sz="20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5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Ambientes mais </a:t>
                      </a:r>
                      <a:b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</a:b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 democráticos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Compromisso com o</a:t>
                      </a:r>
                      <a:b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</a:b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 desenvolvimento 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Suporte para</a:t>
                      </a:r>
                      <a:b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</a:b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 migração de carreiras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Atualização contínua suportada pela empresa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09550" y="1397000"/>
          <a:ext cx="4248000" cy="4221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48000"/>
              </a:tblGrid>
              <a:tr h="9675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Tahoma" pitchFamily="34" charset="0"/>
                          <a:cs typeface="Tahoma" pitchFamily="34" charset="0"/>
                        </a:rPr>
                        <a:t>CONTEXTO INTERNO</a:t>
                      </a:r>
                      <a:endParaRPr lang="pt-BR" sz="20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5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Maior autonomia e liberdade 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Maior competitividade profissional 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Desenvolvimento profissional</a:t>
                      </a:r>
                      <a:b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</a:b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 sustentado.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0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Volatilidade do conhecimento e da informação</a:t>
                      </a:r>
                      <a:endParaRPr lang="pt-BR" sz="2200" b="1" dirty="0">
                        <a:solidFill>
                          <a:srgbClr val="000000"/>
                        </a:solidFill>
                        <a:latin typeface="Helvetica Neue Condensed Black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954520" y="5987134"/>
            <a:ext cx="28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Adaptado de Joel Dutra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77700" y="135738"/>
            <a:ext cx="5760000" cy="684000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CONTEXTO INTERNO</a:t>
            </a:r>
            <a:b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E DEMANDAS ORGANIZACIONAIS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Externo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Diretrizes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Estratégicas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01869" y="1713050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Contexto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Interno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6167429" y="1823285"/>
            <a:ext cx="1980000" cy="151200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MISSÃO</a:t>
            </a:r>
          </a:p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VISÃO</a:t>
            </a:r>
          </a:p>
          <a:p>
            <a:pPr>
              <a:buFont typeface="Arial" charset="0"/>
              <a:buNone/>
              <a:defRPr/>
            </a:pPr>
            <a:r>
              <a:rPr lang="pt-BR" sz="1600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VALORES</a:t>
            </a:r>
          </a:p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POLÍTICAS </a:t>
            </a:r>
            <a:endParaRPr lang="pt-BR" sz="1600" b="1" dirty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5430553" y="2339985"/>
            <a:ext cx="612000" cy="468000"/>
          </a:xfrm>
          <a:prstGeom prst="right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  <p:bldP spid="17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3200" y="232175"/>
            <a:ext cx="5760000" cy="39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kumimoji="0" lang="pt-B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DIRETRIZES ESTRATÉGICAS </a:t>
            </a:r>
            <a:endParaRPr kumimoji="0" lang="pt-BR" sz="9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4" descr="http://www.sanasa.com.br/imagens/abertura/seta_azu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0" y="-2147483648"/>
            <a:ext cx="133350" cy="133350"/>
          </a:xfrm>
          <a:prstGeom prst="rect">
            <a:avLst/>
          </a:prstGeom>
          <a:noFill/>
        </p:spPr>
      </p:pic>
      <p:pic>
        <p:nvPicPr>
          <p:cNvPr id="4" name="Picture 5" descr="http://www.sanasa.com.br/imagens/abertura/seta_azu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0" y="-2147483648"/>
            <a:ext cx="133350" cy="133350"/>
          </a:xfrm>
          <a:prstGeom prst="rect">
            <a:avLst/>
          </a:prstGeom>
          <a:noFill/>
        </p:spPr>
      </p:pic>
      <p:pic>
        <p:nvPicPr>
          <p:cNvPr id="5" name="Picture 6" descr="http://www.sanasa.com.br/imagens/abertura/seta_azu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0" y="-2147483648"/>
            <a:ext cx="133350" cy="133350"/>
          </a:xfrm>
          <a:prstGeom prst="rect">
            <a:avLst/>
          </a:prstGeom>
          <a:noFill/>
        </p:spPr>
      </p:pic>
      <p:pic>
        <p:nvPicPr>
          <p:cNvPr id="6" name="Picture 7" descr="http://www.sanasa.com.br/imagens/abertura/seta_azu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0" y="2147483647"/>
            <a:ext cx="133350" cy="13335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55375" y="1103087"/>
            <a:ext cx="8640000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MISSÃO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t-BR" b="0" dirty="0" smtClean="0">
                <a:solidFill>
                  <a:srgbClr val="000000"/>
                </a:solidFill>
                <a:latin typeface="Helvetica Neue Condensed Black"/>
              </a:rPr>
              <a:t>Contribuir para a 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MELHORIA DE VIDA (2) </a:t>
            </a:r>
            <a:r>
              <a:rPr lang="pt-BR" b="0" dirty="0" smtClean="0">
                <a:solidFill>
                  <a:srgbClr val="000000"/>
                </a:solidFill>
                <a:latin typeface="Helvetica Neue Condensed Black"/>
              </a:rPr>
              <a:t>das pessoas, prestando serviços com 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EXCELÊNCIA (6), UNIVERSALIDADE (1) e EQUIDADE (1)</a:t>
            </a:r>
            <a:r>
              <a:rPr lang="pt-BR" b="0" dirty="0" smtClean="0">
                <a:solidFill>
                  <a:srgbClr val="000000"/>
                </a:solidFill>
                <a:latin typeface="Helvetica Neue Condensed Black"/>
              </a:rPr>
              <a:t>, empreendendo e promovendo 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AÇÕES SOCIOAMBIENTAIS (2) </a:t>
            </a:r>
            <a:r>
              <a:rPr lang="pt-BR" b="0" dirty="0" smtClean="0">
                <a:solidFill>
                  <a:srgbClr val="000000"/>
                </a:solidFill>
                <a:latin typeface="Helvetica Neue Condensed Black"/>
              </a:rPr>
              <a:t>para a cidade e região.</a:t>
            </a:r>
            <a:endParaRPr lang="pt-BR" b="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7564" y="2749711"/>
            <a:ext cx="8640000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VISÃO </a:t>
            </a:r>
          </a:p>
          <a:p>
            <a:pPr algn="just">
              <a:spcAft>
                <a:spcPts val="1200"/>
              </a:spcAft>
            </a:pPr>
            <a:r>
              <a:rPr lang="pt-BR" b="0" dirty="0" smtClean="0">
                <a:solidFill>
                  <a:srgbClr val="000000"/>
                </a:solidFill>
                <a:latin typeface="Helvetica Neue Condensed Black"/>
              </a:rPr>
              <a:t>Ser referência no local em que atua, prestando 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SERVIÇOS COM QUALIDADE (5) e </a:t>
            </a:r>
            <a:r>
              <a:rPr lang="pt-BR" b="0" dirty="0" smtClean="0">
                <a:solidFill>
                  <a:srgbClr val="000000"/>
                </a:solidFill>
                <a:latin typeface="Helvetica Neue Condensed Black"/>
              </a:rPr>
              <a:t> comprometida com a 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TRANSPARÊNCIA e a ÉTICA (1)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2875" y="4123464"/>
            <a:ext cx="8640000" cy="183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VALORES</a:t>
            </a:r>
          </a:p>
          <a:p>
            <a:pPr marL="342900" indent="-342900"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INTEGRIDADE (1)  E RESPONSABILIDADE CORPORATIVA (2);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COMPROMETIMENTO COM O CAPITAL HUMANO (9);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VALORIZAÇÃO PROFISSIONAL (10);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TECNOLOGIA DE VANGUARDA (7)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63400" y="6341426"/>
            <a:ext cx="38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(n) PRINCÍPIOS FUNDAMENTAIS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000" y="866220"/>
            <a:ext cx="8640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POLÍTICAS </a:t>
            </a:r>
          </a:p>
          <a:p>
            <a:endParaRPr lang="pt-BR" sz="2400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Compromisso com a estratégia do negócio e compromisso com AS METAS E RESULTADOS (4);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Busca da MELHORIA CONTÍNUA (3) e utilização adequada de recursos financeiros;. 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Busca da INOVAÇÃO (7) e MODERNIDADE NOS PROCESSOS (9) tecnológicos e operacionais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Maximizar soluções e satisfação  do cliente, promovendo PARCERIAS INTERNAS (11) E EXTERNAS ((7).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51825" y="232175"/>
            <a:ext cx="5760000" cy="39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kumimoji="0" lang="pt-B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DIRETRIZES ESTRATÉGICAS   </a:t>
            </a:r>
            <a:endParaRPr kumimoji="0" lang="pt-BR" sz="9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85343" y="6341426"/>
            <a:ext cx="38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(n) PRINCÍPIOS FUNDAMENTAIS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2257" y="84900"/>
            <a:ext cx="4367541" cy="6120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MAPA ESTRATÉGICO (BSC)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9050" y="3610290"/>
            <a:ext cx="9144000" cy="10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29528"/>
            <a:ext cx="9144000" cy="9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94677"/>
            <a:ext cx="9144000" cy="118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790940" y="2700530"/>
            <a:ext cx="2844000" cy="756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COMPROMISSO COM METAS E RESULTADOS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(4. Eficácia - Fins)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86604" y="2708175"/>
            <a:ext cx="2268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MELHORIA CONTÍNUA</a:t>
            </a:r>
          </a:p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(3. Eficiência - Meios)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Elipse 45"/>
          <p:cNvSpPr>
            <a:spLocks noChangeArrowheads="1"/>
          </p:cNvSpPr>
          <p:nvPr/>
        </p:nvSpPr>
        <p:spPr bwMode="auto">
          <a:xfrm>
            <a:off x="7605760" y="2786742"/>
            <a:ext cx="1404000" cy="523059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Finan-ceira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7662200" y="4803344"/>
            <a:ext cx="1404000" cy="5760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Proces-sos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Elipse 9"/>
          <p:cNvSpPr>
            <a:spLocks noChangeArrowheads="1"/>
          </p:cNvSpPr>
          <p:nvPr/>
        </p:nvSpPr>
        <p:spPr bwMode="auto">
          <a:xfrm>
            <a:off x="7692848" y="5796069"/>
            <a:ext cx="1404000" cy="648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Colabo-radores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7577730" y="3793651"/>
            <a:ext cx="1404000" cy="5760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Helvetica Neue Condensed Black"/>
                <a:cs typeface="Arial Unicode MS" charset="0"/>
              </a:rPr>
              <a:t>Clientes</a:t>
            </a:r>
            <a:endParaRPr lang="pt-BR" sz="1600" b="1" dirty="0">
              <a:solidFill>
                <a:srgbClr val="000000"/>
              </a:solidFill>
              <a:latin typeface="Helvetica Neue Condensed Black"/>
              <a:cs typeface="Arial Unicode MS" charset="0"/>
            </a:endParaRPr>
          </a:p>
        </p:txBody>
      </p:sp>
      <p:cxnSp>
        <p:nvCxnSpPr>
          <p:cNvPr id="12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72229" y="3715473"/>
            <a:ext cx="3420000" cy="711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SERVIÇOS COM QUALIDADE 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(5. Qualidade do Serviço)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>
            <a:off x="3657620" y="3705982"/>
            <a:ext cx="3636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EXCELÊNCIA  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(6. Atendimento ao Cliente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Interno e Externo)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617655" y="4755975"/>
            <a:ext cx="3132000" cy="684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TECNOLÓGIA DE VANGUARDA E PARCERIA EXTERNA </a:t>
            </a:r>
          </a:p>
          <a:p>
            <a:pPr algn="ctr"/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( 7. Inovação)</a:t>
            </a: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AutoShape 45"/>
          <p:cNvSpPr>
            <a:spLocks noChangeArrowheads="1"/>
          </p:cNvSpPr>
          <p:nvPr/>
        </p:nvSpPr>
        <p:spPr bwMode="auto">
          <a:xfrm>
            <a:off x="4495198" y="4738255"/>
            <a:ext cx="2484000" cy="72208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MODERNIDADE NOS PROCESSOS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(8. Mudança)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2548780" y="5741042"/>
            <a:ext cx="2700000" cy="10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VALORIZAÇÃO 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PROFISSIONAL</a:t>
            </a:r>
            <a:endParaRPr lang="pt-BR" sz="1500" b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(10. Aprendizado e desenvolvimento pessoal)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99700" y="5729468"/>
            <a:ext cx="2376000" cy="10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COMPROMETIMENTO COM O CAPITAL HUMANO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(9. Gestão de Pessoas)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5346134" y="5731558"/>
            <a:ext cx="2196000" cy="10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PARCERIAS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INTERNAS 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(11. Mobilização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da Equipe)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2" y="1565950"/>
            <a:ext cx="9144000" cy="10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21" name="Elipse 45"/>
          <p:cNvSpPr>
            <a:spLocks noChangeArrowheads="1"/>
          </p:cNvSpPr>
          <p:nvPr/>
        </p:nvSpPr>
        <p:spPr bwMode="auto">
          <a:xfrm>
            <a:off x="7628794" y="1796143"/>
            <a:ext cx="1404000" cy="583451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Insti-tucional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auto">
          <a:xfrm>
            <a:off x="547765" y="874284"/>
            <a:ext cx="5796000" cy="54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PRINCÍPIOS FUNDAMENTAIS (n) </a:t>
            </a:r>
            <a:endParaRPr lang="pt-BR" sz="24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Elipse 45"/>
          <p:cNvSpPr>
            <a:spLocks noChangeArrowheads="1"/>
          </p:cNvSpPr>
          <p:nvPr/>
        </p:nvSpPr>
        <p:spPr bwMode="auto">
          <a:xfrm>
            <a:off x="7400184" y="839167"/>
            <a:ext cx="1692000" cy="583451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PERS-PECTIVAS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62279" y="1627773"/>
            <a:ext cx="3312000" cy="90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UNIVERSALIDADE, EQUIDADE</a:t>
            </a: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INTEGRIDADE</a:t>
            </a: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ÉTICA E TRANSPARÊNCIA </a:t>
            </a:r>
          </a:p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(1. Integridade e coerência)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3425885" y="1648690"/>
            <a:ext cx="4104000" cy="90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AÇÕES SÓCIO-AMBIENTAIS</a:t>
            </a: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RESPONSABILIDADE CORPORTIVA</a:t>
            </a:r>
            <a:endParaRPr lang="pt-BR" sz="1500" b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MELHORIA DE VIDA </a:t>
            </a:r>
          </a:p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(2. Sustentabilidade)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9150" y="2587065"/>
            <a:ext cx="9144000" cy="10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Demandas da Sociedade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Diretrizes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Estratégicas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Competências e Metas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601869" y="1898250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Demandas Organizacionais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4" name="Seta para baixo 23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5927937" y="2416602"/>
            <a:ext cx="3132000" cy="298800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COMPETÊNCIAS ESTRATÉGICAS</a:t>
            </a:r>
          </a:p>
          <a:p>
            <a:pPr marL="800100" lvl="1" indent="-342900" algn="just">
              <a:buFont typeface="+mj-lt"/>
              <a:buAutoNum type="alphaLcPeriod"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DE GESTÃO</a:t>
            </a:r>
          </a:p>
          <a:p>
            <a:pPr marL="800100" lvl="1" indent="-342900" algn="just">
              <a:buFont typeface="+mj-lt"/>
              <a:buAutoNum type="alphaLcPeriod"/>
              <a:defRPr/>
            </a:pPr>
            <a:r>
              <a:rPr lang="pt-BR" sz="1600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INDIVIDUAIS</a:t>
            </a:r>
          </a:p>
          <a:p>
            <a:pPr marL="800100" lvl="1" indent="-342900" algn="just">
              <a:buFont typeface="+mj-lt"/>
              <a:buAutoNum type="alphaLcPeriod"/>
              <a:defRPr/>
            </a:pPr>
            <a:endParaRPr lang="pt-BR" sz="1600" b="1" dirty="0" smtClean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t-BR" sz="1600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COMPETÊNCIAS FUNCIONAIS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pt-BR" sz="1600" b="1" dirty="0" smtClean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t-BR" sz="1600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METAS QUANTITATIVAS</a:t>
            </a:r>
            <a:endParaRPr lang="pt-BR" sz="1600" b="1" dirty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</p:txBody>
      </p:sp>
      <p:sp>
        <p:nvSpPr>
          <p:cNvPr id="32" name="Seta para a direita 31"/>
          <p:cNvSpPr/>
          <p:nvPr/>
        </p:nvSpPr>
        <p:spPr>
          <a:xfrm>
            <a:off x="5281729" y="3676345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37" name="Conector de seta reta 50"/>
          <p:cNvCxnSpPr>
            <a:cxnSpLocks noChangeShapeType="1"/>
          </p:cNvCxnSpPr>
          <p:nvPr/>
        </p:nvCxnSpPr>
        <p:spPr bwMode="auto">
          <a:xfrm flipV="1">
            <a:off x="2976438" y="6066137"/>
            <a:ext cx="0" cy="0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7" grpId="0" animBg="1"/>
      <p:bldP spid="31" grpId="0" animBg="1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 bwMode="auto">
          <a:xfrm>
            <a:off x="-3295650" y="1169950"/>
            <a:ext cx="914400" cy="30646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Neue Condensed Black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489" y="997600"/>
            <a:ext cx="846161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</a:pPr>
            <a:r>
              <a:rPr lang="pt-BR" sz="22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  <a:p>
            <a:pPr lvl="0">
              <a:spcAft>
                <a:spcPts val="1200"/>
              </a:spcAft>
            </a:pPr>
            <a:r>
              <a:rPr lang="pt-BR" sz="2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Relacionadas à estratégia formulada e à melhor utilização dos talentos humanos e dos recursos disponíveis </a:t>
            </a:r>
          </a:p>
          <a:p>
            <a:pPr marL="457200" lvl="0" indent="-457200">
              <a:spcAft>
                <a:spcPts val="1200"/>
              </a:spcAft>
            </a:pPr>
            <a:endParaRPr lang="pt-BR" sz="26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l"/>
            <a:endParaRPr lang="pt-BR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281741" y="2916184"/>
            <a:ext cx="4356000" cy="214526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i="1" u="sng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DE GESTÃO</a:t>
            </a:r>
          </a:p>
          <a:p>
            <a:pPr>
              <a:spcAft>
                <a:spcPts val="0"/>
              </a:spcAft>
            </a:pPr>
            <a:endParaRPr lang="pt-BR" sz="2000" i="1" u="sng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2"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Direcionadas aos GESTORES para condução e prática das DIRETRIZES da Organização </a:t>
            </a:r>
          </a:p>
          <a:p>
            <a:pPr>
              <a:spcAft>
                <a:spcPts val="1200"/>
              </a:spcAft>
            </a:pPr>
            <a:r>
              <a:rPr lang="pt-BR" sz="2600" i="1" u="sng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kumimoji="0" lang="pt-BR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4647441" y="2904669"/>
            <a:ext cx="4356000" cy="211121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i="1" u="sng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INDIVIDUAIS</a:t>
            </a:r>
          </a:p>
          <a:p>
            <a:pPr>
              <a:spcAft>
                <a:spcPts val="0"/>
              </a:spcAft>
            </a:pPr>
            <a:endParaRPr lang="pt-BR" sz="2000" i="1" u="sng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2"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Direcionadas aos CONTRIBUIDORES INDIVIDUAIS para o entendimento e prática das DIRETRIZES da Organização</a:t>
            </a:r>
            <a:r>
              <a:rPr lang="pt-BR" sz="2400" i="1" u="sng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877057" y="-126750"/>
            <a:ext cx="5222520" cy="156966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endParaRPr lang="es-CO" sz="24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66958" y="5820937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SÃO CORRELACIONADAS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923637"/>
            <a:ext cx="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" y="817825"/>
            <a:ext cx="9144000" cy="1044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6" name="Elipse 45"/>
          <p:cNvSpPr>
            <a:spLocks noChangeArrowheads="1"/>
          </p:cNvSpPr>
          <p:nvPr/>
        </p:nvSpPr>
        <p:spPr bwMode="auto">
          <a:xfrm>
            <a:off x="7628794" y="1036143"/>
            <a:ext cx="1404000" cy="583451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Insti-tucional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350" y="2955091"/>
            <a:ext cx="8640000" cy="187743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</a:t>
            </a:r>
            <a:r>
              <a:rPr lang="pt-BR" sz="1600" dirty="0" smtClean="0">
                <a:latin typeface="Helvetica Neue Condensed Black"/>
                <a:ea typeface="Tahoma" pitchFamily="34" charset="0"/>
                <a:cs typeface="Tahoma" pitchFamily="34" charset="0"/>
              </a:rPr>
              <a:t>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ORIENTAÇÃO PARA O SERVIÇO PÚBLICO</a:t>
            </a:r>
          </a:p>
          <a:p>
            <a:pPr algn="just"/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orientar a atividade e promover ações que garantam uma relação ética e transparente com os diversos públicos e aplicar os princípios de Universalidade (direito de acesso aos serviços, sem qualquer discriminação) e Equidade (tratar diferente pessoas diferentes, para que todos tenham direitos iguais) explicitados nas Competências Essenciais da Organização.</a:t>
            </a:r>
            <a:endParaRPr lang="pt-BR" sz="16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350" y="5098563"/>
            <a:ext cx="8640000" cy="138499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</a:t>
            </a:r>
            <a:r>
              <a:rPr lang="pt-BR" sz="1600" dirty="0" smtClean="0"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COMPORTAMENTO ÉTICO / PROFISSIONAL</a:t>
            </a:r>
            <a:endParaRPr lang="pt-BR" sz="16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agir de maneira Ética e Transparente pautando as relações internas e externas de forma positiva, honesta, imparcial, e  aplicar, de modo especial, os princípios de Universalidade e Equidade explicitados nas Competências Essenciais da Organização.      </a:t>
            </a:r>
            <a:endParaRPr lang="pt-BR" sz="16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58375" y="1955125"/>
          <a:ext cx="8640000" cy="883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Princípio Fundamental:  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INTEGRIDADE E COERÊNCIA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Respeito e coerência de ações em relação aos direitos de cidadania e à integridade física e moral das pessoas. </a:t>
                      </a:r>
                      <a:endParaRPr lang="pt-BR" sz="16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819307" y="-364250"/>
            <a:ext cx="5137560" cy="193899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es-CO" sz="24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2279" y="875398"/>
            <a:ext cx="3312000" cy="90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UNIVERSALIDADE, EQUIDADE</a:t>
            </a: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INTEGRIDADE</a:t>
            </a: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ÉTICA E TRANSPARÊNCIA </a:t>
            </a:r>
          </a:p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(Integridade e coerência)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50"/>
          <p:cNvCxnSpPr>
            <a:cxnSpLocks noChangeShapeType="1"/>
          </p:cNvCxnSpPr>
          <p:nvPr/>
        </p:nvCxnSpPr>
        <p:spPr bwMode="auto">
          <a:xfrm flipV="1">
            <a:off x="2928938" y="4724262"/>
            <a:ext cx="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" y="817825"/>
            <a:ext cx="9144000" cy="104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Elipse 45"/>
          <p:cNvSpPr>
            <a:spLocks noChangeArrowheads="1"/>
          </p:cNvSpPr>
          <p:nvPr/>
        </p:nvSpPr>
        <p:spPr bwMode="auto">
          <a:xfrm>
            <a:off x="7628794" y="953018"/>
            <a:ext cx="1404000" cy="583451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Insti-tucional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4491" y="3403338"/>
            <a:ext cx="8640000" cy="1404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DA SUSTENTABILIDADE</a:t>
            </a:r>
          </a:p>
          <a:p>
            <a:pPr algn="just"/>
            <a:endParaRPr lang="pt-BR" sz="16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promover ações que mantenham a qualidade de vida das pessoas, famílias e comunidade, interagindo os aspectos do desenvolvimento sustentável: econômico, social e ambiental.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8425" y="5140488"/>
            <a:ext cx="8640000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COMPROMISSO COM A COMUNIDADE</a:t>
            </a:r>
          </a:p>
          <a:p>
            <a:pPr algn="just"/>
            <a:endParaRPr lang="pt-BR" sz="16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atuar de forma vigilante aplicando práticas sustentáveis nos processos e resultados da Organização e avaliando seus reflexos na comunidade e na qualidade de vida das pessoas.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7875" y="1966215"/>
            <a:ext cx="8640000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SUSTENTABILIDADE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Compreensão e domínio da cultura da organização no sentido do estabelecimento de ações sustentáveis e duradoras com a comunidade e otimizando o relacionamento com todos aqueles que se relacionam com a empresa.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63509" y="-364250"/>
            <a:ext cx="5178317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endParaRPr lang="es-CO" sz="24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425885" y="884740"/>
            <a:ext cx="4104000" cy="90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AÇÕES SÓCIO-AMBIENTAIS</a:t>
            </a: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RESPONSABILIDADE CORPORTIVA</a:t>
            </a:r>
            <a:endParaRPr lang="pt-BR" sz="1500" b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MELHORIA DE VIDA </a:t>
            </a:r>
          </a:p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(Sustentabilidade)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9050" y="823515"/>
            <a:ext cx="9144000" cy="104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45"/>
          <p:cNvSpPr>
            <a:spLocks noChangeArrowheads="1"/>
          </p:cNvSpPr>
          <p:nvPr/>
        </p:nvSpPr>
        <p:spPr bwMode="auto">
          <a:xfrm>
            <a:off x="7605760" y="1088617"/>
            <a:ext cx="1404000" cy="523059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Finan-ceira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215575" y="3276730"/>
            <a:ext cx="8640000" cy="115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</a:t>
            </a:r>
            <a:r>
              <a:rPr lang="pt-BR" sz="16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EXCELÊNCIA OPERACIONAL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2" indent="0" algn="just">
              <a:spcBef>
                <a:spcPts val="0"/>
              </a:spcBef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administrar a relação custo-benefício dos processos, projetos e ações, direcionando esforços e maximizando as atividades que agregam valor.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4975" y="4749763"/>
            <a:ext cx="864000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PRODUTIVIDADE</a:t>
            </a:r>
          </a:p>
          <a:p>
            <a:pPr algn="just"/>
            <a:endParaRPr lang="pt-BR" sz="16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cumprir as metas pactuadas e executar  adequadamente e no volume esperado as rotinas diárias, aplicando os recursos disponibilizados e ativos da Organização, eliminando atividades que não agregam valor ao processo.</a:t>
            </a:r>
            <a:endParaRPr lang="pt-BR" sz="16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86604" y="962550"/>
            <a:ext cx="2232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MELHORIA CONTÍNUA (Eficiência - Meios)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4125" y="2092966"/>
            <a:ext cx="8640000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EFICIÊNCIA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Melhoria de rendimento com o mínimo de erros e/ou dispêndios, a partir de metas individuais claras e preocupação em realizar um excelente trabalho.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54032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5711" y="185196"/>
            <a:ext cx="29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ESSENCIAL E FUNDAMENTAL  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0333" y="1643743"/>
            <a:ext cx="6555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ESSENCIAL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É tudo aquilo que não se pode deixar de ter</a:t>
            </a:r>
            <a:endParaRPr lang="pt-BR" sz="2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9065" y="3167779"/>
            <a:ext cx="7120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FUNDAMENTAL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É tudo aquilo que ajuda a chegar ao essencial.</a:t>
            </a:r>
          </a:p>
          <a:p>
            <a:endParaRPr lang="pt-BR" sz="2400" dirty="0" smtClean="0">
              <a:solidFill>
                <a:srgbClr val="000000"/>
              </a:solidFill>
              <a:latin typeface="Helvetica Neue Condensed Black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É o que permite conquistar algo</a:t>
            </a:r>
            <a:endParaRPr lang="pt-BR" sz="2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33496" y="6368138"/>
            <a:ext cx="162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rgbClr val="000000"/>
                </a:solidFill>
              </a:rPr>
              <a:t>Cortella</a:t>
            </a:r>
            <a:r>
              <a:rPr lang="pt-BR" dirty="0" smtClean="0">
                <a:solidFill>
                  <a:srgbClr val="000000"/>
                </a:solidFill>
              </a:rPr>
              <a:t>,  2007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9050" y="811640"/>
            <a:ext cx="9144000" cy="104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45"/>
          <p:cNvSpPr>
            <a:spLocks noChangeArrowheads="1"/>
          </p:cNvSpPr>
          <p:nvPr/>
        </p:nvSpPr>
        <p:spPr bwMode="auto">
          <a:xfrm>
            <a:off x="7605760" y="1052992"/>
            <a:ext cx="1404000" cy="523059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Finan-ceira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179350" y="3058213"/>
            <a:ext cx="8640000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PARA RESULTADOS</a:t>
            </a:r>
          </a:p>
          <a:p>
            <a:pPr algn="just"/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alinhar planejamento, ação e controle das atividades de sua unidade e assegurar que os processos sejam utilizados de forma consistente, visando agregar valor, atingir resultados e promover a satisfação dos clientes. </a:t>
            </a:r>
            <a:endParaRPr lang="pt-BR" sz="16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790940" y="919280"/>
            <a:ext cx="2736000" cy="756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COMPROMISSO COM METAS E RESULTADOS (Eficácia - Fins)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9750" y="1985711"/>
            <a:ext cx="8640000" cy="89255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EFICÁCIA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Grau de resultado obtido em relação à metas predefinidas, diz respeito à coisa certa a ser feita e fazê-la com qualidade e agilidade. 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46632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7375" y="4683113"/>
            <a:ext cx="8640000" cy="113877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ORIENTAÇÃO PARA RESULTADOS</a:t>
            </a:r>
          </a:p>
          <a:p>
            <a:pPr algn="just"/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direcionar suas atividades em alinhamento com os planos de ação estabelecidos e contribuir para o alcance dos objetivos estratégicos da Organização</a:t>
            </a:r>
            <a:r>
              <a:rPr lang="pt-BR" sz="1600" dirty="0" smtClean="0">
                <a:latin typeface="Helvetica Neue Condensed Black"/>
                <a:ea typeface="Tahoma" pitchFamily="34" charset="0"/>
                <a:cs typeface="Tahoma" pitchFamily="34" charset="0"/>
              </a:rPr>
              <a:t>. </a:t>
            </a:r>
            <a:endParaRPr lang="pt-BR" sz="1600" dirty="0"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9050" y="819665"/>
            <a:ext cx="9144000" cy="104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7577730" y="1038651"/>
            <a:ext cx="1404000" cy="5760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Helvetica Neue Condensed Black"/>
                <a:cs typeface="Arial Unicode MS" charset="0"/>
              </a:rPr>
              <a:t>Clientes</a:t>
            </a:r>
            <a:endParaRPr lang="pt-BR" sz="1600" b="1" dirty="0">
              <a:solidFill>
                <a:srgbClr val="000000"/>
              </a:solidFill>
              <a:latin typeface="Helvetica Neue Condensed Black"/>
              <a:cs typeface="Arial Unicode MS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216175" y="3274263"/>
            <a:ext cx="8640000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lvl="1" algn="just"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EMPREENDEDORA</a:t>
            </a:r>
          </a:p>
          <a:p>
            <a:pPr marL="0" lvl="1" algn="just">
              <a:buNone/>
            </a:pPr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1" algn="just"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implementar e dar continuidade a projetos e programas estratégicos de sua área de atuação, atendendo aos padrões de excelência estabelecidos para  assegurar qualidade do produto / serviço oferecido.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5650" y="4942088"/>
            <a:ext cx="8640000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lvl="1" algn="just"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COMPROMISSO COM A QUALIDADE</a:t>
            </a:r>
          </a:p>
          <a:p>
            <a:pPr marL="0" lvl="1" algn="just">
              <a:buNone/>
            </a:pPr>
            <a:endParaRPr lang="pt-BR" sz="16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1" algn="just"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se responsabilizar pela execução e melhoria de suas atividades, concretizando idéias e projetos, visando os resultados esperados dentro dos prazos, padrões de qualidade e segurança do trabalho.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9433" y="1989711"/>
            <a:ext cx="8640000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QUALIDADE  DO SERVIÇO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Grau em que as expectativas dos clientes são atendidas, por meio de mecanismos que favoreçam a identificação de suas necessidades e possibilitem a percepção sobre o serviço prestado.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81357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72229" y="1006923"/>
            <a:ext cx="3420000" cy="711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SERVIÇOS COM QUALIDADE 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(Qualidade do Serviço)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9050" y="807790"/>
            <a:ext cx="9144000" cy="104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7577730" y="1038651"/>
            <a:ext cx="1404000" cy="5760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Helvetica Neue Condensed Black"/>
                <a:cs typeface="Arial Unicode MS" charset="0"/>
              </a:rPr>
              <a:t>Clientes</a:t>
            </a:r>
            <a:endParaRPr lang="pt-BR" sz="1600" b="1" dirty="0">
              <a:solidFill>
                <a:srgbClr val="000000"/>
              </a:solidFill>
              <a:latin typeface="Helvetica Neue Condensed Black"/>
              <a:cs typeface="Arial Unicode MS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250600" y="3007113"/>
            <a:ext cx="8640000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SOLUÇÕES CUSTOMIZADAS AO CLIENTE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compreender o contexto do cliente, antecipar suas reais necessidades, características, demandas e anseios, disponibilizando alternativas e soluções que agreguem valor e gerem aumento de satisfação. 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5699" y="4717462"/>
            <a:ext cx="8640000" cy="120032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</a:t>
            </a:r>
            <a:r>
              <a:rPr lang="pt-BR" sz="1600" dirty="0" smtClean="0"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ATENDIMENTO A CLIENTES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garantir serviços e atendimento a clientes, agregando valor e mantendo patamares elevados de satisfação.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5015" y="1982217"/>
            <a:ext cx="8640000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ATENDIMENTO AO CLIENTE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Sensibilidade para lidar com todos e identificar o que realmente os clientes realmente necessitam .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882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3657620" y="962707"/>
            <a:ext cx="3636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EXCELÊNCIA  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(Atendimento ao Cliente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Interno e Externo)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817653"/>
            <a:ext cx="9144000" cy="90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7662200" y="943969"/>
            <a:ext cx="1404000" cy="5760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Proces-sos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6505512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202500" y="2831387"/>
            <a:ext cx="8640000" cy="116955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lvl="4" algn="just">
              <a:spcBef>
                <a:spcPts val="0"/>
              </a:spcBef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DA INOVAÇÃO </a:t>
            </a:r>
          </a:p>
          <a:p>
            <a:pPr marL="0" lvl="4" algn="just">
              <a:spcBef>
                <a:spcPts val="0"/>
              </a:spcBef>
              <a:buNone/>
            </a:pPr>
            <a:endParaRPr lang="pt-BR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4" algn="just">
              <a:spcBef>
                <a:spcPts val="0"/>
              </a:spcBef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criar condições para produção contínua e permanente de novas </a:t>
            </a:r>
            <a:r>
              <a:rPr lang="pt-BR" sz="1600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ideias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, desenvolvendo ações para inserir efetivamente a inovação na Empresa.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950" y="4300700"/>
            <a:ext cx="8640000" cy="116955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lvl="4" algn="just">
              <a:spcBef>
                <a:spcPts val="0"/>
              </a:spcBef>
              <a:buNone/>
            </a:pPr>
            <a:r>
              <a:rPr lang="pt-BR" alt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 </a:t>
            </a:r>
            <a:r>
              <a:rPr lang="pt-BR" alt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CRIATIVIDADE</a:t>
            </a:r>
          </a:p>
          <a:p>
            <a:pPr marL="0" lvl="4" algn="just">
              <a:spcBef>
                <a:spcPts val="0"/>
              </a:spcBef>
              <a:buNone/>
            </a:pPr>
            <a:endParaRPr lang="pt-BR" altLang="pt-BR" dirty="0" smtClean="0"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4" algn="just">
              <a:spcBef>
                <a:spcPts val="0"/>
              </a:spcBef>
              <a:buNone/>
            </a:pPr>
            <a:r>
              <a:rPr lang="pt-BR" alt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identificar oportunidades de aprimoramento dos processos de trabalho, disponibilizando serviços que facilitem a vida do cliente.</a:t>
            </a:r>
            <a:r>
              <a:rPr lang="en-US" alt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16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6000" y="1871215"/>
            <a:ext cx="8640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INOVAÇÃO 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Exploração bem sucedida de novas </a:t>
            </a:r>
            <a:r>
              <a:rPr lang="pt-BR" sz="1600" dirty="0" err="1" smtClean="0">
                <a:solidFill>
                  <a:srgbClr val="000000"/>
                </a:solidFill>
                <a:latin typeface="Helvetica Neue Condensed Black"/>
              </a:rPr>
              <a:t>ideias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. 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58207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617655" y="924650"/>
            <a:ext cx="3132000" cy="684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TECNOLÓGIA DE VANGUARDA E PARCERIA EXTERNA </a:t>
            </a:r>
          </a:p>
          <a:p>
            <a:pPr algn="ctr"/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(Inovação)</a:t>
            </a:r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805778"/>
            <a:ext cx="9144000" cy="9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7626575" y="950131"/>
            <a:ext cx="1404000" cy="569838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Proces-sos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225650" y="3164187"/>
            <a:ext cx="8640000" cy="113877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DE MUDANÇA</a:t>
            </a:r>
          </a:p>
          <a:p>
            <a:pPr algn="just"/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modernizar processos e atividades, consolidando redes de conhecimento na área e promovendo / apoiando novas parcerias.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4375" y="4611362"/>
            <a:ext cx="8640000" cy="113877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</a:t>
            </a:r>
            <a:r>
              <a:rPr lang="pt-BR" sz="1600" dirty="0" smtClean="0"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AGENTE DE MUDANÇAS</a:t>
            </a:r>
          </a:p>
          <a:p>
            <a:pPr algn="just"/>
            <a:endParaRPr lang="pt-BR" sz="16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se adaptar às situações de mudanças, bem como ter disponibilidade para a qualificação para atuar no novo cenário. </a:t>
            </a:r>
            <a:endParaRPr lang="pt-BR" sz="16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7506" y="1756212"/>
            <a:ext cx="8640000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MUDANÇA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Busca de níveis de desempenho cada vez maiores e introdução de elementos de fluidez para evolução da empresa de forma a se tornar uma função natural nos negócios</a:t>
            </a:r>
            <a:r>
              <a:rPr lang="pt-BR" sz="1600" b="0" dirty="0" smtClean="0">
                <a:solidFill>
                  <a:srgbClr val="000000"/>
                </a:solidFill>
                <a:latin typeface="Helvetica Neue Condensed Black"/>
              </a:rPr>
              <a:t>.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40182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495198" y="883780"/>
            <a:ext cx="2484000" cy="72208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MODERNIDADE NOS PROCESSOS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(Mudança)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820028"/>
            <a:ext cx="9144000" cy="10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2"/>
          <p:cNvSpPr>
            <a:spLocks noChangeArrowheads="1"/>
          </p:cNvSpPr>
          <p:nvPr/>
        </p:nvSpPr>
        <p:spPr bwMode="auto">
          <a:xfrm>
            <a:off x="7680973" y="951069"/>
            <a:ext cx="1404000" cy="648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Colabo-radores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225650" y="3050714"/>
            <a:ext cx="8640000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POR RESULTADOS (OBJETIVOS)</a:t>
            </a:r>
          </a:p>
          <a:p>
            <a:pPr algn="just"/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definir objetivos, escolher ações e tomar decisão / solucionar problemas de forma participativa, direcionando esforços para obtenção de resultados, estabelecendo clima motivador, administrando conflitos e propiciando oportunidades iguais de desenvolvimento pessoal e profissional. </a:t>
            </a:r>
            <a:endParaRPr lang="pt-BR" sz="16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8342" y="4848038"/>
            <a:ext cx="8640000" cy="11387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3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</a:t>
            </a:r>
            <a:r>
              <a:rPr lang="pt-BR" sz="1600" dirty="0" smtClean="0">
                <a:latin typeface="Helvetica Neue Condensed Black"/>
                <a:ea typeface="Tahoma" pitchFamily="34" charset="0"/>
                <a:cs typeface="Tahoma" pitchFamily="34" charset="0"/>
              </a:rPr>
              <a:t> 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INTERAÇÃO PESSOAL E PROFISSIONAL</a:t>
            </a:r>
          </a:p>
          <a:p>
            <a:pPr marL="0" lvl="3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3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lidar consigo mesmo e com os outros, agindo com rapidez, flexibilidade e autoconfiança para atingir objetivos pessoais e profissionais.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1624" y="2021463"/>
            <a:ext cx="8640000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GESTÃO DE PESSOAS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Emprego de estratégias para motivar e potencializar o capital humano da empresa, aplicando adequadamente as políticas da empresa.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40182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99700" y="902693"/>
            <a:ext cx="2376000" cy="10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COMPROMETIMENTO COM O CAPITAL HUMANO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(Gestão de Pessoas)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820028"/>
            <a:ext cx="9144000" cy="104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2"/>
          <p:cNvSpPr>
            <a:spLocks noChangeArrowheads="1"/>
          </p:cNvSpPr>
          <p:nvPr/>
        </p:nvSpPr>
        <p:spPr bwMode="auto">
          <a:xfrm>
            <a:off x="7621598" y="1069819"/>
            <a:ext cx="1404000" cy="648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Colabo-radores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203700" y="2927388"/>
            <a:ext cx="8640000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lvl="4" algn="just">
              <a:spcBef>
                <a:spcPts val="0"/>
              </a:spcBef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DO CONHECIMENTO</a:t>
            </a:r>
          </a:p>
          <a:p>
            <a:pPr marL="0" lvl="4" algn="just">
              <a:spcBef>
                <a:spcPts val="0"/>
              </a:spcBef>
            </a:pPr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4" algn="just">
              <a:spcBef>
                <a:spcPts val="0"/>
              </a:spcBef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reconhecer, valorizar, buscar e compartilhar de forma ágil e oportuna conhecimentos e técnicas necessárias ao desempenho de suas atividades e às demandas de sua área unidade.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6850" y="4681313"/>
            <a:ext cx="8640000" cy="169277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lvl="4" algn="just">
              <a:spcBef>
                <a:spcPts val="0"/>
              </a:spcBef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INDIVIDUAL: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COMPARTILHAMENTO DO CONHECIMENTO E DA EXPERIÊNCIA</a:t>
            </a:r>
          </a:p>
          <a:p>
            <a:pPr marL="0" lvl="4" algn="just">
              <a:spcBef>
                <a:spcPts val="0"/>
              </a:spcBef>
            </a:pPr>
            <a:endParaRPr lang="pt-BR" sz="1600" dirty="0" smtClean="0"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4" algn="just">
              <a:spcBef>
                <a:spcPts val="0"/>
              </a:spcBef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se atualizar contínua e regularmente, compartilhar e aplicar técnicas, metodologias, habilidades e experiências individuais, promovendo um trabalho interdependente com pares e clientes internos.   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5375" y="1958467"/>
            <a:ext cx="8640000" cy="892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APRENDIZADO E DESENVOLVIMENTO PESSOAL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. 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Disposição para iniciar novas tarefas e buscar novos enfoques ou novos modos de fazer as coisas.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98236" y="-364250"/>
            <a:ext cx="5224616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2548780" y="833242"/>
            <a:ext cx="2700000" cy="100799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VALORIZAÇÃO 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PROFISSIONAL</a:t>
            </a:r>
            <a:endParaRPr lang="pt-BR" sz="1500" b="1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15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(Aprendizado e desenvolvimento pessoal)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808153"/>
            <a:ext cx="9144000" cy="104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latin typeface="Helvetica Neue Condensed Black"/>
            </a:endParaRPr>
          </a:p>
        </p:txBody>
      </p:sp>
      <p:sp>
        <p:nvSpPr>
          <p:cNvPr id="3" name="Elipse 2"/>
          <p:cNvSpPr>
            <a:spLocks noChangeArrowheads="1"/>
          </p:cNvSpPr>
          <p:nvPr/>
        </p:nvSpPr>
        <p:spPr bwMode="auto">
          <a:xfrm>
            <a:off x="7657223" y="951069"/>
            <a:ext cx="1404000" cy="6480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600" b="1" dirty="0" err="1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Colabo-radores</a:t>
            </a:r>
            <a:endParaRPr lang="pt-BR" sz="16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Conector de seta reta 50"/>
          <p:cNvCxnSpPr>
            <a:cxnSpLocks noChangeShapeType="1"/>
          </p:cNvCxnSpPr>
          <p:nvPr/>
        </p:nvCxnSpPr>
        <p:spPr bwMode="auto">
          <a:xfrm flipV="1">
            <a:off x="2928938" y="5567387"/>
            <a:ext cx="0" cy="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" name="Retângulo 4"/>
          <p:cNvSpPr/>
          <p:nvPr/>
        </p:nvSpPr>
        <p:spPr>
          <a:xfrm>
            <a:off x="167775" y="2965489"/>
            <a:ext cx="8640000" cy="144655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DE GESTÃO: </a:t>
            </a:r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GESTÃO DE EQUIPE</a:t>
            </a:r>
          </a:p>
          <a:p>
            <a:pPr algn="just"/>
            <a:r>
              <a:rPr lang="pt-BR" sz="20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16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catalisar os esforços individuais e grupais para atingir e/ou superar os objetivos organizacionais, formando parcerias e estimulando o desenvolvimento das pessoas e da equipe.   </a:t>
            </a:r>
            <a:endParaRPr lang="pt-BR" sz="1600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2500" y="4746263"/>
            <a:ext cx="8640000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lvl="4" algn="just">
              <a:spcBef>
                <a:spcPts val="0"/>
              </a:spcBef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 INDIVIDUAL</a:t>
            </a:r>
            <a:r>
              <a:rPr lang="pt-BR" sz="1600" dirty="0" smtClean="0">
                <a:latin typeface="Helvetica Neue Condensed Black"/>
                <a:ea typeface="Tahoma" pitchFamily="34" charset="0"/>
                <a:cs typeface="Tahoma" pitchFamily="34" charset="0"/>
              </a:rPr>
              <a:t>:</a:t>
            </a:r>
            <a:r>
              <a:rPr lang="pt-BR" sz="16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TRABALHO EM EQUIPE E COOPERAÇÃO</a:t>
            </a:r>
          </a:p>
          <a:p>
            <a:pPr marL="0" lvl="4" algn="just">
              <a:spcBef>
                <a:spcPts val="0"/>
              </a:spcBef>
              <a:buNone/>
            </a:pPr>
            <a:endParaRPr lang="pt-BR" sz="1600" dirty="0" smtClean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pPr marL="0" lvl="4" algn="just">
              <a:spcBef>
                <a:spcPts val="0"/>
              </a:spcBef>
              <a:buNone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Ser capaz de se relacionar e se integrar às equipes de trabalho, mantendo uma postura profissional equilibrada, construtiva, colaborativa e de respeito às diferenças, a fim de atingir os objetivos comuns da organização.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2586" y="2025716"/>
            <a:ext cx="8640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Princípio Fundamental: </a:t>
            </a: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MOBILIZAÇÃO DA EQUIPE </a:t>
            </a:r>
          </a:p>
          <a:p>
            <a:pPr algn="just"/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Esforço coletivo para atingir metas e solucionar problemas comuns.    </a:t>
            </a:r>
            <a:endParaRPr lang="pt-BR" sz="16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40182" y="-364250"/>
            <a:ext cx="5222520" cy="120032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  <a:p>
            <a:r>
              <a:rPr lang="es-CO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ESTRATÉGICAS </a:t>
            </a:r>
          </a:p>
          <a:p>
            <a:endParaRPr lang="es-CO" sz="2400" dirty="0" smtClean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5346134" y="823758"/>
            <a:ext cx="2196000" cy="10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PARCERIAS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INTERNAS 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(Mobilização </a:t>
            </a:r>
          </a:p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da Equipe) </a:t>
            </a:r>
            <a:endParaRPr lang="pt-BR" sz="1500" b="1" dirty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72369" y="35696"/>
            <a:ext cx="5760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COMPETÊNCIAS FUNCIONAIS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 METAS QUANTITATIVAS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4575" y="4627745"/>
            <a:ext cx="8640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 startAt="2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METAS QUANTITATIVAS</a:t>
            </a:r>
          </a:p>
          <a:p>
            <a:pPr marL="971550" lvl="1" indent="-514350" algn="just">
              <a:spcAft>
                <a:spcPts val="120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	Mensuráveis numericamente e alinhadas aos objetivos do Setor/Unidade</a:t>
            </a:r>
            <a:endParaRPr lang="pt-BR" sz="2200" dirty="0" smtClean="0">
              <a:solidFill>
                <a:srgbClr val="00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424" y="2890391"/>
            <a:ext cx="8640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spcAft>
                <a:spcPts val="1200"/>
              </a:spcAft>
              <a:buFontTx/>
              <a:buAutoNum type="arabicPeriod"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COMPETÊNCIAS FUNCIONAIS</a:t>
            </a:r>
          </a:p>
          <a:p>
            <a:pPr marL="514350" indent="-514350" algn="just">
              <a:spcAft>
                <a:spcPts val="120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		Identificadas nos principais processos da 	organização.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70900" y="1022374"/>
            <a:ext cx="6480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Envolve padrões de desempenho e resultados pessoais de GESTORES E CONTRIBUIDORES INDIVIDUAIS no âmbito das respectivas atuações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98371" y="6172195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SÃO SINGULARES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3768" y="938186"/>
            <a:ext cx="8640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Referem-se à definição de alternativas e oportunidades para pronta TOMADA DE DECISÃO(1) ou SOLUÇÃO DE PROBLEMAS (2) em relação aos PROCESSOS DE TRABALHO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pt-BR" sz="2000" dirty="0" smtClean="0">
              <a:solidFill>
                <a:srgbClr val="000000"/>
              </a:solidFill>
              <a:latin typeface="Helvetica Neue Condensed Black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TOMADA DE DECISÃO: quando não é possível ter à disposição todas as informações no momento de iniciar a ação.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	Decorrente, normalmente, de processos/problemas complexos que necessitam grande esforço de estruturação, ou seja, em que estão presentes vários julgamentos e muitas características subjetivos com vários fatores envolvidos      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AutoNum type="arabicParenBoth"/>
            </a:pPr>
            <a:endParaRPr lang="pt-BR" sz="2000" dirty="0" smtClean="0">
              <a:solidFill>
                <a:srgbClr val="000000"/>
              </a:solidFill>
              <a:latin typeface="Helvetica Neue Condensed Black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(2) SOLUÇÃO DE PROBLEMAS: quando se tem todas as informações necessárias para realizar determinada escolha e se pode justificar qual foi a solução adotada. 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	Decorrente dos maiores desafios e dificuldades da função</a:t>
            </a:r>
            <a:r>
              <a:rPr lang="pt-BR" sz="2000" dirty="0" smtClean="0">
                <a:latin typeface="Helvetica Neue Condensed Black"/>
              </a:rPr>
              <a:t>. </a:t>
            </a:r>
            <a:endParaRPr lang="pt-BR" sz="2000" dirty="0">
              <a:latin typeface="Helvetica Neue Condensed Black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8406" y="-10075"/>
            <a:ext cx="6444000" cy="7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COMPETÊNCIAS FUNCIONAIS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36771" y="644434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rgbClr val="000000"/>
                </a:solidFill>
                <a:latin typeface="Helvetica Neue Condensed Black"/>
              </a:rPr>
              <a:t>Zaccarelli</a:t>
            </a: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, Sérgio - 2002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51265" y="98280"/>
            <a:ext cx="228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latin typeface="Helvetica Neue Condensed Black"/>
              </a:rPr>
              <a:t>O QUE VOCÊ FAZ?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6896" y="1360706"/>
            <a:ext cx="4464000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</a:rPr>
              <a:t>RECONHECER A SUA OBRA </a:t>
            </a:r>
          </a:p>
          <a:p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Helvetica Neue Condensed Black"/>
            </a:endParaRPr>
          </a:p>
          <a:p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</a:rPr>
              <a:t>(PRINCÍPIO ESSENCIAL)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26768" y="3733794"/>
            <a:ext cx="5148000" cy="267765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</a:rPr>
              <a:t>O CARGO É A FORMA DE SUA CONTRIBUIÇÃO PARA A OBRA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Helvetica Neue Condensed Black"/>
              </a:rPr>
              <a:t>(PRINCÍPIO FUNDAMENTAL)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25"/>
          <p:cNvSpPr txBox="1">
            <a:spLocks/>
          </p:cNvSpPr>
          <p:nvPr/>
        </p:nvSpPr>
        <p:spPr>
          <a:xfrm>
            <a:off x="9658350" y="6646225"/>
            <a:ext cx="762000" cy="36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74D54-8954-4327-9B4B-83471A0940E4}" type="slidenum">
              <a:rPr kumimoji="0" lang="es-CO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65479" y="59375"/>
            <a:ext cx="6444000" cy="7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COMPETÊNCIAS FUNCIONAIS</a:t>
            </a:r>
          </a:p>
        </p:txBody>
      </p:sp>
      <p:sp>
        <p:nvSpPr>
          <p:cNvPr id="4" name="Espaço Reservado para Número de Slide 25"/>
          <p:cNvSpPr txBox="1">
            <a:spLocks/>
          </p:cNvSpPr>
          <p:nvPr/>
        </p:nvSpPr>
        <p:spPr>
          <a:xfrm>
            <a:off x="9658350" y="6646225"/>
            <a:ext cx="762000" cy="36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74D54-8954-4327-9B4B-83471A0940E4}" type="slidenum">
              <a:rPr kumimoji="0" lang="es-CO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5551" y="1345379"/>
          <a:ext cx="8640000" cy="144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000"/>
              </a:tblGrid>
              <a:tr h="1440000">
                <a:tc>
                  <a:txBody>
                    <a:bodyPr/>
                    <a:lstStyle/>
                    <a:p>
                      <a:pPr algn="just"/>
                      <a:endParaRPr lang="pt-BR" sz="1400" u="sng" dirty="0" smtClean="0"/>
                    </a:p>
                    <a:p>
                      <a:pPr algn="just"/>
                      <a:r>
                        <a:rPr lang="pt-BR" sz="1800" u="sng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PROBLEMAS PREVISÍVEIS</a:t>
                      </a:r>
                    </a:p>
                    <a:p>
                      <a:pPr algn="just"/>
                      <a:endParaRPr lang="pt-BR" sz="1800" u="sng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just"/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Relação entre causa e efeito é óbvia para todos</a:t>
                      </a:r>
                    </a:p>
                    <a:p>
                      <a:pPr algn="just"/>
                      <a:endParaRPr lang="pt-BR" sz="18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37580" y="3011232"/>
          <a:ext cx="8640000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000"/>
              </a:tblGrid>
              <a:tr h="1440000">
                <a:tc>
                  <a:txBody>
                    <a:bodyPr/>
                    <a:lstStyle/>
                    <a:p>
                      <a:pPr algn="just"/>
                      <a:endParaRPr lang="pt-BR" sz="1800" u="sng" dirty="0" smtClean="0">
                        <a:latin typeface="Helvetica Neue Condensed Black"/>
                      </a:endParaRPr>
                    </a:p>
                    <a:p>
                      <a:pPr algn="just"/>
                      <a:r>
                        <a:rPr lang="pt-BR" sz="1800" u="sng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PROBLEMAS PREVISÍVEIS, MAS INCERTO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</a:t>
                      </a:r>
                    </a:p>
                    <a:p>
                      <a:pPr algn="just"/>
                      <a:endParaRPr lang="pt-BR" sz="180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algn="just"/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Relação entre causa e efeito requer análise, investigação  e/ou solução  por especialista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61480" y="4774278"/>
          <a:ext cx="8640000" cy="144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000"/>
              </a:tblGrid>
              <a:tr h="1440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u="sng" strike="noStrike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sng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PROBLEMAS COMPREENSÍVEIS, MAS NÃO PREVISÍVEIS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u="sng" strike="noStrike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Relação entre causa e efeito só é percebida após a ocorrência do problema, mas não com antecedência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140512" y="755618"/>
            <a:ext cx="5040000" cy="36933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PROCESSOS DE TRABALHO COMPLEXOS 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1950" y="3455796"/>
            <a:ext cx="8640000" cy="61555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OPERADOR DE PAINEL</a:t>
            </a:r>
          </a:p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Memorização de todos os equipamentos e instalações da planta.</a:t>
            </a:r>
            <a:endParaRPr lang="pt-BR" sz="17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1950" y="4080846"/>
            <a:ext cx="8640000" cy="8771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OPERADOR DE CAMPO </a:t>
            </a:r>
          </a:p>
          <a:p>
            <a:pPr algn="just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Identificação de problemas em equipamentos e instrumentos, atuando como retaguarda  para os sistemas de controle.</a:t>
            </a:r>
            <a:endParaRPr lang="pt-BR" sz="17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0374" y="2198010"/>
            <a:ext cx="8640557" cy="61555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ANALISTA</a:t>
            </a:r>
          </a:p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Conhecimentos específicos / aprofundados na área</a:t>
            </a:r>
            <a:endParaRPr lang="pt-BR" sz="17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496" y="4952138"/>
            <a:ext cx="8640557" cy="61555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ASSISTENTE ADMINISTRATIVO </a:t>
            </a:r>
          </a:p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Desenvoltura na Comunicação escrita e verbal  </a:t>
            </a:r>
            <a:endParaRPr lang="pt-BR" sz="17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6217" y="1572960"/>
            <a:ext cx="8657863" cy="61555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ASSISTENTE ADMINISTRATIVO (ATENDIMENTO A CLIENTES)</a:t>
            </a:r>
          </a:p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Manter o equilíbrio em situações de atendimento conflituoso</a:t>
            </a:r>
            <a:endParaRPr lang="pt-BR" sz="17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299" y="2824985"/>
            <a:ext cx="8640557" cy="61555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ANALISTA</a:t>
            </a:r>
          </a:p>
          <a:p>
            <a:pPr algn="l"/>
            <a:r>
              <a:rPr lang="pt-BR" sz="1700" dirty="0" smtClean="0">
                <a:solidFill>
                  <a:srgbClr val="000000"/>
                </a:solidFill>
                <a:latin typeface="Helvetica Neue Condensed Black"/>
              </a:rPr>
              <a:t>Conhecimentos específicos / especializados na área de sistemas de informação </a:t>
            </a:r>
            <a:endParaRPr lang="pt-BR" sz="17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03567" y="79975"/>
            <a:ext cx="63360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COMPETÊNCIAS FUNCIONAIS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CONTRIBUIDOR INDIVIDUAL - EXEMPLOS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   </a:t>
            </a:r>
            <a:endParaRPr kumimoji="0" lang="pt-BR" sz="2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Espaço Reservado para Número de Slide 25"/>
          <p:cNvSpPr txBox="1">
            <a:spLocks/>
          </p:cNvSpPr>
          <p:nvPr/>
        </p:nvSpPr>
        <p:spPr>
          <a:xfrm>
            <a:off x="9658350" y="6907475"/>
            <a:ext cx="762000" cy="3651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74D54-8954-4327-9B4B-83471A0940E4}" type="slidenum">
              <a:rPr kumimoji="0" lang="es-CO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Espaço Reservado para Número de Slide 25"/>
          <p:cNvSpPr txBox="1">
            <a:spLocks/>
          </p:cNvSpPr>
          <p:nvPr/>
        </p:nvSpPr>
        <p:spPr>
          <a:xfrm>
            <a:off x="9658350" y="6907475"/>
            <a:ext cx="762000" cy="3651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74D54-8954-4327-9B4B-83471A0940E4}" type="slidenum">
              <a:rPr kumimoji="0" lang="es-CO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55450" y="984210"/>
            <a:ext cx="504000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PROCESSOS DE TRABALHO COMPLEXOS 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25"/>
          <p:cNvSpPr txBox="1">
            <a:spLocks/>
          </p:cNvSpPr>
          <p:nvPr/>
        </p:nvSpPr>
        <p:spPr>
          <a:xfrm>
            <a:off x="9658350" y="8532900"/>
            <a:ext cx="762000" cy="3651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74D54-8954-4327-9B4B-83471A0940E4}" type="slidenum">
              <a:rPr kumimoji="0" lang="es-CO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8505" y="103725"/>
            <a:ext cx="65520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COMPETÊNCIAS FUNCIONAIS -  GESTOR NO SERVIÇOS PÚBLICO - EXEMPLOS</a:t>
            </a:r>
            <a:endParaRPr kumimoji="0" lang="pt-BR" sz="2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6569" y="1047295"/>
            <a:ext cx="8640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Dificuldades para “mobilizar” o grupo para contribuir para o trabalho  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8794" y="1416020"/>
            <a:ext cx="8640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Cultura consolidada no corpo funcional – desmotivação e comodismo   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6516" y="2807836"/>
            <a:ext cx="8640000" cy="92333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“Questões pessoais” e de relacionamento interpessoal interferindo no trabalho e privilegiando situações ou ações em detrimento de outras; “problemas de ego”.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1256" y="3725246"/>
            <a:ext cx="864000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“Questões  de higiene pessoal interferindo no ambiente de trabalho”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0375" y="1792692"/>
            <a:ext cx="8640000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“Questões políticas” interferindo na implementação das ações que devem ser realizadas, naquilo “que é o certo”.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0074" y="2429661"/>
            <a:ext cx="864000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Entraves burocráticos para resolver problemas emergenciais.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64905" y="5497598"/>
          <a:ext cx="8640000" cy="274320"/>
        </p:xfrm>
        <a:graphic>
          <a:graphicData uri="http://schemas.openxmlformats.org/drawingml/2006/table">
            <a:tbl>
              <a:tblPr/>
              <a:tblGrid>
                <a:gridCol w="86400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261204" y="4094630"/>
            <a:ext cx="8640000" cy="864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Calibri"/>
                <a:cs typeface="TimesNewRomanPSMT"/>
              </a:rPr>
              <a:t>Problemas e limitações da infra-estrutura de tecnologia de informação – falta de recursos – interferindo na execução de atividades técnicas e no fluxo de informação interna e externa.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2090" y="4970359"/>
            <a:ext cx="8640000" cy="612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Calibri"/>
                <a:cs typeface="TimesNewRomanPSMT"/>
              </a:rPr>
              <a:t>Dificuldades de planejamento e gestão das políticas priorizadas pela organização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2976" y="5590861"/>
            <a:ext cx="864000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  <a:ea typeface="Calibri"/>
                <a:cs typeface="TimesNewRomanPSMT"/>
              </a:rPr>
              <a:t>Dificuldades de articulação com a gestão da política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18505" y="103725"/>
            <a:ext cx="655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COMPETÊNCIAS FUNCIONAIS -  GESTOR NO SERVIÇOS PÚBLICO - EXEMPLOS</a:t>
            </a:r>
            <a:endParaRPr kumimoji="0" lang="pt-BR" sz="2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9178" y="1124583"/>
            <a:ext cx="8640000" cy="432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Falta de recursos para executar o orçamento e as ações planejadas.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9178" y="1560023"/>
            <a:ext cx="864000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l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“Erros” cometidos no setor sob sua gestão e que devem ser “consertados”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178" y="1926770"/>
            <a:ext cx="8640000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Limitações para “dar respostas”, por falta de conhecimento /  “situações que não sabe como responder” por não conhecer o contexto.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9223" y="2570590"/>
            <a:ext cx="8640000" cy="92333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“Cultura consolidada no corpo funcional” - desmotivação e comodismo -  dificuldades para “mobilizar” o grupo para contribuir com o trabalho - resistência do grupo.</a:t>
            </a:r>
            <a:endParaRPr lang="pt-BR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59178" y="3500749"/>
            <a:ext cx="8640000" cy="648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“Questões políticas” interferindo na implementação das ações que devem ser realizadas, naquilo “que é o certo”.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59178" y="4149060"/>
            <a:ext cx="8640000" cy="936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“Questões pessoais” e de relacionamento interpessoal interferindo no trabalho e privilegiando situações ou ações em detrimento de outras; “problemas de ego”.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9223" y="5087087"/>
            <a:ext cx="864000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Dificuldades de entrosamento com a equipe de trabalho.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59178" y="5453804"/>
            <a:ext cx="8640000" cy="432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Questões de articulação política interferindo nas questões jurídicas.</a:t>
            </a:r>
            <a:endParaRPr lang="pt-BR" dirty="0">
              <a:solidFill>
                <a:srgbClr val="000000"/>
              </a:solidFill>
              <a:latin typeface="Helvetica Neue Condensed Black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0188" y="43545"/>
            <a:ext cx="5908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METAS QUANTITATIVAS - EXEMPLOS</a:t>
            </a:r>
            <a:endParaRPr lang="pt-BR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65250" y="1013051"/>
          <a:ext cx="8640000" cy="5130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METAS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RESULTADOS ESPERADOS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Realizar reuniões de feedback com os colaboradores sobre o sistema de Gestão de Desempenho 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Reuniões individuais no mês seguinte ao do encerramento do trimestre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Entrega do relatório “x” ao Departamento XYZ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Até o dia 5 do mês seguinte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Realizar o projeto ABC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Conclusão até à data planejada e de acordo com o nível de qualidade previsto 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Tempo de resposta aos pedidos de intervenção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Inferior a 24 h. para o nível 1 e a 48 h. para o nível 2,  em 90% dos casos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Atendimento ao Cliente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Inexistência de reclamações graves 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Atendimento ao Cliente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Atingir  e manter a quantidade média de atendimentos mensais do setor 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Reduzir o ciclo de tempo da atividade “z” 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Reduzir  de 4 para 3 semanas e manter esse padrão ao longo do ano  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Demandas da Sociedade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Diretrizes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Estratégicas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Competências e Metas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Padrões de Desempenho / Performance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601869" y="1898250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Demandas Organizacionais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041554" y="29419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5949709" y="3788229"/>
            <a:ext cx="3060000" cy="2998895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ESCALA E GRAU DE PROFICIÊNCIA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BR" sz="1600" dirty="0" smtClean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IDENTIFICAÇÃO  DE ESTOQUE DE SABERES </a:t>
            </a:r>
            <a:endParaRPr lang="pt-BR" sz="1600" dirty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7"/>
          <p:cNvSpPr txBox="1">
            <a:spLocks noChangeArrowheads="1"/>
          </p:cNvSpPr>
          <p:nvPr/>
        </p:nvSpPr>
        <p:spPr bwMode="auto">
          <a:xfrm>
            <a:off x="2362438" y="171600"/>
            <a:ext cx="525638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000" b="1" i="1" dirty="0" smtClean="0">
                <a:solidFill>
                  <a:srgbClr val="0000CC"/>
                </a:solidFill>
                <a:latin typeface="Helvetica Neue Condensed Black"/>
              </a:rPr>
              <a:t>ESCALA E GRAUS DE PROFICIÊNCIA </a:t>
            </a:r>
            <a:endParaRPr lang="pt-BR" altLang="pt-BR" sz="2000" b="1" i="1" dirty="0">
              <a:solidFill>
                <a:srgbClr val="0000CC"/>
              </a:solidFill>
              <a:latin typeface="Helvetica Neue Condensed Black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9000" y="815125"/>
          <a:ext cx="8640000" cy="5837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28000"/>
                <a:gridCol w="1728000"/>
                <a:gridCol w="1728000"/>
                <a:gridCol w="1728000"/>
                <a:gridCol w="1728000"/>
              </a:tblGrid>
              <a:tr h="546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NÃO ATENDE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ATENDE O  MÍNIMO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ATENDE O  BÁSICO 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ATENDE PADRÕES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SUPERA PADRÕES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/>
                </a:tc>
              </a:tr>
              <a:tr h="318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 ZERO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2,5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5,0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8,0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GRAU: 10,0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  <a:tr h="318818">
                <a:tc gridSpan="5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COMPETÊNCIAS – RESULTADOS APRESENTADOS  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00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Nenhum domínio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Conhecimentos habilidades e atitudes insuficientes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Necessita interferência permanente do Gestor 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Pouco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domínio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 Noções dos padrões esperados, mas não é capaz de operar de forma autônoma.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Necessita de interferência sistemática do Gestor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Domínio razoável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Os padrões esperados, ora são atendidos, ora deixam a desejar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Necessita interferência </a:t>
                      </a:r>
                      <a:r>
                        <a:rPr lang="pt-BR" sz="1500" b="1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frequente</a:t>
                      </a: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 do Gestor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Faz o simples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Domínio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pleno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O atendimento dos padrões, na maioria das vezes, é apenas validado pelo Gestor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Lida bem com  problemas complexos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Domínio acima do esperado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Lida com situações atípicas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Soluciona questões mais complexas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Condensed Black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Condensed Black"/>
                        </a:rPr>
                        <a:t>É multiplicador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  <a:tr h="318818">
                <a:tc gridSpan="5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METAS QUANTITATIVAS – RESULTADOS ESPERADOS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545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Desvio superior a 50%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Desvio entre 30% a 50% 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Desvio entre 15% a 30%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Desvio até 15% 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Helvetica Neue Condensed Black"/>
                        </a:rPr>
                        <a:t>Sem desvio</a:t>
                      </a:r>
                      <a:endParaRPr lang="pt-BR" sz="15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4582" y="-23150"/>
            <a:ext cx="7884000" cy="8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ESTOQUE DE SABERES OU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RECURSOS INDIVIDUAIS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 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10727" y="5290902"/>
            <a:ext cx="210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LE BOTERF, 2003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035622" y="1866019"/>
            <a:ext cx="5328000" cy="279384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Competência humana é uma expressão de saberes ou recursos individuais que se articulam diante de situações complexas.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9232" y="14708"/>
            <a:ext cx="788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CONHECIMENTO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VERBOS PRÓPRIOS E DOMÍNIOS 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61373" y="848994"/>
          <a:ext cx="1476000" cy="5688000"/>
        </p:xfrm>
        <a:graphic>
          <a:graphicData uri="http://schemas.openxmlformats.org/drawingml/2006/table">
            <a:tbl>
              <a:tblPr/>
              <a:tblGrid>
                <a:gridCol w="1476000"/>
              </a:tblGrid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VERBOS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Analisar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Aplicar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Assinalar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Classificar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Comentar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Comparar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Conhecer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Descrever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Distinguir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Enumerar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Esboçar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Explicar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Generalizar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Identificar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Indicar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Inferir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Interpretar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Lembrar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Reconhecer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Relacionar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Resumir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Situar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Tirar conclusão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987973" y="850919"/>
          <a:ext cx="6876000" cy="5711278"/>
        </p:xfrm>
        <a:graphic>
          <a:graphicData uri="http://schemas.openxmlformats.org/drawingml/2006/table">
            <a:tbl>
              <a:tblPr/>
              <a:tblGrid>
                <a:gridCol w="6876000"/>
              </a:tblGrid>
              <a:tr h="167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DOMÍNIOS  - EXEMPLOS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014">
                <a:tc>
                  <a:txBody>
                    <a:bodyPr/>
                    <a:lstStyle/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Conjunto de um processo.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Instalação de máquinas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Orientações da Organização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Planos estratégicos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Projetos de investimento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Competências essenciais da organização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Projetos / objetivos estratégicos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Princípios sobre determinada área do conhecimento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Legislação específica sobre determinado assunto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Funcionamento de máquinas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Características dos produtos/ serviços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Sistemas de Gestão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Cultura da Organização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Procedimento de conserto de um determinado equipamento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Domínio de um sistema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Procedimento de tratamento de inconformidades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Técnica de conduta de uma avaliação de desempenho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Método de análise do valor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Regras e formas de segurança,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Terminologia ABNT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Vocabulário técnico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Normas técnicas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Ferramentas da Qualidade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Princípios de Direito</a:t>
                      </a:r>
                      <a:endParaRPr lang="pt-BR" sz="14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9232" y="14708"/>
            <a:ext cx="788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HABILIDADES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VERBOS PRÓPRIOS E DOMÍNIOS 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987973" y="850919"/>
          <a:ext cx="6876000" cy="5832000"/>
        </p:xfrm>
        <a:graphic>
          <a:graphicData uri="http://schemas.openxmlformats.org/drawingml/2006/table">
            <a:tbl>
              <a:tblPr/>
              <a:tblGrid>
                <a:gridCol w="6876000"/>
              </a:tblGrid>
              <a:tr h="223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DOMÍNIOS  - EXEMPLOS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8250">
                <a:tc>
                  <a:txBody>
                    <a:bodyPr/>
                    <a:lstStyle/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Interpretação de panes.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Redução do tempo de diagnóstico.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Domínio dos refugos na gestão da qualidade.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Ampliação da margem de autonomia dos operadores sobre a cadeia: Possibilidade de decisão de interrupções parciais.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Funcionamento uma instalação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Conformidade das aparelhagens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Funcionamento de aparelhagens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Estabelecimento de objetivos e metas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Estabelecimento de prioridades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Formalização de processos e procedimentos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Reformulação de solicitações e problemas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Utilização de terminais informatizados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Leitura e interpretação de desenho /mapa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Uso de um software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Aplicação de conduta preventiva contra avarias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Concepção de um programa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Redação de procedimentos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Construção de diagramas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Condução de reuniões para estudo de problemas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Planejamento e desenvolvimento de projetos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Percepção do impacto da atividade nos processos da Organização 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Equalização prazo x qualidade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Aplicação de normas de qualidade</a:t>
                      </a:r>
                      <a:endParaRPr lang="pt-BR" sz="14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8080" y="850180"/>
          <a:ext cx="1692000" cy="5837728"/>
        </p:xfrm>
        <a:graphic>
          <a:graphicData uri="http://schemas.openxmlformats.org/drawingml/2006/table">
            <a:tbl>
              <a:tblPr/>
              <a:tblGrid>
                <a:gridCol w="1692000"/>
              </a:tblGrid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VERBOS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Aplicar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Calcular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Classificar 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Coletar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Compor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Confeccionar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Construir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Demonstrar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Desenhar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Elaborar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Envolver 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Esperar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Executar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Experimentar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Ler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Manejar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Observar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Planejar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Recortar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Representar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Simular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Testar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Traduzir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Utilizar 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336" marR="5336" marT="53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81802"/>
            <a:ext cx="1620000" cy="1620000"/>
          </a:xfrm>
          <a:prstGeom prst="rect">
            <a:avLst/>
          </a:prstGeom>
          <a:noFill/>
        </p:spPr>
      </p:pic>
      <p:pic>
        <p:nvPicPr>
          <p:cNvPr id="1028" name="Picture 4" descr="Resultado de imagem para dave logan usc marshall school of busi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085" y="859970"/>
            <a:ext cx="1620000" cy="1598371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6242" y="892629"/>
            <a:ext cx="1610803" cy="15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2784" y="4887682"/>
            <a:ext cx="149041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6447" y="2895610"/>
            <a:ext cx="145968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1189" y="2899020"/>
            <a:ext cx="169683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1687319" y="1045024"/>
            <a:ext cx="1697644" cy="1158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Steve </a:t>
            </a:r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Zaffron</a:t>
            </a:r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 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CEO Grupo </a:t>
            </a:r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Vanto</a:t>
            </a:r>
            <a:endParaRPr lang="pt-BR" sz="14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Liderança – 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Desempenho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Organizacional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811597" y="1055906"/>
            <a:ext cx="1697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Dave Logan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Conferencista – </a:t>
            </a:r>
            <a:b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</a:br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Marshall</a:t>
            </a:r>
          </a:p>
          <a:p>
            <a:pPr algn="l"/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School</a:t>
            </a:r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 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Of Business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805243" y="1055902"/>
            <a:ext cx="133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Simone </a:t>
            </a:r>
          </a:p>
          <a:p>
            <a:pPr algn="l"/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Feurschütte</a:t>
            </a:r>
            <a:endParaRPr lang="pt-BR" sz="14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UDESC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Professora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Competência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Serviço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Público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8017" y="2921461"/>
            <a:ext cx="15525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1458709" y="3102474"/>
            <a:ext cx="140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Carlos Alberto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Julio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Professor, 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Palestrante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Gestão de Negócios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637417" y="3113314"/>
            <a:ext cx="14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Sergio</a:t>
            </a:r>
          </a:p>
          <a:p>
            <a:pPr algn="l"/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Zaccarelli</a:t>
            </a:r>
            <a:endParaRPr lang="pt-BR" sz="14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Educador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FEA USP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827015" y="3091584"/>
            <a:ext cx="140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Guy Le </a:t>
            </a:r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Boterf</a:t>
            </a:r>
            <a:endParaRPr lang="pt-BR" sz="14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Consultor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Internacional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Empresas /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Gestão por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Competências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534" y="4866654"/>
            <a:ext cx="1676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aixaDeTexto 23"/>
          <p:cNvSpPr txBox="1"/>
          <p:nvPr/>
        </p:nvSpPr>
        <p:spPr>
          <a:xfrm>
            <a:off x="1741741" y="4898660"/>
            <a:ext cx="140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Maria Rita</a:t>
            </a:r>
          </a:p>
          <a:p>
            <a:pPr algn="l"/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Gramigna</a:t>
            </a:r>
            <a:endParaRPr lang="pt-BR" sz="14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Diretora Inst.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Gestão de Pessoas BH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Método Jogos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de </a:t>
            </a:r>
            <a:r>
              <a:rPr lang="pt-BR" sz="1400" dirty="0" err="1" smtClean="0">
                <a:solidFill>
                  <a:srgbClr val="000000"/>
                </a:solidFill>
                <a:latin typeface="Helvetica Neue Condensed Black"/>
              </a:rPr>
              <a:t>EmPresas</a:t>
            </a:r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 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680957" y="4920386"/>
            <a:ext cx="14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Joel Dutra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Escritor – 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Gestão de Pessoas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75622" y="4894549"/>
            <a:ext cx="1790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CaixaDeTexto 26"/>
          <p:cNvSpPr txBox="1"/>
          <p:nvPr/>
        </p:nvSpPr>
        <p:spPr>
          <a:xfrm>
            <a:off x="7631059" y="4920382"/>
            <a:ext cx="14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Alfredo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Rocha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Palestrante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Motivacional</a:t>
            </a:r>
            <a:endParaRPr lang="pt-BR" sz="1400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44482" y="359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latin typeface="Helvetica Neue Condensed Black"/>
              </a:rPr>
              <a:t>QUAL É A OBRA DESTAS PESSOAS?  </a:t>
            </a:r>
            <a:endParaRPr lang="pt-BR" dirty="0">
              <a:solidFill>
                <a:srgbClr val="0000CC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4" grpId="0"/>
      <p:bldP spid="25" grpId="0"/>
      <p:bldP spid="2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9232" y="14708"/>
            <a:ext cx="788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ATITUDES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VERBOS PRÓPRIOS E DOMÍNIOS 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80573" y="839344"/>
          <a:ext cx="6876000" cy="5711278"/>
        </p:xfrm>
        <a:graphic>
          <a:graphicData uri="http://schemas.openxmlformats.org/drawingml/2006/table">
            <a:tbl>
              <a:tblPr/>
              <a:tblGrid>
                <a:gridCol w="6876000"/>
              </a:tblGrid>
              <a:tr h="167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DOMÍNIOS  - EXEMPLOS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014">
                <a:tc>
                  <a:txBody>
                    <a:bodyPr/>
                    <a:lstStyle/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Saber apreender relações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Iniciativa, Adaptabilidade, </a:t>
                      </a:r>
                      <a:r>
                        <a:rPr lang="pt-BR" sz="1500" b="1" kern="1200" dirty="0" err="1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Proatividade</a:t>
                      </a:r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, Estabilidade Emocional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Franqueza e honestidade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Coerência e tolerância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Riscos calculados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Resistência à frustração e autoconfiança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Fazer acontecer e Ousadia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Decisão e ação, mesmo quando conhecimento e experiência não estão disponíveis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Persistência em agir diante de obstáculos significativos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Juntar-se aos  colegas para terminar um trabalho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Colocar-se no lugar dos colegas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Reconhecimento de  erros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Assegurar cumprimento dos compromissos assumidos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Colaborar com áreas clientes e Acatamento de sugestões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Gestão ativa de reclamações e respeito às opiniões divergentes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Agilidade no atendimento de demandas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Promoção de clima favorável à mudança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Engenhosidade, intuição para concretização de novas idéias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Geração de idéias originais e não convencionais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Sugestão de modificações criativas gerando soluções simples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Ter espírito aberto e aceitação das pessoas 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Resolução de imediata de mal-entendidos</a:t>
                      </a:r>
                    </a:p>
                    <a:p>
                      <a:pPr lvl="1"/>
                      <a:r>
                        <a:rPr lang="pt-BR" sz="15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Exposição de ponto de vista calma e pausadamente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59" marR="5759" marT="57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8565" y="840053"/>
          <a:ext cx="1764000" cy="5724006"/>
        </p:xfrm>
        <a:graphic>
          <a:graphicData uri="http://schemas.openxmlformats.org/drawingml/2006/table">
            <a:tbl>
              <a:tblPr/>
              <a:tblGrid>
                <a:gridCol w="1764000"/>
              </a:tblGrid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VERBOS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Aceitar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Agir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Apreciar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Comprometer-se 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Comportar-se 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Conformar-se com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Conhecer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Deleitar-se com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Estar sensibilizado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Inclinar-se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Interpor-se por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Obedecer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Perceber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Ponderar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Praticar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Preferir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Preocupar com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Prestar atenção a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Reagir a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Recrear-se com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Respeitar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Sentir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latin typeface="Helvetica Neue Condensed Black"/>
                          <a:ea typeface="Calibri"/>
                          <a:cs typeface="Times New Roman"/>
                        </a:rPr>
                        <a:t>Tolerar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  <a:ea typeface="Calibri"/>
                        <a:cs typeface="Times New Roman"/>
                      </a:endParaRPr>
                    </a:p>
                  </a:txBody>
                  <a:tcPr marL="5767" marR="5767" marT="57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83036" y="12144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CC"/>
                </a:solidFill>
                <a:latin typeface="Helvetica Neue Condensed Black"/>
              </a:rPr>
              <a:t>PAPEL ESTRATÉGICO</a:t>
            </a:r>
            <a:endParaRPr lang="pt-BR" sz="24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3905" y="103014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Demandas da Sociedade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8178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Diretrizes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Estratégicas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00755" y="3578574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Competências e Metas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10405" y="4873049"/>
            <a:ext cx="19800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Padrões de Desempenho / Performance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37930" y="4826749"/>
            <a:ext cx="2484000" cy="1224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Capacitação , Acompanhamento e </a:t>
            </a:r>
            <a:r>
              <a:rPr lang="pt-BR" dirty="0" smtClean="0">
                <a:solidFill>
                  <a:srgbClr val="FF0000"/>
                </a:solidFill>
              </a:rPr>
              <a:t>RECONHECIMENTO </a:t>
            </a:r>
            <a:r>
              <a:rPr lang="pt-BR" dirty="0" smtClean="0">
                <a:solidFill>
                  <a:srgbClr val="000000"/>
                </a:solidFill>
              </a:rPr>
              <a:t> de desempenho</a:t>
            </a:r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601869" y="1898250"/>
            <a:ext cx="7236000" cy="1157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65830" y="2270599"/>
            <a:ext cx="1980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Demandas Organizacionais 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1469979" y="1678322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4055054" y="4240247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2777953" y="2326485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5291653" y="5060110"/>
            <a:ext cx="612000" cy="468000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5655787" y="1545713"/>
            <a:ext cx="3060000" cy="2628000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MONITORA-MENTO DAS COMPETÊNCIAS E RESULTADOS ATINGIDOS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endParaRPr lang="pt-BR" sz="1600" b="1" dirty="0" smtClean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RECONHECI-MENTO DE DESEMPENHO</a:t>
            </a:r>
            <a:r>
              <a:rPr lang="pt-BR" sz="1600" b="1" dirty="0" smtClean="0">
                <a:solidFill>
                  <a:srgbClr val="0000CC"/>
                </a:solidFill>
                <a:latin typeface="Helvetica Neue Condensed Black"/>
                <a:cs typeface="Arial Unicode MS" charset="0"/>
              </a:rPr>
              <a:t> </a:t>
            </a:r>
            <a:endParaRPr lang="pt-BR" sz="1600" dirty="0">
              <a:solidFill>
                <a:srgbClr val="0000CC"/>
              </a:solidFill>
              <a:latin typeface="Helvetica Neue Condensed Black"/>
              <a:cs typeface="Arial Unicode MS" charset="0"/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4055050" y="2944809"/>
            <a:ext cx="484632" cy="612000"/>
          </a:xfrm>
          <a:prstGeom prst="downArrow">
            <a:avLst>
              <a:gd name="adj1" fmla="val 3089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19"/>
          <p:cNvSpPr/>
          <p:nvPr/>
        </p:nvSpPr>
        <p:spPr>
          <a:xfrm>
            <a:off x="6945078" y="4190990"/>
            <a:ext cx="484632" cy="612000"/>
          </a:xfrm>
          <a:prstGeom prst="up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40269" y="80235"/>
            <a:ext cx="57600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000" dirty="0" smtClean="0">
                <a:solidFill>
                  <a:srgbClr val="0000CC"/>
                </a:solidFill>
                <a:latin typeface="Helvetica Neue Condensed Black"/>
              </a:rPr>
              <a:t>PROCESSO DE MONITORAMENTO</a:t>
            </a:r>
            <a:endParaRPr lang="pt-BR" sz="20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8546" y="3461116"/>
            <a:ext cx="8640000" cy="27720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CONSISTE EM:</a:t>
            </a:r>
          </a:p>
          <a:p>
            <a:pPr lvl="0" algn="just"/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Identificar pontos de melhoria de gestores e colaboradores; 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Integrar as pessoas à empresa; 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Adequar as pessoas aos cargos; 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Identificar discrepâncias ou carências de treinamento e estabelecer meios e programas para reduzi-las ou eliminá-las; 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Melhorar a qualidade do trabalho e da vida dentro da empresa.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93862" y="843923"/>
            <a:ext cx="8640000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OBJETIVOS</a:t>
            </a:r>
          </a:p>
          <a:p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Identificar: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 “lacuna” entre as Competências esperadas e o grau de entrega apresentado pelo colaborador;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O domínio que o colaborador apresenta em relação às exigências relativas à sua atividade profissional.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40269" y="80235"/>
            <a:ext cx="57600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000" dirty="0" smtClean="0">
                <a:solidFill>
                  <a:srgbClr val="0000CC"/>
                </a:solidFill>
                <a:latin typeface="Helvetica Neue Condensed Black"/>
              </a:rPr>
              <a:t>PROCESSO DE MONITORAMENTO</a:t>
            </a:r>
            <a:endParaRPr lang="pt-BR" sz="2000" dirty="0">
              <a:solidFill>
                <a:srgbClr val="0000CC"/>
              </a:solidFill>
              <a:latin typeface="Helvetica Neue Condensed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4240" y="1078566"/>
            <a:ext cx="8064000" cy="5563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Outras formas combinadas de monitoramento poderão ser adotadas, por recomendação de Recursos Humanos, por ex: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rgbClr val="000000"/>
              </a:solidFill>
              <a:latin typeface="Helvetica Neue Condensed Black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Avaliação 360°;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Avaliação 180º, 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Matriz de Combinação dois a dois,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540269" y="80235"/>
            <a:ext cx="57600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000" dirty="0" smtClean="0">
                <a:solidFill>
                  <a:srgbClr val="0000CC"/>
                </a:solidFill>
                <a:latin typeface="Helvetica Neue Condensed Black"/>
              </a:rPr>
              <a:t>PLANILHA DE MONITORAMENTO</a:t>
            </a:r>
            <a:endParaRPr lang="pt-BR" sz="2000" dirty="0">
              <a:solidFill>
                <a:srgbClr val="0000CC"/>
              </a:solidFill>
              <a:latin typeface="Helvetica Neue Condensed Black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07950" y="887704"/>
          <a:ext cx="8567992" cy="5782946"/>
        </p:xfrm>
        <a:graphic>
          <a:graphicData uri="http://schemas.openxmlformats.org/drawingml/2006/table">
            <a:tbl>
              <a:tblPr/>
              <a:tblGrid>
                <a:gridCol w="476281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  <a:gridCol w="475983"/>
              </a:tblGrid>
              <a:tr h="123939">
                <a:tc gridSpan="18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Colaborador: </a:t>
                      </a:r>
                    </a:p>
                  </a:txBody>
                  <a:tcPr marL="4711" marR="4711" marT="47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939"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Cargo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Setor: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PROFICIÊNCIA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93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PRINCÍPIOS  ESSENCIAIS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COMPETÊNCIAS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ESTRATÉGICAS (30%)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PESO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NA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AM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AB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AP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SU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latin typeface="Helvetica Neue Condensed Black"/>
                        </a:rPr>
                        <a:t>3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4 nono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nono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811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SOMA - COMP. ESTRATÉGICAS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2,2 </a:t>
                      </a:r>
                    </a:p>
                  </a:txBody>
                  <a:tcPr marL="4711" marR="4711" marT="47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PROFICIÊNCIA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93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COMPETÊNCIAS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TÉCNICAS / FUNCIONAIS E METAS QUANTITATIVAS)  (70%)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PESO</a:t>
                      </a: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NA 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AM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AB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AP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SU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 </a:t>
                      </a:r>
                      <a:r>
                        <a:rPr lang="pt-BR" sz="800" b="1" i="0" u="none" strike="noStrike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nononono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latin typeface="Helvetica Neue Condensed Black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 </a:t>
                      </a:r>
                      <a:r>
                        <a:rPr lang="pt-BR" sz="800" b="1" i="0" u="none" strike="noStrike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nononono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 </a:t>
                      </a:r>
                      <a:r>
                        <a:rPr lang="pt-BR" sz="800" b="1" i="0" u="none" strike="noStrike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nononono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4 </a:t>
                      </a:r>
                      <a:r>
                        <a:rPr lang="pt-BR" sz="800" b="1" i="0" u="none" strike="noStrike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nononono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 </a:t>
                      </a:r>
                      <a:r>
                        <a:rPr lang="pt-BR" sz="800" b="1" i="0" u="none" strike="noStrike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nononono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SOMA - COMP. TÉCNICAS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4,8 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TOTAL GERAL DE PONTOS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7,1 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endParaRPr lang="pt-BR" sz="4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4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71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Considerações do Gestor :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1. 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REALIZAÇÕES (Período corrente)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2. 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METAS QUANTITATIVAS  (para o próximo período)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 </a:t>
                      </a: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00">
                <a:tc gridSpan="18">
                  <a:txBody>
                    <a:bodyPr/>
                    <a:lstStyle/>
                    <a:p>
                      <a:pPr algn="l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939"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800" b="1" i="0" u="none" strike="noStrike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4711" marR="4711" marT="471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3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DATA:</a:t>
                      </a: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Assinatura do Gestor: 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93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DATA DEVOLUTIVA:</a:t>
                      </a:r>
                    </a:p>
                  </a:txBody>
                  <a:tcPr marL="4711" marR="4711" marT="47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Assinatura do Colaborador</a:t>
                      </a:r>
                    </a:p>
                  </a:txBody>
                  <a:tcPr marL="4711" marR="4711" marT="4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364425" y="517300"/>
          <a:ext cx="2916004" cy="375182"/>
        </p:xfrm>
        <a:graphic>
          <a:graphicData uri="http://schemas.openxmlformats.org/drawingml/2006/table">
            <a:tbl>
              <a:tblPr/>
              <a:tblGrid>
                <a:gridCol w="36392"/>
                <a:gridCol w="1488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  <a:gridCol w="160634"/>
              </a:tblGrid>
              <a:tr h="153771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MONITORAMENTO DE COMPETÊNCIAS </a:t>
                      </a: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771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NÍVEL FUNDAMENTAL (30/70)</a:t>
                      </a:r>
                    </a:p>
                  </a:txBody>
                  <a:tcPr marL="4711" marR="4711" marT="4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ta para baixo 4"/>
          <p:cNvSpPr/>
          <p:nvPr/>
        </p:nvSpPr>
        <p:spPr>
          <a:xfrm rot="2276479">
            <a:off x="7364787" y="211061"/>
            <a:ext cx="1404000" cy="1296000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pt-BR" sz="1400" i="1" dirty="0">
              <a:solidFill>
                <a:srgbClr val="FFFFFF"/>
              </a:solidFill>
              <a:latin typeface="Helvetica Neue Condensed Black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rot="5400000">
            <a:off x="6146159" y="1134320"/>
            <a:ext cx="567158" cy="15046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>
            <a:off x="6205959" y="2467370"/>
            <a:ext cx="567158" cy="15046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 para baixo 7"/>
          <p:cNvSpPr/>
          <p:nvPr/>
        </p:nvSpPr>
        <p:spPr>
          <a:xfrm rot="2276479">
            <a:off x="945961" y="2753089"/>
            <a:ext cx="1620000" cy="1512000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pt-BR" sz="1400" i="1" dirty="0">
              <a:solidFill>
                <a:srgbClr val="FFFFFF"/>
              </a:solidFill>
              <a:latin typeface="Helvetica Neue Condensed Black"/>
            </a:endParaRPr>
          </a:p>
        </p:txBody>
      </p:sp>
      <p:sp>
        <p:nvSpPr>
          <p:cNvPr id="9" name="Seta para baixo 8"/>
          <p:cNvSpPr/>
          <p:nvPr/>
        </p:nvSpPr>
        <p:spPr>
          <a:xfrm rot="2276479">
            <a:off x="5936915" y="4700632"/>
            <a:ext cx="1548000" cy="1944000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pt-BR" sz="1400" i="1" dirty="0">
              <a:solidFill>
                <a:srgbClr val="FFFFFF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38"/>
          <p:cNvSpPr>
            <a:spLocks noGrp="1"/>
          </p:cNvSpPr>
          <p:nvPr>
            <p:ph type="title" idx="4294967295"/>
          </p:nvPr>
        </p:nvSpPr>
        <p:spPr>
          <a:xfrm>
            <a:off x="1474215" y="-21772"/>
            <a:ext cx="5760000" cy="79200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0000CC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RECONHECIMENTO DO DESEMPENHO e CRESCIMENTO NA CARREIRA  </a:t>
            </a:r>
            <a:endParaRPr lang="pt-BR" sz="2400" b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97050" y="922425"/>
          <a:ext cx="86760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0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700" dirty="0" smtClean="0">
                          <a:solidFill>
                            <a:srgbClr val="00682F"/>
                          </a:solidFill>
                          <a:latin typeface="Helvetica Neue Condensed Black"/>
                        </a:rPr>
                        <a:t>PROGRESSÃO / BONUS</a:t>
                      </a:r>
                    </a:p>
                    <a:p>
                      <a:r>
                        <a:rPr lang="pt-BR" sz="1700" dirty="0" smtClean="0">
                          <a:solidFill>
                            <a:srgbClr val="00682F"/>
                          </a:solidFill>
                          <a:latin typeface="Helvetica Neue Condensed Black"/>
                        </a:rPr>
                        <a:t>CRESCIMENTO DE UM SÍMBOLO NA MESMA CLASSE / BÔNUS EQUIVALENTE</a:t>
                      </a:r>
                      <a:endParaRPr lang="pt-BR" sz="1700" dirty="0">
                        <a:solidFill>
                          <a:srgbClr val="00682F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18327"/>
              </p:ext>
            </p:extLst>
          </p:nvPr>
        </p:nvGraphicFramePr>
        <p:xfrm>
          <a:off x="310550" y="1757750"/>
          <a:ext cx="86760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0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700" dirty="0" smtClean="0">
                          <a:solidFill>
                            <a:srgbClr val="FF0000"/>
                          </a:solidFill>
                          <a:latin typeface="Helvetica Neue Condensed Black"/>
                        </a:rPr>
                        <a:t>PROMOÇÃO   </a:t>
                      </a:r>
                    </a:p>
                    <a:p>
                      <a:r>
                        <a:rPr lang="pt-BR" sz="1700" dirty="0" smtClean="0">
                          <a:solidFill>
                            <a:srgbClr val="FF0000"/>
                          </a:solidFill>
                          <a:latin typeface="Helvetica Neue Condensed Black"/>
                        </a:rPr>
                        <a:t>ASCENSÃO </a:t>
                      </a:r>
                      <a:r>
                        <a:rPr lang="pt-BR" sz="1700" dirty="0" smtClean="0">
                          <a:solidFill>
                            <a:srgbClr val="FF0000"/>
                          </a:solidFill>
                          <a:latin typeface="Helvetica Neue Condensed Black"/>
                        </a:rPr>
                        <a:t>HIERÁRQUICA PARA A CLASSE SEGUINTE </a:t>
                      </a:r>
                      <a:endParaRPr lang="pt-BR" sz="1700" dirty="0">
                        <a:solidFill>
                          <a:srgbClr val="FF0000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433875" y="3009419"/>
          <a:ext cx="954000" cy="3276000"/>
        </p:xfrm>
        <a:graphic>
          <a:graphicData uri="http://schemas.openxmlformats.org/drawingml/2006/table">
            <a:tbl>
              <a:tblPr/>
              <a:tblGrid>
                <a:gridCol w="954000"/>
              </a:tblGrid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5 </a:t>
                      </a:r>
                      <a:endParaRPr lang="pt-BR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 Neue Condensed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7 </a:t>
                      </a:r>
                      <a:endParaRPr lang="pt-BR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 Neue Condensed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9 </a:t>
                      </a:r>
                      <a:endParaRPr lang="pt-BR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Helvetica Neue Condensed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11 </a:t>
                      </a:r>
                      <a:endParaRPr lang="pt-BR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Helvetica Neue Condensed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“n”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1836525" y="3330025"/>
          <a:ext cx="111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CLASSE I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1792150" y="4292675"/>
          <a:ext cx="111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CLASSE II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1792150" y="5334425"/>
          <a:ext cx="111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CLASSE III</a:t>
                      </a:r>
                      <a:endParaRPr lang="pt-BR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0" name="Chave esquerda 29"/>
          <p:cNvSpPr/>
          <p:nvPr/>
        </p:nvSpPr>
        <p:spPr>
          <a:xfrm>
            <a:off x="3136739" y="3055711"/>
            <a:ext cx="144000" cy="900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Chave esquerda 30"/>
          <p:cNvSpPr/>
          <p:nvPr/>
        </p:nvSpPr>
        <p:spPr>
          <a:xfrm>
            <a:off x="3138664" y="4064661"/>
            <a:ext cx="144000" cy="900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2" name="Chave esquerda 31"/>
          <p:cNvSpPr/>
          <p:nvPr/>
        </p:nvSpPr>
        <p:spPr>
          <a:xfrm>
            <a:off x="3138664" y="5036961"/>
            <a:ext cx="144000" cy="900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381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6121200" y="3287210"/>
          <a:ext cx="1476000" cy="41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/>
              </a:tblGrid>
              <a:tr h="41558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682F"/>
                          </a:solidFill>
                        </a:rPr>
                        <a:t>PROGRESSÃO</a:t>
                      </a:r>
                      <a:endParaRPr lang="pt-BR" dirty="0">
                        <a:solidFill>
                          <a:srgbClr val="00682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6" name="Seta para baixo 35"/>
          <p:cNvSpPr/>
          <p:nvPr/>
        </p:nvSpPr>
        <p:spPr>
          <a:xfrm>
            <a:off x="5416948" y="3136740"/>
            <a:ext cx="216000" cy="684000"/>
          </a:xfrm>
          <a:prstGeom prst="downArrow">
            <a:avLst/>
          </a:prstGeom>
          <a:solidFill>
            <a:srgbClr val="00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7" name="Seta em curva para a esquerda 36"/>
          <p:cNvSpPr/>
          <p:nvPr/>
        </p:nvSpPr>
        <p:spPr>
          <a:xfrm>
            <a:off x="5405380" y="3889094"/>
            <a:ext cx="324000" cy="36000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38" name="Tabela 37"/>
          <p:cNvGraphicFramePr>
            <a:graphicFrameLocks noGrp="1"/>
          </p:cNvGraphicFramePr>
          <p:nvPr/>
        </p:nvGraphicFramePr>
        <p:xfrm>
          <a:off x="6134700" y="3810010"/>
          <a:ext cx="1476000" cy="41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/>
              </a:tblGrid>
              <a:tr h="41558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PROMOÇÃO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Tabela 39"/>
          <p:cNvGraphicFramePr>
            <a:graphicFrameLocks noGrp="1"/>
          </p:cNvGraphicFramePr>
          <p:nvPr/>
        </p:nvGraphicFramePr>
        <p:xfrm>
          <a:off x="4394600" y="3005925"/>
          <a:ext cx="954000" cy="3276000"/>
        </p:xfrm>
        <a:graphic>
          <a:graphicData uri="http://schemas.openxmlformats.org/drawingml/2006/table">
            <a:tbl>
              <a:tblPr/>
              <a:tblGrid>
                <a:gridCol w="954000"/>
              </a:tblGrid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     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937,00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     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966,97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     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997,90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Helvetica Neue Condensed Black"/>
                        </a:rPr>
                        <a:t>1.029,83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1.062,77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1.096,76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1.131,85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1.168,05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1.205,42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1.243,97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1.283,77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Helvetica Neue Condensed Black"/>
                        </a:rPr>
                        <a:t>1.324,83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“n”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" name="Retângulo 40"/>
          <p:cNvSpPr/>
          <p:nvPr/>
        </p:nvSpPr>
        <p:spPr>
          <a:xfrm>
            <a:off x="3246558" y="2685313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SÍMBOLOS</a:t>
            </a:r>
            <a:endParaRPr lang="pt-BR" sz="1400" dirty="0"/>
          </a:p>
        </p:txBody>
      </p:sp>
      <p:sp>
        <p:nvSpPr>
          <p:cNvPr id="42" name="Retângulo 41"/>
          <p:cNvSpPr/>
          <p:nvPr/>
        </p:nvSpPr>
        <p:spPr>
          <a:xfrm>
            <a:off x="4312357" y="2673738"/>
            <a:ext cx="1283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Helvetica Neue Condensed Black"/>
              </a:rPr>
              <a:t>VALORES</a:t>
            </a:r>
            <a:endParaRPr lang="pt-B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6" grpId="0" animBg="1"/>
      <p:bldP spid="37" grpId="0" animBg="1"/>
      <p:bldP spid="41" grpId="0"/>
      <p:bldP spid="4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38"/>
          <p:cNvSpPr>
            <a:spLocks noGrp="1"/>
          </p:cNvSpPr>
          <p:nvPr>
            <p:ph type="title" idx="4294967295"/>
          </p:nvPr>
        </p:nvSpPr>
        <p:spPr>
          <a:xfrm>
            <a:off x="1831248" y="-23146"/>
            <a:ext cx="6192000" cy="931643"/>
          </a:xfrm>
        </p:spPr>
        <p:txBody>
          <a:bodyPr>
            <a:normAutofit/>
          </a:bodyPr>
          <a:lstStyle/>
          <a:p>
            <a:pPr>
              <a:tabLst>
                <a:tab pos="2778125" algn="l"/>
              </a:tabLst>
            </a:pPr>
            <a:r>
              <a:rPr lang="pt-BR" sz="2200" b="1" dirty="0" smtClean="0">
                <a:solidFill>
                  <a:srgbClr val="00682F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PROGRESSÃO /  BÔNUS  </a:t>
            </a:r>
            <a:endParaRPr lang="pt-BR" sz="2200" b="1" dirty="0">
              <a:solidFill>
                <a:srgbClr val="00682F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6709" y="611556"/>
            <a:ext cx="8640000" cy="62324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/>
            <a:endParaRPr lang="pt-BR" sz="1500" dirty="0" smtClean="0">
              <a:latin typeface="Helvetica Neue Condensed Black"/>
            </a:endParaRPr>
          </a:p>
          <a:p>
            <a:pPr marL="342900" indent="-342900" algn="l">
              <a:spcAft>
                <a:spcPts val="600"/>
              </a:spcAft>
            </a:pPr>
            <a:r>
              <a:rPr lang="pt-BR" u="sng" dirty="0" smtClean="0">
                <a:solidFill>
                  <a:srgbClr val="000000"/>
                </a:solidFill>
                <a:latin typeface="Helvetica Neue Condensed Black"/>
              </a:rPr>
              <a:t>POR MERECIMENTO</a:t>
            </a:r>
          </a:p>
          <a:p>
            <a:pPr marL="360000" indent="-342900" algn="just">
              <a:spcAft>
                <a:spcPts val="1200"/>
              </a:spcAft>
            </a:pPr>
            <a:r>
              <a:rPr lang="pt-BR" sz="1500" dirty="0" smtClean="0">
                <a:solidFill>
                  <a:srgbClr val="000000"/>
                </a:solidFill>
                <a:latin typeface="Helvetica Neue Condensed Black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Crescimento de um SÍMBOLO (*) na classe, respeitadas as seguintes condições:</a:t>
            </a:r>
          </a:p>
          <a:p>
            <a:pPr marL="828000" lvl="1" indent="-360000" algn="just"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Verba anual, fixada pela Diretoria, em percentual sobre a folha de vencimentos        </a:t>
            </a:r>
          </a:p>
          <a:p>
            <a:pPr marL="828000" lvl="1" indent="-3429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Interstício temporal de 365 dias</a:t>
            </a:r>
          </a:p>
          <a:p>
            <a:pPr marL="828000" lvl="1" indent="-3429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Monitoramento anual de Competências </a:t>
            </a:r>
          </a:p>
          <a:p>
            <a:pPr marL="828000" lvl="1" indent="-3429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Obtenção do mínimo de 70% do total de pontos previstos no Monitoramento de Competências</a:t>
            </a:r>
          </a:p>
          <a:p>
            <a:pPr marL="828000" lvl="1" indent="-342900" algn="just">
              <a:spcBef>
                <a:spcPts val="0"/>
              </a:spcBef>
              <a:buFont typeface="Wingdings" pitchFamily="2" charset="2"/>
              <a:buChar char="ü"/>
            </a:pPr>
            <a:endParaRPr lang="pt-BR" sz="1600" dirty="0" smtClean="0">
              <a:solidFill>
                <a:srgbClr val="000000"/>
              </a:solidFill>
              <a:latin typeface="Helvetica Neue Condensed Black"/>
            </a:endParaRPr>
          </a:p>
          <a:p>
            <a:pPr marL="800100" lvl="1" indent="-342900" algn="just">
              <a:spcAft>
                <a:spcPts val="1200"/>
              </a:spcAft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	(*) Se enquadrado na última referência da classe, o valor será anualizado e pago em forma de BÔNUS (Remuneração Variável). O pagamento será efetuado em 3 etapas, em  90, 180 e 270 dias.</a:t>
            </a:r>
          </a:p>
          <a:p>
            <a:pPr indent="-342900" algn="just">
              <a:spcAft>
                <a:spcPts val="600"/>
              </a:spcAft>
            </a:pPr>
            <a:r>
              <a:rPr lang="pt-BR" u="sng" dirty="0" smtClean="0">
                <a:solidFill>
                  <a:srgbClr val="000000"/>
                </a:solidFill>
                <a:latin typeface="Helvetica Neue Condensed Black"/>
              </a:rPr>
              <a:t>POR OBTENÇÃO DE TÍTULOS</a:t>
            </a:r>
          </a:p>
          <a:p>
            <a:pPr lvl="2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Crescimento de um SÍMBOLO, limitado à ultima referência, pela  comprovação de títulos superiores àquele necessário para o ingresso na classe em que estiver enquadrado, limitado a uma titulação por classe.</a:t>
            </a:r>
          </a:p>
          <a:p>
            <a:pPr lvl="2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Uma Comissão especial será formada para elencar os títulos que poderão ser aceitos em cada classe de cargo e a respectiva relação constará expressamente nas Descrições de Cargos.  </a:t>
            </a:r>
          </a:p>
          <a:p>
            <a:pPr lvl="2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A titulação deverá ser relevante para o desempenho das atividades do colaborador. </a:t>
            </a:r>
          </a:p>
          <a:p>
            <a:pPr marL="360000" lvl="1" algn="just"/>
            <a:endParaRPr lang="pt-BR" sz="1500" dirty="0">
              <a:solidFill>
                <a:srgbClr val="000000"/>
              </a:solidFill>
              <a:latin typeface="Helvetica Neue Condensed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251520" y="1599829"/>
            <a:ext cx="864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 eaLnBrk="1" hangingPunct="1"/>
            <a:r>
              <a:rPr lang="pt-BR" altLang="pt-BR" sz="2200" b="1" i="1" dirty="0" smtClean="0">
                <a:solidFill>
                  <a:srgbClr val="000000"/>
                </a:solidFill>
                <a:latin typeface="Helvetica Neue Condensed Black"/>
              </a:rPr>
              <a:t>TEORIA 20 – 70 – 10 </a:t>
            </a:r>
          </a:p>
          <a:p>
            <a:pPr indent="-285750" algn="r" eaLnBrk="1" hangingPunct="1"/>
            <a:r>
              <a:rPr lang="pt-BR" altLang="pt-BR" sz="2200" b="1" i="1" dirty="0" smtClean="0">
                <a:solidFill>
                  <a:prstClr val="black"/>
                </a:solidFill>
                <a:latin typeface="Helvetica Neue Condensed Black"/>
              </a:rPr>
              <a:t>	                     Jack </a:t>
            </a:r>
            <a:r>
              <a:rPr lang="pt-BR" altLang="pt-BR" sz="2200" b="1" i="1" dirty="0" err="1">
                <a:solidFill>
                  <a:prstClr val="black"/>
                </a:solidFill>
                <a:latin typeface="Helvetica Neue Condensed Black"/>
              </a:rPr>
              <a:t>Welch</a:t>
            </a:r>
            <a:r>
              <a:rPr lang="pt-BR" altLang="pt-BR" sz="2200" b="1" i="1" dirty="0">
                <a:solidFill>
                  <a:prstClr val="black"/>
                </a:solidFill>
                <a:latin typeface="Helvetica Neue Condensed Black"/>
              </a:rPr>
              <a:t>, o ex-CEO da General Electric 	</a:t>
            </a:r>
            <a:endParaRPr lang="pt-BR" altLang="pt-BR" sz="2200" b="1" i="1" dirty="0" smtClean="0">
              <a:solidFill>
                <a:prstClr val="black"/>
              </a:solidFill>
              <a:latin typeface="Helvetica Neue Condensed Black"/>
            </a:endParaRPr>
          </a:p>
          <a:p>
            <a:pPr indent="-285750" algn="r" eaLnBrk="1" hangingPunct="1"/>
            <a:r>
              <a:rPr lang="pt-BR" altLang="pt-BR" sz="2200" b="1" i="1" dirty="0" smtClean="0">
                <a:solidFill>
                  <a:prstClr val="black"/>
                </a:solidFill>
                <a:latin typeface="Helvetica Neue Condensed Black"/>
              </a:rPr>
              <a:t>considerado </a:t>
            </a:r>
            <a:r>
              <a:rPr lang="pt-BR" altLang="pt-BR" sz="2200" b="1" i="1" dirty="0">
                <a:solidFill>
                  <a:prstClr val="black"/>
                </a:solidFill>
                <a:latin typeface="Helvetica Neue Condensed Black"/>
              </a:rPr>
              <a:t>o CEO do </a:t>
            </a:r>
            <a:r>
              <a:rPr lang="pt-BR" altLang="pt-BR" sz="2200" b="1" i="1" dirty="0" smtClean="0">
                <a:solidFill>
                  <a:prstClr val="black"/>
                </a:solidFill>
                <a:latin typeface="Helvetica Neue Condensed Black"/>
              </a:rPr>
              <a:t>século XX.</a:t>
            </a:r>
            <a:endParaRPr lang="pt-BR" altLang="pt-BR" sz="2200" b="1" i="1" dirty="0" smtClean="0">
              <a:latin typeface="Helvetica Neue Condensed Black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4538857"/>
            <a:ext cx="8640000" cy="178510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pt-BR" sz="2200" b="1" i="1" dirty="0" smtClean="0">
                <a:solidFill>
                  <a:prstClr val="black"/>
                </a:solidFill>
                <a:latin typeface="Helvetica Neue Condensed Black"/>
              </a:rPr>
              <a:t>PRINCÍPIO 80/20</a:t>
            </a:r>
          </a:p>
          <a:p>
            <a:pPr lvl="0" fontAlgn="base">
              <a:spcBef>
                <a:spcPct val="0"/>
              </a:spcBef>
            </a:pPr>
            <a:r>
              <a:rPr lang="pt-BR" altLang="pt-BR" sz="2200" b="1" i="1" dirty="0" err="1" smtClean="0">
                <a:solidFill>
                  <a:prstClr val="black"/>
                </a:solidFill>
                <a:latin typeface="Helvetica Neue Condensed Black"/>
              </a:rPr>
              <a:t>Vilfredo</a:t>
            </a:r>
            <a:r>
              <a:rPr lang="pt-BR" altLang="pt-BR" sz="2200" b="1" i="1" dirty="0" smtClean="0">
                <a:solidFill>
                  <a:prstClr val="black"/>
                </a:solidFill>
                <a:latin typeface="Helvetica Neue Condensed Black"/>
              </a:rPr>
              <a:t> </a:t>
            </a:r>
            <a:r>
              <a:rPr lang="pt-BR" altLang="pt-BR" sz="2200" b="1" i="1" dirty="0">
                <a:solidFill>
                  <a:prstClr val="black"/>
                </a:solidFill>
                <a:latin typeface="Helvetica Neue Condensed Black"/>
              </a:rPr>
              <a:t>Pareto</a:t>
            </a:r>
            <a:r>
              <a:rPr lang="pt-BR" altLang="pt-BR" sz="2200" b="1" i="1" dirty="0" smtClean="0">
                <a:solidFill>
                  <a:prstClr val="black"/>
                </a:solidFill>
                <a:latin typeface="Helvetica Neue Condensed Black"/>
              </a:rPr>
              <a:t>. – economista italiano </a:t>
            </a:r>
            <a:endParaRPr lang="pt-BR" altLang="pt-BR" sz="2200" b="1" i="1" dirty="0">
              <a:solidFill>
                <a:prstClr val="black"/>
              </a:solidFill>
              <a:latin typeface="Helvetica Neue Condensed Black"/>
            </a:endParaRPr>
          </a:p>
          <a:p>
            <a:pPr lvl="0" fontAlgn="base">
              <a:spcBef>
                <a:spcPct val="0"/>
              </a:spcBef>
            </a:pPr>
            <a:endParaRPr lang="pt-BR" sz="2200" b="1" i="1" dirty="0">
              <a:solidFill>
                <a:prstClr val="black"/>
              </a:solidFill>
              <a:latin typeface="Helvetica Neue Condensed Black"/>
            </a:endParaRPr>
          </a:p>
          <a:p>
            <a:pPr lvl="0" algn="just" fontAlgn="base">
              <a:spcBef>
                <a:spcPct val="0"/>
              </a:spcBef>
            </a:pPr>
            <a:r>
              <a:rPr lang="pt-BR" sz="2200" b="1" i="1" dirty="0" smtClean="0">
                <a:solidFill>
                  <a:prstClr val="black"/>
                </a:solidFill>
                <a:latin typeface="Helvetica Neue Condensed Black"/>
              </a:rPr>
              <a:t>80</a:t>
            </a:r>
            <a:r>
              <a:rPr lang="pt-BR" sz="2200" b="1" i="1" dirty="0">
                <a:solidFill>
                  <a:prstClr val="black"/>
                </a:solidFill>
                <a:latin typeface="Helvetica Neue Condensed Black"/>
              </a:rPr>
              <a:t>% dos resultados </a:t>
            </a:r>
            <a:r>
              <a:rPr lang="pt-BR" sz="2200" b="1" i="1" dirty="0" smtClean="0">
                <a:solidFill>
                  <a:prstClr val="black"/>
                </a:solidFill>
                <a:latin typeface="Helvetica Neue Condensed Black"/>
              </a:rPr>
              <a:t>das empresas são </a:t>
            </a:r>
            <a:r>
              <a:rPr lang="pt-BR" sz="2200" b="1" i="1" dirty="0">
                <a:solidFill>
                  <a:prstClr val="black"/>
                </a:solidFill>
                <a:latin typeface="Helvetica Neue Condensed Black"/>
              </a:rPr>
              <a:t>obtidos por 20% dos funcionários.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4550" y="3542005"/>
            <a:ext cx="6300000" cy="4320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lvl="1" algn="just" eaLnBrk="1" hangingPunct="1"/>
            <a:r>
              <a:rPr lang="pt-BR" altLang="pt-BR" sz="2200" i="1" dirty="0" smtClean="0">
                <a:solidFill>
                  <a:srgbClr val="000000"/>
                </a:solidFill>
                <a:latin typeface="Helvetica Neue Condensed Black"/>
              </a:rPr>
              <a:t>10% desempenho insuficiente -  MONITORAR</a:t>
            </a:r>
            <a:endParaRPr lang="es-CO" altLang="pt-BR" sz="2200" i="1" dirty="0">
              <a:solidFill>
                <a:srgbClr val="000000"/>
              </a:solidFill>
              <a:latin typeface="Helvetica Neue Condensed Black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4550" y="3125305"/>
            <a:ext cx="4716000" cy="43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lvl="1" algn="just" eaLnBrk="1" hangingPunct="1"/>
            <a:r>
              <a:rPr lang="pt-BR" altLang="pt-BR" sz="2200" i="1" dirty="0" smtClean="0">
                <a:solidFill>
                  <a:srgbClr val="000000"/>
                </a:solidFill>
                <a:latin typeface="Helvetica Neue Condensed Black"/>
              </a:rPr>
              <a:t>70% compõem a média - MANTER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1956" y="2696906"/>
            <a:ext cx="4068000" cy="43088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l" eaLnBrk="1" hangingPunct="1"/>
            <a:r>
              <a:rPr lang="pt-BR" altLang="pt-BR" sz="2200" i="1" dirty="0" smtClean="0">
                <a:solidFill>
                  <a:srgbClr val="000000"/>
                </a:solidFill>
                <a:latin typeface="Helvetica Neue Condensed Black"/>
              </a:rPr>
              <a:t>20% melhores - PREMIAR  </a:t>
            </a:r>
          </a:p>
        </p:txBody>
      </p:sp>
      <p:sp>
        <p:nvSpPr>
          <p:cNvPr id="12" name="Título 38"/>
          <p:cNvSpPr txBox="1">
            <a:spLocks/>
          </p:cNvSpPr>
          <p:nvPr/>
        </p:nvSpPr>
        <p:spPr>
          <a:xfrm>
            <a:off x="1527956" y="86897"/>
            <a:ext cx="5832000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PROGRESSÃO / BÔNUS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682F"/>
              </a:solidFill>
              <a:effectLst/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38"/>
          <p:cNvSpPr>
            <a:spLocks noGrp="1"/>
          </p:cNvSpPr>
          <p:nvPr>
            <p:ph type="title" idx="4294967295"/>
          </p:nvPr>
        </p:nvSpPr>
        <p:spPr>
          <a:xfrm>
            <a:off x="1653585" y="102797"/>
            <a:ext cx="5760000" cy="720000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solidFill>
                  <a:srgbClr val="FF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/>
            </a:r>
            <a:br>
              <a:rPr lang="pt-BR" sz="2200" b="1" dirty="0" smtClean="0">
                <a:solidFill>
                  <a:srgbClr val="FF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r>
              <a:rPr lang="pt-BR" sz="2700" b="1" dirty="0" smtClean="0">
                <a:solidFill>
                  <a:srgbClr val="FF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  <a:t>PROMOÇÃO </a:t>
            </a:r>
            <a:br>
              <a:rPr lang="pt-BR" sz="2700" b="1" dirty="0" smtClean="0">
                <a:solidFill>
                  <a:srgbClr val="FF0000"/>
                </a:solidFill>
                <a:effectLst/>
                <a:latin typeface="Helvetica Neue Condensed Black"/>
                <a:ea typeface="Tahoma" pitchFamily="34" charset="0"/>
                <a:cs typeface="Tahoma" pitchFamily="34" charset="0"/>
              </a:rPr>
            </a:br>
            <a:endParaRPr lang="pt-BR" sz="2700" b="1" dirty="0">
              <a:solidFill>
                <a:srgbClr val="FF0000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7225" y="1111166"/>
            <a:ext cx="864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 algn="just">
              <a:spcAft>
                <a:spcPts val="1800"/>
              </a:spcAft>
            </a:pPr>
            <a:r>
              <a:rPr lang="pt-BR" sz="1600" dirty="0" smtClean="0">
                <a:latin typeface="Helvetica Neue Condensed Black"/>
              </a:rPr>
              <a:t>	</a:t>
            </a: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Ascensão ao primeiro SÍMBOLO da classe seguinte, respeitadas as seguintes condições:</a:t>
            </a:r>
          </a:p>
          <a:p>
            <a:pPr marL="817200" lvl="1" indent="-3429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Vaga aprovada para a classe seguinte (Dimensionar quadro por classe)         </a:t>
            </a:r>
          </a:p>
          <a:p>
            <a:pPr marL="817200" lvl="1" indent="-3429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Preenchimento dos pré-requisitos da classe pretendida (escolaridade, cursos, treinamentos específicos, etc.)</a:t>
            </a:r>
          </a:p>
          <a:p>
            <a:pPr marL="817200" lvl="1" indent="-3429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Interstício temporal de 1460 dias na classe atual</a:t>
            </a:r>
          </a:p>
          <a:p>
            <a:pPr marL="817200" lvl="1" indent="-3429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Monitoramento anual de Competências (ver slide específico)</a:t>
            </a:r>
          </a:p>
          <a:p>
            <a:pPr marL="817200" lvl="1" indent="-3429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Classificação igual ou superior a 70% dos pontos em cada um dos dois últimos monitoramentos</a:t>
            </a:r>
          </a:p>
          <a:p>
            <a:pPr marL="817200" lvl="1" indent="-3429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0000"/>
                </a:solidFill>
                <a:latin typeface="Helvetica Neue Condensed Black"/>
              </a:rPr>
              <a:t>Estar enquadrado na segunda metade dos SÍMBOLOS da classe atual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68824" y="2438047"/>
            <a:ext cx="658616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IMPLEMENTAÇÃO E AÇÕES DECORRENTES </a:t>
            </a:r>
          </a:p>
          <a:p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4000" i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15448" y="5420434"/>
            <a:ext cx="229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Helvetica Neue Condensed Black"/>
                <a:ea typeface="Tahoma" pitchFamily="34" charset="0"/>
                <a:cs typeface="Tahoma" pitchFamily="34" charset="0"/>
              </a:rPr>
              <a:t>CICLO ANUAL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4482" y="359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latin typeface="Helvetica Neue Condensed Black"/>
              </a:rPr>
              <a:t>QUAL É A OBRA?  </a:t>
            </a:r>
            <a:endParaRPr lang="pt-BR" dirty="0">
              <a:solidFill>
                <a:srgbClr val="0000CC"/>
              </a:solidFill>
              <a:latin typeface="Helvetica Neue Condensed Black"/>
            </a:endParaRPr>
          </a:p>
        </p:txBody>
      </p:sp>
      <p:pic>
        <p:nvPicPr>
          <p:cNvPr id="1026" name="Picture 2" descr="Resultado de imagem para corte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19" y="2198992"/>
            <a:ext cx="2847975" cy="1600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600" y="1956036"/>
            <a:ext cx="3852000" cy="26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2996" y="1026876"/>
          <a:ext cx="8640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É UM PROCESSO DE MUDANÇA</a:t>
                      </a:r>
                    </a:p>
                    <a:p>
                      <a:pPr algn="just"/>
                      <a:endParaRPr lang="pt-BR" sz="1800" b="1" kern="1200" dirty="0" smtClean="0">
                        <a:solidFill>
                          <a:srgbClr val="000000"/>
                        </a:solidFill>
                        <a:latin typeface="Helvetica Neue Condensed Black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INTERESSA  A TODOS, MAS GERA DIFICULDADES E RESISTÊNCIA  </a:t>
                      </a:r>
                    </a:p>
                    <a:p>
                      <a:pPr algn="just"/>
                      <a:endParaRPr lang="pt-BR" sz="1800" b="1" kern="1200" dirty="0" smtClean="0">
                        <a:solidFill>
                          <a:srgbClr val="000000"/>
                        </a:solidFill>
                        <a:latin typeface="Helvetica Neue Condensed Black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DIFERENTES PERCEPÇÕES </a:t>
                      </a:r>
                    </a:p>
                    <a:p>
                      <a:pPr lvl="1" algn="just"/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Conduzem a interpretações que podem confundir a atitude profissional. </a:t>
                      </a:r>
                    </a:p>
                    <a:p>
                      <a:pPr lvl="1" algn="just"/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Com isso, tornar algo pessoal entre os envolvidos.</a:t>
                      </a:r>
                    </a:p>
                    <a:p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24617" y="11125"/>
            <a:ext cx="61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IMPLEMENTAÇÃO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CONSIDERAÇÕES GERAIS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3862" y="3689722"/>
            <a:ext cx="8640000" cy="255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Êxito do programa: ATUAÇÃO DO GESTOR </a:t>
            </a:r>
          </a:p>
          <a:p>
            <a:pPr algn="just"/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TREINAMENTO DO GESTOR É FUNDAMENTAL: </a:t>
            </a:r>
          </a:p>
          <a:p>
            <a:pPr lvl="1" algn="just"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ALINHAMENTO COM AS DIRETRIZES ESTRATÉGICAS; </a:t>
            </a:r>
          </a:p>
          <a:p>
            <a:pPr lvl="1" algn="just"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CONHECIMENTO DOS OBJETIVOS DO PROCESSO;</a:t>
            </a:r>
          </a:p>
          <a:p>
            <a:pPr lvl="1" algn="just"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CONHECIMENTO DO MÉTODO;  </a:t>
            </a:r>
          </a:p>
          <a:p>
            <a:pPr lvl="1" algn="just"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PRÁTICA DO ATO DE MONITORAR AS COMPETÊNCIAS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2996" y="1077677"/>
          <a:ext cx="8640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/>
              </a:tblGrid>
              <a:tr h="2664000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rgbClr val="000000"/>
                        </a:solidFill>
                        <a:latin typeface="Helvetica Neue Condensed Black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 EM RELAÇÃO AOS COLABORADORES</a:t>
                      </a:r>
                    </a:p>
                    <a:p>
                      <a:pPr marL="800100" lvl="1" indent="-3429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Eliminar /  minimizar clima de insegurança e resistência próprios do processo,     esclarecendo: </a:t>
                      </a:r>
                    </a:p>
                    <a:p>
                      <a:pPr marL="800100" lvl="1" indent="-3429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Objetivos do processo;</a:t>
                      </a:r>
                    </a:p>
                    <a:p>
                      <a:pPr marL="800100" lvl="1" indent="-3429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Importância para a organização;</a:t>
                      </a:r>
                    </a:p>
                    <a:p>
                      <a:pPr marL="800100" lvl="1" indent="-3429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Benefícios ao colaborador;</a:t>
                      </a:r>
                    </a:p>
                    <a:p>
                      <a:pPr marL="800100" lvl="1" indent="-3429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Papéis e responsabilidades a serem assumidos.</a:t>
                      </a:r>
                      <a:endParaRPr lang="pt-BR" dirty="0"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4617" y="11125"/>
            <a:ext cx="61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IMPLEMENTAÇÃO DO PROCESSO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PAPEL DO GESTOR 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3862" y="3904423"/>
            <a:ext cx="8640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EM RELAÇÃO AO SEU PAPEL NO PROCESSO  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Observar e obter dados e informações a respeito do desempenho dos subordinados; 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Analisar e interpretar dados;  	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Propor medidas corretivas e concretas de melhoria;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Adotar as medidas previstas no processo.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9198" y="1124850"/>
          <a:ext cx="862911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9114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endParaRPr lang="pt-BR" sz="1800" b="1" kern="1200" dirty="0" smtClean="0">
                        <a:solidFill>
                          <a:srgbClr val="000000"/>
                        </a:solidFill>
                        <a:latin typeface="Helvetica Neue Condensed Black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Estabelecer uma quantidade adequada de competências e metas para mensuração.</a:t>
                      </a:r>
                    </a:p>
                    <a:p>
                      <a:pPr algn="just"/>
                      <a:endParaRPr lang="pt-BR" sz="2400" b="1" kern="1200" dirty="0" smtClean="0">
                        <a:solidFill>
                          <a:srgbClr val="000000"/>
                        </a:solidFill>
                        <a:latin typeface="Helvetica Neue Condensed Black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Quanto maior a quantidade, </a:t>
                      </a:r>
                    </a:p>
                    <a:p>
                      <a:pPr lvl="1" algn="just">
                        <a:spcAft>
                          <a:spcPts val="600"/>
                        </a:spcAft>
                      </a:pPr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maior a complexidade de aplicação </a:t>
                      </a:r>
                    </a:p>
                    <a:p>
                      <a:pPr lvl="2" algn="just">
                        <a:spcAft>
                          <a:spcPts val="600"/>
                        </a:spcAft>
                      </a:pPr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e </a:t>
                      </a:r>
                      <a:r>
                        <a:rPr lang="pt-BR" sz="2400" b="1" kern="1200" dirty="0" err="1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consequentemente</a:t>
                      </a:r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 apuração de resultados. </a:t>
                      </a:r>
                    </a:p>
                    <a:p>
                      <a:pPr algn="just"/>
                      <a:r>
                        <a:rPr lang="pt-BR" sz="24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pt-BR" sz="1800" b="1" kern="1200" dirty="0" smtClean="0">
                        <a:solidFill>
                          <a:srgbClr val="000000"/>
                        </a:solidFill>
                        <a:latin typeface="Helvetica Neue Condensed Black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800" b="1" kern="1200" dirty="0" smtClean="0">
                        <a:solidFill>
                          <a:srgbClr val="000000"/>
                        </a:solidFill>
                        <a:latin typeface="Helvetica Neue Condensed Black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latin typeface="Helvetica Neue Condensed Black"/>
                          <a:ea typeface="+mn-ea"/>
                          <a:cs typeface="+mn-cs"/>
                        </a:rPr>
                        <a:t> </a:t>
                      </a:r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992788" y="218026"/>
            <a:ext cx="33401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solidFill>
                  <a:srgbClr val="0000CC"/>
                </a:solidFill>
                <a:latin typeface="Helvetica Neue Condensed Black"/>
              </a:rPr>
              <a:t>EFICÁCIA DO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24617" y="11125"/>
            <a:ext cx="61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QUADRO DE COMPETÊNCIAS / METAS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kern="0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PARA CADA CICLO ANUAL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32577" y="896258"/>
          <a:ext cx="8748000" cy="5769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36000"/>
                <a:gridCol w="2016000"/>
                <a:gridCol w="468000"/>
                <a:gridCol w="900000"/>
                <a:gridCol w="468000"/>
                <a:gridCol w="900000"/>
                <a:gridCol w="468000"/>
                <a:gridCol w="1224000"/>
                <a:gridCol w="468000"/>
                <a:gridCol w="900000"/>
              </a:tblGrid>
              <a:tr h="268541">
                <a:tc row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APLI-CAÇÃO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DIMENSÕES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rgbClr val="000000"/>
                          </a:solidFill>
                        </a:rPr>
                        <a:t>CATEGORIAS PROFISSIONAIS</a:t>
                      </a:r>
                      <a:endParaRPr lang="pt-BR" sz="15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5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5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5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4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NÍVEL  FUNDAMENTAL e MÉDIO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NÍVEL SUPERIOR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FUNÇÕES GRATIFI-CADAS E EM COMISSÃO (Não Gestores)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GESTORES 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57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6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QT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Ponde-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ração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(a)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QT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Ponde-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ração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(a)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QT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Ponde-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ração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(a)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QT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Ponde-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ração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(a)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CORPORATIVA</a:t>
                      </a:r>
                      <a:endParaRPr lang="pt-BR" sz="15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COMPETÊNCIAS</a:t>
                      </a:r>
                    </a:p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ESTRATÉGICAS (b) </a:t>
                      </a:r>
                      <a:endParaRPr lang="pt-BR" sz="15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60%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 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70%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268541"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SINGU-LAR</a:t>
                      </a:r>
                      <a:endParaRPr lang="pt-BR" sz="1500" b="1" i="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COMPETÊNCIAS</a:t>
                      </a:r>
                    </a:p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TÉCNICAS/ FUNCIONAIS</a:t>
                      </a:r>
                    </a:p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(b) </a:t>
                      </a:r>
                      <a:endParaRPr lang="pt-BR" sz="1500" b="1" i="0" dirty="0" smtClean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 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70%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3 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40%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 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30%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268541">
                <a:tc vMerge="1">
                  <a:txBody>
                    <a:bodyPr/>
                    <a:lstStyle/>
                    <a:p>
                      <a:pPr algn="ctr"/>
                      <a:endParaRPr lang="pt-BR" sz="15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METAS  QUANTITATIVAS (b)</a:t>
                      </a:r>
                      <a:endParaRPr lang="pt-BR" sz="15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</a:t>
                      </a:r>
                      <a:endParaRPr lang="pt-BR" sz="16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8541">
                <a:tc gridSpan="10">
                  <a:txBody>
                    <a:bodyPr/>
                    <a:lstStyle/>
                    <a:p>
                      <a:pPr marL="342900" indent="-342900" algn="just">
                        <a:buAutoNum type="alphaLcParenBoth"/>
                      </a:pPr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PONDERAÇÃO de acordo com as diferentes demandas estratégicas, táticas e/ou operacionais. </a:t>
                      </a:r>
                    </a:p>
                    <a:p>
                      <a:pPr marL="342900" indent="-342900" algn="just">
                        <a:buAutoNum type="alphaLcParenBoth"/>
                      </a:pPr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PESOS DIFERENTEES poderão ser adotados em razão do momento estratégico  e/ou das necessidades individuais.   </a:t>
                      </a:r>
                      <a:endParaRPr lang="pt-BR" sz="1500" b="1" i="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indent="-342900" algn="just">
                        <a:buAutoNum type="alphaLcParenBoth"/>
                      </a:pPr>
                      <a:endParaRPr lang="pt-BR" sz="15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i="0" dirty="0">
                        <a:solidFill>
                          <a:schemeClr val="tx1"/>
                        </a:solidFill>
                        <a:latin typeface="Helvetica Neue Condensed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34003" y="76197"/>
            <a:ext cx="4846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200" dirty="0" smtClean="0">
                <a:solidFill>
                  <a:srgbClr val="0000CC"/>
                </a:solidFill>
                <a:latin typeface="Helvetica Neue Condensed Black"/>
              </a:rPr>
              <a:t>RESPONSABILIDADE PELA PRIORIZAÇÃO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5982" y="3844884"/>
            <a:ext cx="8640000" cy="2736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/>
            <a:endParaRPr lang="pt-BR" sz="2400" dirty="0" smtClean="0">
              <a:solidFill>
                <a:srgbClr val="000000"/>
              </a:solidFill>
              <a:latin typeface="Helvetica Neue Condensed Black"/>
            </a:endParaRPr>
          </a:p>
          <a:p>
            <a:pPr lvl="0"/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COMPETÊNCIAS FUNCIONAIS E</a:t>
            </a:r>
          </a:p>
          <a:p>
            <a:pPr lvl="0"/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 METAS QUANTITATIVAS</a:t>
            </a:r>
          </a:p>
          <a:p>
            <a:pPr lvl="2"/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GESTOR DO COLABORADOR, com suporte, se necessário, de profissionais experientes (Classe III).</a:t>
            </a:r>
          </a:p>
          <a:p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HOMOLOGAÇÃO: superior imediato do Gestor. </a:t>
            </a:r>
            <a:endParaRPr lang="pt-BR" dirty="0" smtClean="0"/>
          </a:p>
          <a:p>
            <a:pPr lvl="0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5367" y="1317628"/>
            <a:ext cx="8640000" cy="2232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 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COMPETÊNCIAS ESTRATÉGICAS </a:t>
            </a:r>
          </a:p>
          <a:p>
            <a:pPr lvl="2"/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COMITÊ CORPORATIVO – Pessoal chave</a:t>
            </a:r>
          </a:p>
          <a:p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HOMOLOGAÇÃO – Diretor Presidente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34003" y="87083"/>
            <a:ext cx="48464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200" dirty="0" smtClean="0">
                <a:solidFill>
                  <a:srgbClr val="0000CC"/>
                </a:solidFill>
                <a:latin typeface="Helvetica Neue Condensed Black"/>
              </a:rPr>
              <a:t>APLICAÇÃO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9957" y="3816593"/>
            <a:ext cx="8640000" cy="264687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COMPETÊNCIAS  FUNCIONAIS E </a:t>
            </a:r>
          </a:p>
          <a:p>
            <a:pPr lvl="0"/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METAS QUANTITATIVAS</a:t>
            </a:r>
          </a:p>
          <a:p>
            <a:pPr lvl="0" algn="just"/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 </a:t>
            </a:r>
            <a:r>
              <a:rPr lang="pt-BR" sz="2000" u="sng" dirty="0" smtClean="0">
                <a:solidFill>
                  <a:srgbClr val="000000"/>
                </a:solidFill>
                <a:latin typeface="Helvetica Neue Condensed Black"/>
              </a:rPr>
              <a:t>SINGULARES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Helvetica Neue Condensed Black"/>
            </a:endParaRPr>
          </a:p>
          <a:p>
            <a:pPr lvl="1" algn="just"/>
            <a:r>
              <a:rPr lang="pt-BR" sz="2000" dirty="0" smtClean="0">
                <a:solidFill>
                  <a:srgbClr val="000000"/>
                </a:solidFill>
                <a:latin typeface="Helvetica Neue Condensed Black"/>
              </a:rPr>
              <a:t>Aplicadas particularmente a cada um dos colaboradores, na proporção de suas necessidades de capacitação e desenvolvimento.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7670" y="1050807"/>
            <a:ext cx="8606546" cy="252376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 </a:t>
            </a:r>
            <a:r>
              <a:rPr lang="pt-BR" sz="2400" dirty="0" smtClean="0">
                <a:solidFill>
                  <a:srgbClr val="000000"/>
                </a:solidFill>
                <a:latin typeface="Helvetica Neue Condensed Black"/>
              </a:rPr>
              <a:t>COMPETÊNCIAS ESTRATÉGICAS </a:t>
            </a:r>
          </a:p>
          <a:p>
            <a:pPr algn="just"/>
            <a:endParaRPr lang="pt-BR" sz="2400" dirty="0" smtClean="0">
              <a:solidFill>
                <a:srgbClr val="000000"/>
              </a:solidFill>
              <a:latin typeface="Helvetica Neue Condensed Black"/>
            </a:endParaRPr>
          </a:p>
          <a:p>
            <a:pPr algn="just"/>
            <a:r>
              <a:rPr lang="pt-BR" sz="2000" u="sng" dirty="0" smtClean="0">
                <a:solidFill>
                  <a:srgbClr val="000000"/>
                </a:solidFill>
                <a:latin typeface="Helvetica Neue Condensed Black"/>
              </a:rPr>
              <a:t>CORPORATIVAS E RELACIONADAS ENTRE SI</a:t>
            </a:r>
          </a:p>
          <a:p>
            <a:pPr lvl="2" algn="just"/>
            <a:endParaRPr lang="pt-BR" dirty="0" smtClean="0">
              <a:solidFill>
                <a:srgbClr val="000000"/>
              </a:solidFill>
              <a:latin typeface="Helvetica Neue Condensed Black"/>
            </a:endParaRPr>
          </a:p>
          <a:p>
            <a:pPr lvl="1" algn="just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À medida que se adota uma determinada COMPETÊNCIA ao GESTOR a correspondente COMPETÊNCIA deve ser adotada ao CONTRIBUIDOR INDIVIDUAL.     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Helvetica Neue Condensed Black"/>
              </a:rPr>
              <a:t> </a:t>
            </a:r>
            <a:endParaRPr lang="pt-BR" dirty="0"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0028" y="49433"/>
            <a:ext cx="788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MATRIZ DE IDENTIFICAÇÃO DE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ESTOQUE DE SABERES OU RECURSOS INDIVIDUAIS 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289718" y="1710586"/>
          <a:ext cx="8712000" cy="5076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89005"/>
                <a:gridCol w="8122995"/>
              </a:tblGrid>
              <a:tr h="252000">
                <a:tc gridSpan="2"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CONHECIMENTOS (SABER CONCEITUAL)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/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HABILIDADES (SABER FAZER)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/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ATITUDES (SABER AGIR)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/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horzOverflow="overflow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555" y="923866"/>
          <a:ext cx="8715601" cy="5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487"/>
                <a:gridCol w="7358114"/>
              </a:tblGrid>
              <a:tr h="21600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0000"/>
                          </a:solidFill>
                        </a:rPr>
                        <a:t>COMPETÊNCIA</a:t>
                      </a:r>
                      <a:endParaRPr lang="pt-BR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18000" marB="18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rgbClr val="000000"/>
                        </a:solidFill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0000"/>
                          </a:solidFill>
                        </a:rPr>
                        <a:t>DEFINIÇÃO</a:t>
                      </a:r>
                      <a:endParaRPr lang="pt-BR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18000" marB="18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rgbClr val="000000"/>
                        </a:solidFill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68824" y="2438047"/>
            <a:ext cx="658616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CRONOGRANA DE IMPLEMENTAÇÃO</a:t>
            </a:r>
          </a:p>
          <a:p>
            <a:r>
              <a:rPr lang="pt-BR" sz="4000" i="1" dirty="0" smtClean="0">
                <a:solidFill>
                  <a:srgbClr val="0000CC"/>
                </a:solidFill>
                <a:latin typeface="Helvetica Neue Condensed Black"/>
                <a:ea typeface="Tahoma" pitchFamily="34" charset="0"/>
                <a:cs typeface="Tahoma" pitchFamily="34" charset="0"/>
              </a:rPr>
              <a:t> </a:t>
            </a:r>
            <a:endParaRPr lang="pt-BR" sz="4000" i="1" dirty="0">
              <a:solidFill>
                <a:srgbClr val="0000CC"/>
              </a:solidFill>
              <a:latin typeface="Helvetica Neue Condensed Black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5022" y="852700"/>
          <a:ext cx="8748004" cy="5593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15668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  <a:gridCol w="345771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ATIVIDADE</a:t>
                      </a:r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MESES</a:t>
                      </a:r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pt-BR" sz="14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2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3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4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5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6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7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8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9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10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11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12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13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14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  <a:cs typeface="LilyUPC" pitchFamily="34" charset="-34"/>
                        </a:rPr>
                        <a:t>15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Helvetica Neue Condensed Black"/>
                          <a:cs typeface="LilyUPC" pitchFamily="34" charset="-34"/>
                        </a:rPr>
                        <a:t>16</a:t>
                      </a:r>
                      <a:endParaRPr lang="pt-BR" sz="1000" b="1" dirty="0">
                        <a:solidFill>
                          <a:srgbClr val="000000"/>
                        </a:solidFill>
                        <a:latin typeface="Helvetica Neue Condensed Black"/>
                        <a:cs typeface="LilyUPC" pitchFamily="34" charset="-34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Realizar reunião individual com colaboradores para entendimento das competências estratégicas e funcionais e metas quantitativas definidas 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Realizar  revisões trimestrais individuais de acompanhamento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Realizar monitoramento de competências e elaborar plano de desenvolvimento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Validar monitoramento com superior imediato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Realizar reunião de devolutiva ao Colaborador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Analisar recursos de </a:t>
                      </a:r>
                      <a:r>
                        <a:rPr lang="pt-BR" sz="1500" b="1" dirty="0" err="1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remapeamento</a:t>
                      </a:r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Propor, obter aprovação de movimentação salarial, quando aplicável  </a:t>
                      </a:r>
                      <a:endParaRPr lang="pt-BR" sz="15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x</a:t>
                      </a:r>
                      <a:endParaRPr lang="pt-BR" sz="1500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96524" y="1"/>
            <a:ext cx="5760000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CRONOGRAMA PARA CADA CICLO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5022" y="1124850"/>
          <a:ext cx="8676000" cy="4816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904000"/>
                <a:gridCol w="1512000"/>
                <a:gridCol w="126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ATIVIDADE 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QUEM?</a:t>
                      </a:r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APROVAÇÃO</a:t>
                      </a:r>
                      <a:endParaRPr lang="pt-BR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Comunicar Gestores sobre o processo – 1ª aplicação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Diretoria / RH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-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Comunicar Colaboradores sobre o processo – 1ª aplicação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RH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-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Selecionar  as Competências estratégicas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Comitê Corporativo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Diretoria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Identificar estoque de saberes ou recursos individuais das competências estratégicas selecionadas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Comitê Corporativo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Diretoria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Treinar Gestores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RH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Identificar as competências funcionais e metas quantitativas por colaborador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Gestor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Gestor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Identificar estoque de saberes ou recursos individuais para as competências funcionais e metas quantitativas  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Gestor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Gestor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Preparar Planilha de Monitoramento 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RH/ TI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0000"/>
                          </a:solidFill>
                          <a:latin typeface="Helvetica Neue Condensed Black"/>
                        </a:rPr>
                        <a:t>-</a:t>
                      </a:r>
                      <a:endParaRPr lang="pt-BR" b="1" dirty="0">
                        <a:solidFill>
                          <a:srgbClr val="000000"/>
                        </a:solidFill>
                        <a:latin typeface="Helvetica Neue Condensed Black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52980" y="43545"/>
            <a:ext cx="5760000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Helvetica Neue Condensed Black"/>
                <a:ea typeface="Tahoma" pitchFamily="34" charset="0"/>
                <a:cs typeface="Tahoma" pitchFamily="34" charset="0"/>
              </a:rPr>
              <a:t>ENCAMINHAMENTOS PRELIMINARES  APLICAÇÃO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4">
      <a:dk1>
        <a:srgbClr val="D8D8D8"/>
      </a:dk1>
      <a:lt1>
        <a:srgbClr val="D8D8D8"/>
      </a:lt1>
      <a:dk2>
        <a:srgbClr val="D8D8D8"/>
      </a:dk2>
      <a:lt2>
        <a:srgbClr val="EEECE1"/>
      </a:lt2>
      <a:accent1>
        <a:srgbClr val="D8D8D8"/>
      </a:accent1>
      <a:accent2>
        <a:srgbClr val="D8D8D8"/>
      </a:accent2>
      <a:accent3>
        <a:srgbClr val="D8D8D8"/>
      </a:accent3>
      <a:accent4>
        <a:srgbClr val="8064A2"/>
      </a:accent4>
      <a:accent5>
        <a:srgbClr val="D8D8D8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36078</TotalTime>
  <Words>7536</Words>
  <Application>Microsoft Office PowerPoint</Application>
  <PresentationFormat>Apresentação na tela (4:3)</PresentationFormat>
  <Paragraphs>1766</Paragraphs>
  <Slides>125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125</vt:i4>
      </vt:variant>
    </vt:vector>
  </HeadingPairs>
  <TitlesOfParts>
    <vt:vector size="137" baseType="lpstr">
      <vt:lpstr>Arial Unicode MS</vt:lpstr>
      <vt:lpstr>Arial</vt:lpstr>
      <vt:lpstr>Calibri</vt:lpstr>
      <vt:lpstr>Helvetica Neue Condensed Black</vt:lpstr>
      <vt:lpstr>LilyUPC</vt:lpstr>
      <vt:lpstr>Monotype Sorts</vt:lpstr>
      <vt:lpstr>Segoe UI</vt:lpstr>
      <vt:lpstr>Tahoma</vt:lpstr>
      <vt:lpstr>Times New Roman</vt:lpstr>
      <vt:lpstr>TimesNewRomanPSMT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CONTEXTO EXTERNO  </vt:lpstr>
      <vt:lpstr>Apresentação do PowerPoint</vt:lpstr>
      <vt:lpstr>CONTEXTO INTERNO  </vt:lpstr>
      <vt:lpstr>Apresentação do PowerPoint</vt:lpstr>
      <vt:lpstr>Apresentação do PowerPoint</vt:lpstr>
      <vt:lpstr>PRINCÍPIOS ESSENCIAIS </vt:lpstr>
      <vt:lpstr> COMPETÊNCIAS FUNDAMENTAIS DA  ORGANIZAÇÃO </vt:lpstr>
      <vt:lpstr>Apresentação do PowerPoint</vt:lpstr>
      <vt:lpstr>Apresentação do PowerPoint</vt:lpstr>
      <vt:lpstr>  COMPETÊNCIA  CONCEITO</vt:lpstr>
      <vt:lpstr>COMPETÊNCIA ASPECTOS </vt:lpstr>
      <vt:lpstr>COMPETÊNCIA  RESULTADOS ESPERADOS</vt:lpstr>
      <vt:lpstr>COMPETÊNCIA RETORNO PARA A ORGANIZAÇÃO</vt:lpstr>
      <vt:lpstr>COMPETÊNCIA ATRIBUTOS </vt:lpstr>
      <vt:lpstr>COMPETÊNCIA VANTAGENS PARA A ORGANIZAÇÃO </vt:lpstr>
      <vt:lpstr>COMPETÊNCIA OUTRAS VANTAGENS   </vt:lpstr>
      <vt:lpstr>COMPETÊNCIAS VANTAGENS PARA O PROFISSIONAL  </vt:lpstr>
      <vt:lpstr>COMPETÊNCIAS “VERSUS”  ESTRUTURA TRADICIONAL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DE RESULTADOS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RECONHECIMENTO DO DESEMPENHO e CRESCIMENTO NA CARREIRA  </vt:lpstr>
      <vt:lpstr>PROGRESSÃO /  BÔNUS  </vt:lpstr>
      <vt:lpstr>Apresentação do PowerPoint</vt:lpstr>
      <vt:lpstr> PROMOÇÃO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</vt:lpstr>
      <vt:lpstr>    </vt:lpstr>
      <vt:lpstr>    </vt:lpstr>
      <vt:lpstr>    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</vt:lpstr>
      <vt:lpstr>    </vt:lpstr>
      <vt:lpstr>    </vt:lpstr>
      <vt:lpstr>    </vt:lpstr>
      <vt:lpstr>    </vt:lpstr>
      <vt:lpstr>    </vt:lpstr>
      <vt:lpstr>Apresentação do PowerPoint</vt:lpstr>
      <vt:lpstr>Apresentação do PowerPoint</vt:lpstr>
      <vt:lpstr>    </vt:lpstr>
      <vt:lpstr>    </vt:lpstr>
      <vt:lpstr>Apresentação do PowerPoint</vt:lpstr>
    </vt:vector>
  </TitlesOfParts>
  <Company>Andersen Worldwide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ACRODRIGUES</dc:creator>
  <cp:lastModifiedBy>Graphix</cp:lastModifiedBy>
  <cp:revision>4593</cp:revision>
  <cp:lastPrinted>2004-04-01T11:20:12Z</cp:lastPrinted>
  <dcterms:created xsi:type="dcterms:W3CDTF">2000-03-22T18:51:10Z</dcterms:created>
  <dcterms:modified xsi:type="dcterms:W3CDTF">2017-06-21T12:54:54Z</dcterms:modified>
</cp:coreProperties>
</file>