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481" r:id="rId4"/>
    <p:sldId id="482" r:id="rId5"/>
    <p:sldId id="483" r:id="rId6"/>
    <p:sldId id="559" r:id="rId7"/>
    <p:sldId id="484" r:id="rId8"/>
    <p:sldId id="560" r:id="rId9"/>
    <p:sldId id="485" r:id="rId10"/>
    <p:sldId id="486" r:id="rId11"/>
    <p:sldId id="561" r:id="rId12"/>
    <p:sldId id="562" r:id="rId13"/>
    <p:sldId id="487" r:id="rId14"/>
    <p:sldId id="568" r:id="rId15"/>
    <p:sldId id="563" r:id="rId16"/>
    <p:sldId id="564" r:id="rId17"/>
    <p:sldId id="488" r:id="rId18"/>
    <p:sldId id="565" r:id="rId19"/>
    <p:sldId id="566" r:id="rId20"/>
    <p:sldId id="567" r:id="rId21"/>
    <p:sldId id="489" r:id="rId22"/>
    <p:sldId id="569" r:id="rId23"/>
    <p:sldId id="570" r:id="rId24"/>
    <p:sldId id="571" r:id="rId25"/>
    <p:sldId id="572" r:id="rId26"/>
    <p:sldId id="573" r:id="rId27"/>
    <p:sldId id="480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ABD"/>
    <a:srgbClr val="A8FAC7"/>
    <a:srgbClr val="F8F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3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5C904C-96CE-4150-B79B-B8C1CDE8464C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7E41DE-35F3-4E13-B466-1BEE8B8D197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6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B8A96C-C8B2-4AA0-99DD-4D10AC19C86B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979E-1436-45A7-BFA3-F0C259A587A9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E1DB5-865A-44EE-B7A8-F75D95479A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680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A2FD-2155-4753-9F1C-5F1DD8B52BF3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8231-C241-48F1-92CD-05C054A85A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74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25C7-3B16-4C48-BF18-AD9B0A673593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6055-28E0-47B8-A54A-870E71424D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71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618B-2253-4F1E-B0A5-B36E393FE0C4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D05C-1F51-4627-984C-885EC2843C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480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9CCD-644C-48A8-A5CB-D99AF1EB5ABB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1F1D8-CAA1-4228-AC06-1396A99655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145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08DA-C569-4663-B64A-33FC3259CB89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F8FE-FC82-424C-AB9F-7238CEAF3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908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923C-9B5B-4BBC-ADA6-B6D21FD62D98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C2C7B-8123-48E6-9F6D-3CDB26DE4A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84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8255-98A6-4A04-AE50-45DE6E773D15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6F22-4B74-4D68-9BB2-4FAD4ACEDF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932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B8E0-7525-4764-AFDA-AF527D00ED9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AECFE-EB09-45E3-8629-0858D71E2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2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E566-2D14-43BF-94D8-DC9B03A7FF34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DF4C2-836A-40B0-A816-D9BC7349D1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5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8990-8E48-41B0-9D23-60D053C57755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B1B7B-0A37-4208-BDB2-73A8BDD460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47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993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09FC4-9044-4265-AD67-21E3F4C4881F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6A4A48-2652-4D3D-BD1C-57081EC26D3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nerenge@terra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31770" cy="1270546"/>
          </a:xfrm>
        </p:spPr>
        <p:txBody>
          <a:bodyPr/>
          <a:lstStyle/>
          <a:p>
            <a:pPr eaLnBrk="1" hangingPunct="1"/>
            <a:r>
              <a:rPr lang="pt-BR" altLang="pt-BR" b="1" dirty="0"/>
              <a:t>TIPOLOGIA DE PROJETOS DE EFICIÊNCIA ENERGÉTICA NOS SERVIÇOS DE ABASTECIMENTO DE ÁGUA</a:t>
            </a:r>
          </a:p>
        </p:txBody>
      </p:sp>
      <p:sp>
        <p:nvSpPr>
          <p:cNvPr id="4096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JULIAN VILLELIA PADILLA</a:t>
            </a:r>
          </a:p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CAMPINAS – SP</a:t>
            </a:r>
          </a:p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21 DE JUNHO DE 2.017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80801" y="334309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Acionamentos elétricos (inversores).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683568" y="2007871"/>
            <a:ext cx="375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u="none" dirty="0"/>
              <a:t>O controle de vazão através da variação da velocidade dos motores proporciona economias representativas em substituição ao controle de vazão por válvulas de controle.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10" y="1515940"/>
            <a:ext cx="35036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 rot="5400000" flipH="1" flipV="1">
            <a:off x="4027066" y="3607471"/>
            <a:ext cx="39306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769296" y="563877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0,5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511241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0,13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66752" y="265111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0,82</a:t>
            </a:r>
          </a:p>
        </p:txBody>
      </p:sp>
      <p:cxnSp>
        <p:nvCxnSpPr>
          <p:cNvPr id="4" name="Conector reto 3"/>
          <p:cNvCxnSpPr>
            <a:cxnSpLocks/>
          </p:cNvCxnSpPr>
          <p:nvPr/>
        </p:nvCxnSpPr>
        <p:spPr>
          <a:xfrm flipH="1">
            <a:off x="5268243" y="2805002"/>
            <a:ext cx="743063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 flipH="1">
            <a:off x="5251550" y="5229200"/>
            <a:ext cx="743063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2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0" y="6071264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31597" y="19560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Acionamentos elétricos (inversores).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469513" y="1969430"/>
            <a:ext cx="83529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u="none" dirty="0"/>
              <a:t>A utilização de  inversores de frequência proporcionam: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u="none" dirty="0"/>
              <a:t>Melhor ajuste do funcionamento do sistema hidráulico.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u="none" dirty="0"/>
              <a:t>Aumento do fator de potência no circuito do motor.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u="none" dirty="0"/>
              <a:t>Redução da alta corrente de partida.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u="none" dirty="0"/>
              <a:t>Minimização das solicitações mecânicas da bomba, acoplamentos e mancais.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altLang="pt-BR" u="none" dirty="0"/>
              <a:t>Redução de ruído e vibrações.</a:t>
            </a:r>
          </a:p>
          <a:p>
            <a:r>
              <a:rPr lang="pt-BR" altLang="pt-BR" u="non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708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0" y="6071264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31597" y="19560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Acionamentos elétricos (inversores).</a:t>
            </a:r>
          </a:p>
        </p:txBody>
      </p:sp>
      <p:sp>
        <p:nvSpPr>
          <p:cNvPr id="14" name="Seta para a direita 43"/>
          <p:cNvSpPr/>
          <p:nvPr/>
        </p:nvSpPr>
        <p:spPr>
          <a:xfrm>
            <a:off x="1714500" y="5143500"/>
            <a:ext cx="642938" cy="3571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57438" y="4929188"/>
            <a:ext cx="1571625" cy="7858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Filtros</a:t>
            </a:r>
          </a:p>
        </p:txBody>
      </p:sp>
      <p:sp>
        <p:nvSpPr>
          <p:cNvPr id="16" name="Seta para a direita 45"/>
          <p:cNvSpPr/>
          <p:nvPr/>
        </p:nvSpPr>
        <p:spPr>
          <a:xfrm>
            <a:off x="3929063" y="5143500"/>
            <a:ext cx="642937" cy="3571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72000" y="4929188"/>
            <a:ext cx="1571625" cy="7858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Inversores</a:t>
            </a:r>
          </a:p>
        </p:txBody>
      </p:sp>
      <p:sp>
        <p:nvSpPr>
          <p:cNvPr id="18" name="Seta para a direita 47"/>
          <p:cNvSpPr/>
          <p:nvPr/>
        </p:nvSpPr>
        <p:spPr>
          <a:xfrm>
            <a:off x="6143625" y="5143500"/>
            <a:ext cx="642938" cy="3571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Fluxograma: Armazenamento de acesso direto 48"/>
          <p:cNvSpPr/>
          <p:nvPr/>
        </p:nvSpPr>
        <p:spPr>
          <a:xfrm>
            <a:off x="6786563" y="4929188"/>
            <a:ext cx="1571625" cy="785812"/>
          </a:xfrm>
          <a:prstGeom prst="flowChartMagneticDru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Motor</a:t>
            </a:r>
          </a:p>
        </p:txBody>
      </p:sp>
      <p:sp>
        <p:nvSpPr>
          <p:cNvPr id="20" name="Fluxograma: Armazenamento de acesso direto 49"/>
          <p:cNvSpPr/>
          <p:nvPr/>
        </p:nvSpPr>
        <p:spPr>
          <a:xfrm>
            <a:off x="8143875" y="5214938"/>
            <a:ext cx="357188" cy="214312"/>
          </a:xfrm>
          <a:prstGeom prst="flowChartMagneticDrum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1" name="Conector de seta reta 50"/>
          <p:cNvCxnSpPr/>
          <p:nvPr/>
        </p:nvCxnSpPr>
        <p:spPr>
          <a:xfrm rot="5400000">
            <a:off x="4107657" y="4750594"/>
            <a:ext cx="500062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786188"/>
            <a:ext cx="1231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86188"/>
            <a:ext cx="13763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de seta reta 53"/>
          <p:cNvCxnSpPr/>
          <p:nvPr/>
        </p:nvCxnSpPr>
        <p:spPr>
          <a:xfrm rot="5400000">
            <a:off x="1789113" y="4711700"/>
            <a:ext cx="493712" cy="3571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714500" y="1720275"/>
            <a:ext cx="6313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utilização de sistemas de filtragem junto aos inversores de frequência minimizam o nível de harmônicos na rede elétrica</a:t>
            </a:r>
          </a:p>
        </p:txBody>
      </p:sp>
    </p:spTree>
    <p:extLst>
      <p:ext uri="{BB962C8B-B14F-4D97-AF65-F5344CB8AC3E}">
        <p14:creationId xmlns:p14="http://schemas.microsoft.com/office/powerpoint/2010/main" val="239478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11165" y="332656"/>
            <a:ext cx="648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iluminação.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57685" y="1196752"/>
            <a:ext cx="693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pt-BR" altLang="pt-BR" dirty="0">
                <a:latin typeface="Arial" panose="020B0604020202020204" pitchFamily="34" charset="0"/>
              </a:rPr>
              <a:t>A utilização da tecnologia LED proporciona redução de 40% a 60% do consumo de energia nas seguintes aplicações:</a:t>
            </a:r>
          </a:p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pt-BR" altLang="pt-BR" dirty="0">
              <a:latin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altLang="pt-BR" dirty="0">
                <a:solidFill>
                  <a:srgbClr val="008000"/>
                </a:solidFill>
                <a:latin typeface="Arial" panose="020B0604020202020204" pitchFamily="34" charset="0"/>
              </a:rPr>
              <a:t>Escritórios e laboratórios.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altLang="pt-BR" dirty="0">
                <a:solidFill>
                  <a:srgbClr val="008000"/>
                </a:solidFill>
                <a:latin typeface="Arial" panose="020B0604020202020204" pitchFamily="34" charset="0"/>
              </a:rPr>
              <a:t>Salas de bombeamento.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pt-BR" altLang="pt-BR" dirty="0">
                <a:solidFill>
                  <a:srgbClr val="008000"/>
                </a:solidFill>
                <a:latin typeface="Arial" panose="020B0604020202020204" pitchFamily="34" charset="0"/>
              </a:rPr>
              <a:t>Áreas externas.</a:t>
            </a: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19585"/>
            <a:ext cx="1367097" cy="12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4" y="2690088"/>
            <a:ext cx="2158562" cy="16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5" y="4300548"/>
            <a:ext cx="2039304" cy="16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55" y="4618594"/>
            <a:ext cx="5178059" cy="13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11165" y="332656"/>
            <a:ext cx="648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iluminação.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92206" y="1593529"/>
            <a:ext cx="729621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pt-BR" altLang="pt-BR" dirty="0">
                <a:latin typeface="Arial" panose="020B0604020202020204" pitchFamily="34" charset="0"/>
              </a:rPr>
              <a:t>Projetos de eficiência energética na iluminação com a utilização da tecnologia LED proporcionam:</a:t>
            </a:r>
          </a:p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</a:rPr>
              <a:t>Baixo risco técnico para implantação.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</a:rPr>
              <a:t>Redução da mão de obra de manutenção em função da maior vida útil da fonte luminosa.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</a:rPr>
              <a:t>Melhoram a qualidade e o nível de iluminação.</a:t>
            </a:r>
            <a:endParaRPr lang="pt-BR" altLang="pt-BR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8" y="13165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ar condicionado.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1499"/>
            <a:ext cx="17145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019846" cy="2514951"/>
          </a:xfrm>
          <a:prstGeom prst="rect">
            <a:avLst/>
          </a:prstGeom>
        </p:spPr>
      </p:pic>
      <p:sp>
        <p:nvSpPr>
          <p:cNvPr id="4" name="Seta: para a Direita 3"/>
          <p:cNvSpPr/>
          <p:nvPr/>
        </p:nvSpPr>
        <p:spPr>
          <a:xfrm>
            <a:off x="3563888" y="2492896"/>
            <a:ext cx="158417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827584" y="1949911"/>
            <a:ext cx="1714500" cy="1944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 flipH="1">
            <a:off x="823750" y="2061424"/>
            <a:ext cx="1901366" cy="1721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04619" y="4520199"/>
            <a:ext cx="725424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pt-BR" altLang="pt-BR" dirty="0">
                <a:latin typeface="Arial" panose="020B0604020202020204" pitchFamily="34" charset="0"/>
              </a:rPr>
              <a:t>Sistemas split inverter proporcionam conforto térmico com redução do consumo da energia.</a:t>
            </a:r>
          </a:p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8" y="13165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ar condicionado.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61819"/>
            <a:ext cx="5858243" cy="42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7" y="8734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automação e controle.</a:t>
            </a:r>
          </a:p>
        </p:txBody>
      </p:sp>
      <p:pic>
        <p:nvPicPr>
          <p:cNvPr id="10" name="Imagem 10" descr="Tela I Supervisóri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48" y="1422722"/>
            <a:ext cx="3033682" cy="215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27584" y="142272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Sistemas de automação e controle permitem monitorar os níveis dos reservatórios no sentido de minimizar o funcionamento das bombas no horário de ponta (tarifas mais caras).</a:t>
            </a:r>
          </a:p>
        </p:txBody>
      </p:sp>
      <p:pic>
        <p:nvPicPr>
          <p:cNvPr id="13" name="Imagem 7" descr="Tela II Supervisór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75" y="3684121"/>
            <a:ext cx="3083928" cy="205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7" y="8734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automação e controle.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7744" y="128767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Resultados da automação</a:t>
            </a:r>
          </a:p>
        </p:txBody>
      </p:sp>
      <p:pic>
        <p:nvPicPr>
          <p:cNvPr id="11" name="Imagem 9" descr="Demanda Ativa - Captaçã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9" y="1859934"/>
            <a:ext cx="7452320" cy="204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8" descr="Demanda ativa - ETA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9" y="3942176"/>
            <a:ext cx="7541113" cy="21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1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7" y="8734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automação e controle.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07719" y="1287670"/>
            <a:ext cx="7580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Projetos de automação para controlar o nível dos reservatórios podem vir associados com aumento do volume armazenado (construção ou recuperação de reservatórios existentes)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79" y="3368357"/>
            <a:ext cx="3204270" cy="23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7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86995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772817"/>
            <a:ext cx="8640960" cy="25922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Chamadas públicas – Distribuidoras Energia.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finais – Equipamentos.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automação e controle.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 alternativas de energia incentivadas.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7" y="87341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automação e controle.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15616" y="1305756"/>
            <a:ext cx="7580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Sistemas de gerenciamento de energia são ferramentas para redução da despesa de eletricidade.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4800233" cy="3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75656" y="34349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600" y="1700808"/>
            <a:ext cx="7470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ea typeface="Times New Roman" panose="02020603050405020304" pitchFamily="18" charset="0"/>
              </a:rPr>
              <a:t>Atualmente nos </a:t>
            </a:r>
            <a:r>
              <a:rPr lang="pt-BR" dirty="0" err="1">
                <a:ea typeface="Times New Roman" panose="02020603050405020304" pitchFamily="18" charset="0"/>
              </a:rPr>
              <a:t>paises</a:t>
            </a:r>
            <a:r>
              <a:rPr lang="pt-BR" dirty="0">
                <a:ea typeface="Times New Roman" panose="02020603050405020304" pitchFamily="18" charset="0"/>
              </a:rPr>
              <a:t> desenvolvidos, a geração solar fotovoltaica tem apresentado a maior taxa de crescimento entre todas as tecnologias de geração de eletricidade.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71600" y="2941926"/>
            <a:ext cx="7446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O efeito fotovoltaico consiste no aparecimento de uma diferença de potencial (tensão elétrica) nos extremos de um semicondutor quando ele recebe luz em sua superfície. A evolução tecnológica tem proporcionado materiais que possuem melhores relações entre a energia solar recebida e a energia elétrica gerada. Tipicamente o material utilizado na construção das células fotovoltaicas é o silício (Si) podendo ser constituído de cristais 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monocristalinos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policristalinos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 ou de silício amorfo.</a:t>
            </a:r>
            <a:endParaRPr lang="pt-BR" sz="1200" dirty="0">
              <a:effectLst/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75656" y="343498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6687" y="189983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Basicamente os sistemas de geração fotovoltaica são classificados em dois grupos principais: isolados (autônomos) ou conectados à rede elétrica (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-grid).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6687" y="3419483"/>
            <a:ext cx="8296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Como a geração de energia fotovoltaica somente ocorre durante o período de insolação, os sistemas isolados requerem um sistema de armazenamento de energia suplementar através de baterias e isto eleva significativamente o investimento necessário e sua aplicação fica limitada a pequenas potências e onde a rede pública não está disponível.</a:t>
            </a:r>
            <a:endParaRPr lang="pt-BR" sz="1200" dirty="0">
              <a:effectLst/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54214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21" y="1403235"/>
            <a:ext cx="3240360" cy="209913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4948" y="352037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Paineis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 fotovoltaicos.</a:t>
            </a:r>
            <a:endParaRPr lang="pt-BR" sz="1200" dirty="0"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Caixa de junção dos painéis fotovoltaicos (com proteções e seccionamentos).</a:t>
            </a:r>
            <a:endParaRPr lang="pt-BR" sz="1200" dirty="0"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Cabos elétricos de interligação.</a:t>
            </a:r>
            <a:endParaRPr lang="pt-BR" sz="1200" dirty="0"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Inversor 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-grid (transforma corrente contínua em corrente alternada – 60Hz)</a:t>
            </a:r>
            <a:endParaRPr lang="pt-BR" sz="1200" dirty="0"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Medidores de energia para apuração da energia gerada, consumida e compartilhada com a rede pública.</a:t>
            </a:r>
            <a:endParaRPr lang="pt-BR" sz="1200" dirty="0">
              <a:effectLst/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8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54214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pic>
        <p:nvPicPr>
          <p:cNvPr id="10" name="Image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739640" cy="27622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576" y="4181472"/>
            <a:ext cx="7940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energia solar incidente na face da terra varia em função da época do ano e da latitude e longitude do ponto considerado para estudo e o dimensionamento preliminar do sistema de geração fotovoltaica requer o conhecimento da insolação média da região onde será implantado o projeto.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079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54214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134076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eficiência da célula fotovoltaica situa-se entre 7,5% e 14% dependendo do material que é utilizado para sua fabricação. Adicionalmente deve-se considerar a eficiência do inversor 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-grid que varia em função de sua solicitação elétrica. Desta forma do montante de energia disponibilizada pelo sol apenas de 4 a 10% pode ser aproveitada para gerar eletricidade pelo sistema fotovoltaico.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50029" y="35730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A localização das placas solares deve ser tal que não existam sombreamentos provocados por edificações, árvores, torres ou postes nas proximidades, uma vez reduzem sensivelmente a energia gerada pelo sistema.</a:t>
            </a:r>
            <a:endParaRPr lang="pt-BR" sz="1200" dirty="0">
              <a:effectLst/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54214"/>
            <a:ext cx="6480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Fontes de energia incentivadas.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82452"/>
              </p:ext>
            </p:extLst>
          </p:nvPr>
        </p:nvGraphicFramePr>
        <p:xfrm>
          <a:off x="1812145" y="1969817"/>
          <a:ext cx="5907712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274">
                  <a:extLst>
                    <a:ext uri="{9D8B030D-6E8A-4147-A177-3AD203B41FA5}">
                      <a16:colId xmlns:a16="http://schemas.microsoft.com/office/drawing/2014/main" val="2372404445"/>
                    </a:ext>
                  </a:extLst>
                </a:gridCol>
                <a:gridCol w="1471438">
                  <a:extLst>
                    <a:ext uri="{9D8B030D-6E8A-4147-A177-3AD203B41FA5}">
                      <a16:colId xmlns:a16="http://schemas.microsoft.com/office/drawing/2014/main" val="4120937626"/>
                    </a:ext>
                  </a:extLst>
                </a:gridCol>
              </a:tblGrid>
              <a:tr h="272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602576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– m²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78061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–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kWp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23069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gerada –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/ano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114,10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64811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placas fotovoltaicas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352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unitária por placa – W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11908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 aproximado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R$ 400 mil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74943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 unitário energia comprada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R$0,50/ kWh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31895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Economia anual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R$57 mil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98985"/>
                  </a:ext>
                </a:extLst>
              </a:tr>
              <a:tr h="25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Retorno simples investimento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anos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17356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805561" y="126761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Valores referenciais:</a:t>
            </a:r>
            <a:endParaRPr lang="pt-BR" sz="1200" dirty="0">
              <a:effectLst/>
              <a:latin typeface="M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"/>
          <p:cNvSpPr>
            <a:spLocks noChangeArrowheads="1"/>
          </p:cNvSpPr>
          <p:nvPr/>
        </p:nvSpPr>
        <p:spPr bwMode="auto">
          <a:xfrm>
            <a:off x="457200" y="1143000"/>
            <a:ext cx="8162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FF3300"/>
                </a:solidFill>
              </a:rPr>
              <a:t>Muito Obrigado</a:t>
            </a:r>
          </a:p>
        </p:txBody>
      </p:sp>
      <p:sp>
        <p:nvSpPr>
          <p:cNvPr id="231428" name="Rectangle 3"/>
          <p:cNvSpPr>
            <a:spLocks noChangeArrowheads="1"/>
          </p:cNvSpPr>
          <p:nvPr/>
        </p:nvSpPr>
        <p:spPr bwMode="auto">
          <a:xfrm>
            <a:off x="685800" y="2895600"/>
            <a:ext cx="8110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Julian Villelia Padilla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E-mail: </a:t>
            </a:r>
            <a:r>
              <a:rPr lang="pt-BR" altLang="pt-BR" sz="2800" dirty="0">
                <a:hlinkClick r:id="rId3"/>
              </a:rPr>
              <a:t>enerenge@terra.com.br</a:t>
            </a:r>
            <a:endParaRPr lang="pt-BR" altLang="pt-BR" sz="2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Fone: (11) 3744 7853</a:t>
            </a:r>
          </a:p>
        </p:txBody>
      </p:sp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49" y="6081417"/>
            <a:ext cx="5420012" cy="6043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1637444"/>
            <a:ext cx="8280920" cy="409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Recursos disponíveis em condições atrativas para a implantação de projetos de eficiência energética.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Os melhores projetos (maior economia e melhor relação custo/benefício) possuem maiores chances de serem contemplados.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Ótima oportunidade para minimizar o custo do insumo energia sem ter que recorrer a recursos próprios.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75656" y="243584"/>
            <a:ext cx="606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Chamadas públicas </a:t>
            </a:r>
          </a:p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Distribuidoras de Energia</a:t>
            </a:r>
          </a:p>
        </p:txBody>
      </p:sp>
    </p:spTree>
    <p:extLst>
      <p:ext uri="{BB962C8B-B14F-4D97-AF65-F5344CB8AC3E}">
        <p14:creationId xmlns:p14="http://schemas.microsoft.com/office/powerpoint/2010/main" val="4486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0537" y="1849287"/>
            <a:ext cx="8280920" cy="3786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Motores elétricos.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Sistemas de bombeamento.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Sistemas de aeração.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Acionamentos elétricos (inversores)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Sistemas de iluminação.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Sistemas de ar condicionado.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04613" y="613255"/>
            <a:ext cx="6912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Usos finais – Equipamentos.</a:t>
            </a:r>
          </a:p>
        </p:txBody>
      </p:sp>
    </p:spTree>
    <p:extLst>
      <p:ext uri="{BB962C8B-B14F-4D97-AF65-F5344CB8AC3E}">
        <p14:creationId xmlns:p14="http://schemas.microsoft.com/office/powerpoint/2010/main" val="18781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8" y="188640"/>
            <a:ext cx="6062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Motores Elétricos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" y="825172"/>
            <a:ext cx="3423281" cy="494679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303380" y="1084775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substituição de motores elétricos antigos ou que já tenham sido rebobinados proporciona resultados de economia expressivos além de reduzir as despesas com manutenção.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2404"/>
            <a:ext cx="3112806" cy="20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03648" y="188640"/>
            <a:ext cx="6062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Motores Elétricos</a:t>
            </a: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27964"/>
            <a:ext cx="4032448" cy="23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2955" y="3228015"/>
            <a:ext cx="806291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none" dirty="0">
                <a:ea typeface="ＭＳ Ｐゴシック" panose="020B0600070205080204" pitchFamily="34" charset="-128"/>
              </a:rPr>
              <a:t>Vantagens relativamente aos motores convencionais.</a:t>
            </a:r>
          </a:p>
          <a:p>
            <a:pPr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Redução do tamanho em 47%.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Redução do peso em 36%.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4% de redução do ruído em dB.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Alto rendimento elétrico, com redução equivalente na demanda e consumo de energia.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u="none" dirty="0">
                <a:ea typeface="ＭＳ Ｐゴシック" panose="020B0600070205080204" pitchFamily="34" charset="-128"/>
              </a:rPr>
              <a:t>Já vem associado a um inversor de frequência, o que permite aplicações com variação de velocidade.</a:t>
            </a:r>
          </a:p>
        </p:txBody>
      </p:sp>
    </p:spTree>
    <p:extLst>
      <p:ext uri="{BB962C8B-B14F-4D97-AF65-F5344CB8AC3E}">
        <p14:creationId xmlns:p14="http://schemas.microsoft.com/office/powerpoint/2010/main" val="4017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75655" y="260648"/>
            <a:ext cx="606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bombeamento.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556792"/>
            <a:ext cx="2078896" cy="17186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3950" y="1787334"/>
            <a:ext cx="43592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seleção adequada das bombas visando a sua operação na condição de melhor rendimento para atender as necessidades de vazão da unidade proporciona resultados de economia significativos.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5425"/>
            <a:ext cx="3497425" cy="27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75656" y="221922"/>
            <a:ext cx="606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bombeamento.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9377" y="1460977"/>
            <a:ext cx="8402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Projetos de substituição ou renovação de adutoras podem estar associados à substituição das bombas para melhorar o rendimento do sistema de bombeamento reduzindo o kWh/m³.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3230212"/>
            <a:ext cx="5400600" cy="2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93297"/>
            <a:ext cx="5420012" cy="604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0694"/>
            <a:ext cx="1489928" cy="9256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2" y="6161133"/>
            <a:ext cx="1080120" cy="536530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332656"/>
            <a:ext cx="6062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FF3300"/>
                </a:solidFill>
              </a:rPr>
              <a:t>Sistemas de aeração.</a:t>
            </a: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22548" y="1710194"/>
            <a:ext cx="590661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pt-BR" altLang="pt-BR" b="1" dirty="0"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01" y="1696629"/>
            <a:ext cx="3432304" cy="32214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53950" y="1787334"/>
            <a:ext cx="4359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desenvolvimento de novas geometrias de agitadores melhoram o desempenho e reduzem o consumo de energia mantendo o grau de oxigenação das lagoas.</a:t>
            </a:r>
          </a:p>
        </p:txBody>
      </p:sp>
    </p:spTree>
    <p:extLst>
      <p:ext uri="{BB962C8B-B14F-4D97-AF65-F5344CB8AC3E}">
        <p14:creationId xmlns:p14="http://schemas.microsoft.com/office/powerpoint/2010/main" val="4296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1063</Words>
  <Application>Microsoft Office PowerPoint</Application>
  <PresentationFormat>Apresentação na tela 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MS Serif</vt:lpstr>
      <vt:lpstr>Times New Roman</vt:lpstr>
      <vt:lpstr>Wingdings</vt:lpstr>
      <vt:lpstr>Tema do Office</vt:lpstr>
      <vt:lpstr>TIPOLOGIA DE PROJETOS DE EFICIÊNCIA ENERGÉTICA NOS SERVIÇOS DE ABASTECIMENTO DE ÁGUA</vt:lpstr>
      <vt:lpstr>Tópicos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Enerenge Engenharia e Informática Ltda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EFICIÊNCIA ENERGÉTICA NAS USINAS</dc:title>
  <dc:creator>Enerenge - Eng. Julian Villelia Padilla</dc:creator>
  <cp:lastModifiedBy>Julian Villelia Padilla</cp:lastModifiedBy>
  <cp:revision>335</cp:revision>
  <dcterms:created xsi:type="dcterms:W3CDTF">2009-10-12T10:15:21Z</dcterms:created>
  <dcterms:modified xsi:type="dcterms:W3CDTF">2017-06-21T08:27:59Z</dcterms:modified>
</cp:coreProperties>
</file>