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77" r:id="rId5"/>
    <p:sldId id="258" r:id="rId6"/>
    <p:sldId id="278" r:id="rId7"/>
    <p:sldId id="260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72" r:id="rId16"/>
    <p:sldId id="276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234697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/>
              <a:t>PRESSUPOSTOS TRIBUTÁRIOS DA COBRANÇA PELOS SERVIÇOS DE SANEAMENTO BÁSICO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5544291"/>
            <a:ext cx="9144000" cy="1655762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/>
              <a:t>Autor: </a:t>
            </a:r>
            <a:r>
              <a:rPr lang="pt-BR" b="1" dirty="0"/>
              <a:t>Eduardo Quintanilha de </a:t>
            </a:r>
            <a:r>
              <a:rPr lang="pt-BR" b="1" dirty="0" smtClean="0"/>
              <a:t>Albuquerque</a:t>
            </a:r>
          </a:p>
          <a:p>
            <a:pPr marL="1371600" lvl="3" indent="0">
              <a:buNone/>
            </a:pPr>
            <a:endParaRPr lang="pt-BR" sz="2800" b="1" dirty="0" smtClean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591671" y="2413338"/>
            <a:ext cx="102197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latin typeface="+mj-lt"/>
              </a:rPr>
              <a:t>Este </a:t>
            </a:r>
            <a:r>
              <a:rPr lang="pt-BR" sz="2800" b="1" dirty="0">
                <a:latin typeface="+mj-lt"/>
              </a:rPr>
              <a:t>assunto é controverso tanto na doutrina, como no judiciário, onde matéria é alvo de constante análise nos tribunais superiores brasileiros, </a:t>
            </a:r>
            <a:r>
              <a:rPr lang="pt-BR" sz="2800" b="1" dirty="0" smtClean="0">
                <a:latin typeface="+mj-lt"/>
              </a:rPr>
              <a:t>onde </a:t>
            </a:r>
            <a:r>
              <a:rPr lang="pt-BR" sz="2800" b="1" dirty="0">
                <a:latin typeface="+mj-lt"/>
              </a:rPr>
              <a:t>os julgados não demonstravam um entendimento sólido e pacífico na sua determinação por meio critérios </a:t>
            </a:r>
            <a:r>
              <a:rPr lang="pt-BR" sz="2800" b="1" dirty="0" smtClean="0">
                <a:latin typeface="+mj-lt"/>
              </a:rPr>
              <a:t>firmes, dada </a:t>
            </a:r>
            <a:r>
              <a:rPr lang="pt-BR" sz="2800" b="1" dirty="0">
                <a:latin typeface="+mj-lt"/>
              </a:rPr>
              <a:t>a dificuldade do discernimento na definição das atividades </a:t>
            </a:r>
            <a:r>
              <a:rPr lang="pt-BR" sz="2800" b="1" dirty="0" smtClean="0">
                <a:latin typeface="+mj-lt"/>
              </a:rPr>
              <a:t>públicas </a:t>
            </a:r>
            <a:r>
              <a:rPr lang="pt-BR" sz="2800" b="1" dirty="0">
                <a:latin typeface="+mj-lt"/>
              </a:rPr>
              <a:t>que devem ser remuneradas pela cobrança de taxa ou </a:t>
            </a:r>
            <a:r>
              <a:rPr lang="pt-BR" sz="2800" b="1" dirty="0" smtClean="0">
                <a:latin typeface="+mj-lt"/>
              </a:rPr>
              <a:t>tarifa. 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07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726141" y="1582341"/>
            <a:ext cx="10582835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O STJ de forma definitiva reconhece a natureza não tributária da contraprestação pelos serviços de água e esgoto, como podemos observar abaixo:</a:t>
            </a:r>
          </a:p>
          <a:p>
            <a:pPr algn="just"/>
            <a:endParaRPr lang="pt-BR" sz="2800" b="1" dirty="0">
              <a:latin typeface="+mj-lt"/>
            </a:endParaRPr>
          </a:p>
          <a:p>
            <a:pPr algn="just">
              <a:spcBef>
                <a:spcPts val="600"/>
              </a:spcBef>
            </a:pPr>
            <a:r>
              <a:rPr lang="pt-BR" sz="2800" i="1" dirty="0">
                <a:latin typeface="+mj-lt"/>
              </a:rPr>
              <a:t>PROCESSO CIVIL. TRIBUTÁRIO. EXECUÇAO FISCAL. TARIFA DE ÁGUA E ESGOTO. NATUREZA JURÍDICA DE TARIFA OU PREÇO PÚBLICO. DÍVIDA ATIVA. CRÉDITO NAO-TRIBUTÁRIO. PRESCRIÇAO DECENAL. CÓDIGO CIVIL.</a:t>
            </a:r>
          </a:p>
          <a:p>
            <a:pPr algn="just">
              <a:spcBef>
                <a:spcPts val="600"/>
              </a:spcBef>
            </a:pPr>
            <a:r>
              <a:rPr lang="pt-BR" sz="2800" i="1" dirty="0">
                <a:latin typeface="+mj-lt"/>
              </a:rPr>
              <a:t>1. A natureza jurídica da contraprestação pelos serviços de fornecimento de água e esgoto por concessionária do Poder Público, sobre se caracteriza como tarifa ou taxa, constitui-se a matéria controvertida nos presentes autos.</a:t>
            </a:r>
          </a:p>
          <a:p>
            <a:pPr algn="just"/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0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54741" y="1400220"/>
            <a:ext cx="109055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pt-BR" sz="2800" i="1" dirty="0">
                <a:latin typeface="+mj-lt"/>
                <a:ea typeface="Times New Roman" panose="02020603050405020304" pitchFamily="18" charset="0"/>
              </a:rPr>
              <a:t>4. "... não obstante a sua obrigatoriedade, a contraprestação ao serviço de esgotamento sanitário não tem caráter tributário. Trata-se, na realidade, de tarifa, não dependendo, portanto, da edição de lei específica para sua instituição ou majoração.</a:t>
            </a:r>
            <a:endParaRPr lang="pt-BR" sz="4000" i="1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pt-BR" sz="2800" i="1" dirty="0">
                <a:latin typeface="+mj-lt"/>
                <a:ea typeface="Times New Roman" panose="02020603050405020304" pitchFamily="18" charset="0"/>
              </a:rPr>
              <a:t>5. A jurisprudência do E. STF uniformizou-se no sentido de considerar a remuneração paga pelos serviços de água e esgoto como tarifa, afastando, portanto, seu caráter tributário, ainda quando vigente a Constituição anterior (RE n.º 54.491/PE, Rel. Min. Hermes Lima, DJ de 15.10.1963</a:t>
            </a:r>
            <a:r>
              <a:rPr lang="pt-BR" sz="2800" i="1" dirty="0" smtClean="0">
                <a:latin typeface="+mj-lt"/>
                <a:ea typeface="Times New Roman" panose="02020603050405020304" pitchFamily="18" charset="0"/>
              </a:rPr>
              <a:t>)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t-BR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0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739586" y="1548151"/>
            <a:ext cx="1091901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pt-BR" sz="2800" i="1" dirty="0" smtClean="0">
                <a:latin typeface="+mj-lt"/>
                <a:ea typeface="Times New Roman" panose="02020603050405020304" pitchFamily="18" charset="0"/>
              </a:rPr>
              <a:t>6</a:t>
            </a:r>
            <a:r>
              <a:rPr lang="pt-BR" sz="2800" i="1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pt-BR" sz="2800" i="1" dirty="0" err="1">
                <a:latin typeface="+mj-lt"/>
                <a:ea typeface="Times New Roman" panose="02020603050405020304" pitchFamily="18" charset="0"/>
              </a:rPr>
              <a:t>Consectariamente</a:t>
            </a:r>
            <a:r>
              <a:rPr lang="pt-BR" sz="2800" i="1" dirty="0">
                <a:latin typeface="+mj-lt"/>
                <a:ea typeface="Times New Roman" panose="02020603050405020304" pitchFamily="18" charset="0"/>
              </a:rPr>
              <a:t>, malgrado os débitos oriundos do inadimplemento dos serviços de água e esgoto terem sido inscritos como dívida ativa, e exigidos mediante execução fiscal, em observância à Lei de Execuções Fiscais, não se lhes pode aplicar o regime tributário previsto nas disposições do CTN, in </a:t>
            </a:r>
            <a:r>
              <a:rPr lang="pt-BR" sz="2800" i="1" dirty="0" err="1">
                <a:latin typeface="+mj-lt"/>
                <a:ea typeface="Times New Roman" panose="02020603050405020304" pitchFamily="18" charset="0"/>
              </a:rPr>
              <a:t>casu</a:t>
            </a:r>
            <a:r>
              <a:rPr lang="pt-BR" sz="2800" i="1" dirty="0">
                <a:latin typeface="+mj-lt"/>
                <a:ea typeface="Times New Roman" panose="02020603050405020304" pitchFamily="18" charset="0"/>
              </a:rPr>
              <a:t> , os relativos à prescrição/decadência, porquanto estes apenas pertinentes às dívidas tributárias, exatamente por força do conceito de tributo previsto no art. 3º do CTN.</a:t>
            </a:r>
            <a:endParaRPr lang="pt-BR" sz="4000" i="1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t-BR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48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645459" y="1289178"/>
            <a:ext cx="1114761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CONSEQUÊNCIAS DIRETAS DO ENTENDIMENTO DO STJ</a:t>
            </a:r>
          </a:p>
          <a:p>
            <a:pPr algn="just"/>
            <a:endParaRPr lang="pt-BR" sz="2800" b="1" dirty="0" smtClean="0">
              <a:latin typeface="+mj-lt"/>
            </a:endParaRPr>
          </a:p>
          <a:p>
            <a:pPr algn="just"/>
            <a:endParaRPr lang="pt-BR" sz="2800" b="1" dirty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b="1" dirty="0" smtClean="0">
                <a:latin typeface="+mj-lt"/>
              </a:rPr>
              <a:t>O entendimento pela remuneração por tarifa é devida apenas para os serviços de Abastecimento de Água e Esgotamento Sanitário;</a:t>
            </a:r>
          </a:p>
          <a:p>
            <a:pPr algn="just"/>
            <a:endParaRPr lang="pt-BR" sz="2800" b="1" dirty="0" smtClean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b="1" dirty="0" smtClean="0">
                <a:latin typeface="+mj-lt"/>
              </a:rPr>
              <a:t>Para o aumento das Tarifas Não é preciso da edição de uma Lei Específica;</a:t>
            </a:r>
          </a:p>
          <a:p>
            <a:pPr algn="just"/>
            <a:endParaRPr lang="pt-BR" sz="2800" b="1" dirty="0" smtClean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b="1" dirty="0" smtClean="0">
                <a:latin typeface="+mj-lt"/>
              </a:rPr>
              <a:t>A implementação do aumento será imediata após edição do ato regulamentador;</a:t>
            </a:r>
          </a:p>
          <a:p>
            <a:pPr algn="just"/>
            <a:endParaRPr lang="pt-BR" sz="2800" b="1" dirty="0" smtClean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b="1" dirty="0" smtClean="0">
                <a:latin typeface="+mj-lt"/>
              </a:rPr>
              <a:t>O prazo prescricional das Tarifas são de dez anos.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86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728210" y="771486"/>
            <a:ext cx="27246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>
                <a:latin typeface="+mj-lt"/>
              </a:rPr>
              <a:t>CONCLUSÃO</a:t>
            </a:r>
          </a:p>
        </p:txBody>
      </p:sp>
      <p:sp>
        <p:nvSpPr>
          <p:cNvPr id="2" name="Retângulo 1"/>
          <p:cNvSpPr/>
          <p:nvPr/>
        </p:nvSpPr>
        <p:spPr>
          <a:xfrm>
            <a:off x="94129" y="1521853"/>
            <a:ext cx="122637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pt-BR" sz="2800" b="1" dirty="0">
                <a:latin typeface="+mj-lt"/>
                <a:ea typeface="Times New Roman" panose="02020603050405020304" pitchFamily="18" charset="0"/>
              </a:rPr>
              <a:t>Conforme se observa, das quatro vertentes do saneamento, se observa a existência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de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regimes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remuneratórios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distintos para a remuneração do respectivo serviço de saneamento básico, fato este que trás profundos reflexos de ordem contábil extremamente relevantes quanto à sua gestão, seja pelo agente executor, que deverá necessariamente dar tratamento diferenciado a cada recurso distinto, como a própria agência de regulação, que terá a sua atuação limitada, quando a natureza do recurso for tributária, já que será necessário a sua submissão ao poder legislativo para a emissão de leis que o regulem.</a:t>
            </a:r>
            <a:endParaRPr lang="pt-BR" sz="32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7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790099" y="2329959"/>
            <a:ext cx="6611811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3800" b="1" dirty="0">
                <a:latin typeface="+mj-lt"/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40712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658905" y="1471319"/>
            <a:ext cx="1121484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/>
            </a:r>
            <a:br>
              <a:rPr lang="pt-BR" sz="2800" b="1" dirty="0">
                <a:latin typeface="+mj-lt"/>
              </a:rPr>
            </a:br>
            <a:r>
              <a:rPr lang="pt-BR" sz="3200" b="1" dirty="0">
                <a:latin typeface="+mj-lt"/>
              </a:rPr>
              <a:t>A sociedade brasileira apresenta um anseio crescente pela prestação dos serviços de saneamento básico de qualidade. Esta demanda se dá pelo reconhecimento da população de que a qualidade de viva do indivíduo está diretamente ligada aos serviços de </a:t>
            </a:r>
            <a:r>
              <a:rPr lang="pt-BR" sz="3200" b="1" dirty="0" smtClean="0">
                <a:latin typeface="+mj-lt"/>
              </a:rPr>
              <a:t>Saneamento.</a:t>
            </a:r>
          </a:p>
          <a:p>
            <a:pPr algn="just"/>
            <a:endParaRPr lang="pt-BR" sz="3200" b="1" dirty="0">
              <a:latin typeface="+mj-lt"/>
            </a:endParaRPr>
          </a:p>
          <a:p>
            <a:pPr algn="just"/>
            <a:r>
              <a:rPr lang="pt-BR" sz="3200" b="1" dirty="0">
                <a:latin typeface="+mj-lt"/>
              </a:rPr>
              <a:t>Neste contesto, as agências de Regulação vêm para garantir que o Serviço Público seja prestado dentro dos seus princípios basilares, garantindo assim a sua adequação à legislação, que vai além das questões consumeristas, já que este deve ser prestado em favor de toda a sociedade	</a:t>
            </a:r>
            <a:endParaRPr lang="pt-B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17810" y="1720840"/>
            <a:ext cx="958775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uando </a:t>
            </a:r>
            <a:r>
              <a:rPr lang="pt-BR" sz="2800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se fala quer seja de universalização ou de qualidade do serviço prestado, vem logo a questão econômica financeira, ou seja, o custeio dos serviços.  Neste ponto, em razão do princípio da legalidade, no qual todos os prestadores de serviço público estão vinculados, o conhecimento da natureza jurídica da cobrança pelos serviços prestados passa a ter uma grande importância em razão do tratamento jurídico caso seja tarifa ou taxa.</a:t>
            </a:r>
            <a:endParaRPr lang="pt-BR" sz="3200" b="1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805051" y="2543828"/>
            <a:ext cx="87159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O problema que levou a elaborar presente trabalho foi </a:t>
            </a:r>
            <a:r>
              <a:rPr lang="pt-BR" sz="2800" b="1" dirty="0" smtClean="0">
                <a:latin typeface="+mj-lt"/>
              </a:rPr>
              <a:t>a </a:t>
            </a:r>
            <a:r>
              <a:rPr lang="pt-BR" sz="2800" b="1" dirty="0" smtClean="0">
                <a:latin typeface="+mj-lt"/>
              </a:rPr>
              <a:t>dificuldade encontrada pelas agencias na</a:t>
            </a:r>
            <a:r>
              <a:rPr lang="pt-BR" sz="2800" b="1" dirty="0" smtClean="0">
                <a:latin typeface="+mj-lt"/>
              </a:rPr>
              <a:t> </a:t>
            </a:r>
            <a:r>
              <a:rPr lang="pt-BR" sz="2800" b="1" dirty="0">
                <a:latin typeface="+mj-lt"/>
              </a:rPr>
              <a:t>regulação </a:t>
            </a:r>
            <a:r>
              <a:rPr lang="pt-BR" sz="2800" b="1" dirty="0" smtClean="0">
                <a:latin typeface="+mj-lt"/>
              </a:rPr>
              <a:t>econômica do </a:t>
            </a:r>
            <a:r>
              <a:rPr lang="pt-BR" sz="2800" b="1" dirty="0">
                <a:latin typeface="+mj-lt"/>
              </a:rPr>
              <a:t>setor de Saneamento </a:t>
            </a:r>
            <a:r>
              <a:rPr lang="pt-BR" sz="2800" b="1" dirty="0" smtClean="0">
                <a:latin typeface="+mj-lt"/>
              </a:rPr>
              <a:t>quanto à forma do respectivo custeio,  pois </a:t>
            </a:r>
            <a:r>
              <a:rPr lang="pt-BR" sz="2800" b="1" dirty="0" smtClean="0">
                <a:latin typeface="+mj-lt"/>
              </a:rPr>
              <a:t>há serviços custeados soba a forma de taxa e outros sob a forma de tarifa.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85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744024" y="2465915"/>
            <a:ext cx="87299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7938" algn="just"/>
            <a:r>
              <a:rPr lang="pt-BR" sz="2800" b="1" dirty="0">
                <a:latin typeface="+mj-lt"/>
              </a:rPr>
              <a:t>A intervenção na política tarifária do prestador dos serviços de saneamento talvez seja a atividade da agencia de regulação que cause maior impacto </a:t>
            </a:r>
            <a:r>
              <a:rPr lang="pt-BR" sz="2800" b="1" dirty="0" smtClean="0">
                <a:latin typeface="+mj-lt"/>
              </a:rPr>
              <a:t>direto ao </a:t>
            </a:r>
            <a:r>
              <a:rPr lang="pt-BR" sz="2800" b="1" dirty="0">
                <a:latin typeface="+mj-lt"/>
              </a:rPr>
              <a:t>consumidor. Por consequência, a definição </a:t>
            </a:r>
            <a:r>
              <a:rPr lang="pt-BR" sz="2800" b="1" dirty="0" smtClean="0">
                <a:latin typeface="+mj-lt"/>
              </a:rPr>
              <a:t>dos valores praticados para o custeio dos serviços seja </a:t>
            </a:r>
            <a:r>
              <a:rPr lang="pt-BR" sz="2800" b="1" dirty="0">
                <a:latin typeface="+mj-lt"/>
              </a:rPr>
              <a:t>o ponto nefrálgico dentro da </a:t>
            </a:r>
            <a:r>
              <a:rPr lang="pt-BR" sz="2800" b="1" dirty="0" smtClean="0">
                <a:latin typeface="+mj-lt"/>
              </a:rPr>
              <a:t>intervenção econômica </a:t>
            </a:r>
            <a:r>
              <a:rPr lang="pt-BR" sz="2800" b="1" dirty="0">
                <a:latin typeface="+mj-lt"/>
              </a:rPr>
              <a:t>estatal </a:t>
            </a:r>
            <a:r>
              <a:rPr lang="pt-BR" sz="2800" b="1" dirty="0">
                <a:latin typeface="+mj-lt"/>
              </a:rPr>
              <a:t>n</a:t>
            </a:r>
            <a:r>
              <a:rPr lang="pt-BR" sz="2800" b="1" dirty="0" smtClean="0">
                <a:latin typeface="+mj-lt"/>
              </a:rPr>
              <a:t>os setor </a:t>
            </a:r>
            <a:r>
              <a:rPr lang="pt-BR" sz="2800" b="1" dirty="0">
                <a:latin typeface="+mj-lt"/>
              </a:rPr>
              <a:t>de saneamento, não importa o modelo de </a:t>
            </a:r>
            <a:r>
              <a:rPr lang="pt-BR" sz="2800" b="1" dirty="0" smtClean="0">
                <a:latin typeface="+mj-lt"/>
              </a:rPr>
              <a:t>prestação ou de concessão</a:t>
            </a:r>
            <a:r>
              <a:rPr lang="pt-BR" sz="2800" b="1" dirty="0">
                <a:latin typeface="+mj-lt"/>
              </a:rPr>
              <a:t>. 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74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611487" y="2426786"/>
            <a:ext cx="9038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  <a:ea typeface="Times New Roman" panose="02020603050405020304" pitchFamily="18" charset="0"/>
              </a:rPr>
              <a:t>Neste raciocínio,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as taxas e ou tarifas praticadas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devem representar um valor justo, que represente o custeio dos serviços, nem baixa demais a ponto de violar a Lei de Responsabilidade Fiscal, ocasionando uma gestão temerária, comprometendo a sustentabilidade econômica da prestadora e muito menos inflacioná-las com a finalidade de favorecimento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indevido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implicando o enriquecimento sem causa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68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31391" y="1318161"/>
            <a:ext cx="9144000" cy="4904509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800" b="1" dirty="0" smtClean="0"/>
              <a:t>						</a:t>
            </a:r>
            <a:br>
              <a:rPr lang="pt-BR" sz="2800" b="1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977234" y="782659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b="1" dirty="0" smtClean="0"/>
              <a:t>DIFERENCIAÇÃO ENTRE TAXA E TARIFA</a:t>
            </a:r>
            <a:endParaRPr lang="pt-BR" sz="4000" b="1" dirty="0"/>
          </a:p>
        </p:txBody>
      </p:sp>
      <p:sp>
        <p:nvSpPr>
          <p:cNvPr id="4" name="Retângulo 3"/>
          <p:cNvSpPr/>
          <p:nvPr/>
        </p:nvSpPr>
        <p:spPr>
          <a:xfrm>
            <a:off x="699247" y="2413338"/>
            <a:ext cx="106366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  <a:ea typeface="Times New Roman" panose="02020603050405020304" pitchFamily="18" charset="0"/>
              </a:rPr>
              <a:t>o preço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público (Tarifa) se caracteriza por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não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ter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natureza tributária, tendo em princípio, natureza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contratual,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constituído como receita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originária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oriunda da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contraprestação </a:t>
            </a:r>
            <a:r>
              <a:rPr lang="pt-BR" sz="2800" b="1" dirty="0">
                <a:latin typeface="+mj-lt"/>
                <a:ea typeface="Times New Roman" panose="02020603050405020304" pitchFamily="18" charset="0"/>
              </a:rPr>
              <a:t>por um bem, utilidade ou serviço. O preço público tem como característica, que o seu valor deve ser calculado de modo que a sua arrecadação cubra toda a despesa, podendo, no entanto, haver para diferentes categorias de usuários, 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sob forma de </a:t>
            </a:r>
            <a:r>
              <a:rPr lang="pt-BR" sz="2800" b="1" dirty="0" err="1" smtClean="0">
                <a:latin typeface="+mj-lt"/>
                <a:ea typeface="Times New Roman" panose="02020603050405020304" pitchFamily="18" charset="0"/>
              </a:rPr>
              <a:t>subisidios</a:t>
            </a:r>
            <a:r>
              <a:rPr lang="pt-BR" sz="2800" b="1" dirty="0" smtClean="0">
                <a:latin typeface="+mj-lt"/>
                <a:ea typeface="Times New Roman" panose="02020603050405020304" pitchFamily="18" charset="0"/>
              </a:rPr>
              <a:t> cruzados. 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12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64776" y="2136339"/>
            <a:ext cx="10515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latin typeface="+mj-lt"/>
              </a:rPr>
              <a:t>Já a Taxa é uma espécie de tributo </a:t>
            </a:r>
            <a:r>
              <a:rPr lang="pt-BR" sz="2800" b="1" dirty="0">
                <a:latin typeface="+mj-lt"/>
              </a:rPr>
              <a:t>instituída </a:t>
            </a:r>
            <a:r>
              <a:rPr lang="pt-BR" sz="2800" b="1" dirty="0" smtClean="0">
                <a:latin typeface="+mj-lt"/>
              </a:rPr>
              <a:t>para remunerar os </a:t>
            </a:r>
            <a:r>
              <a:rPr lang="pt-BR" sz="2800" b="1" dirty="0">
                <a:latin typeface="+mj-lt"/>
              </a:rPr>
              <a:t>serviços públicos específicos e divisíveis efetivamente prestados (usufruídos pelos usuários) ou postos à disposição (não necessariamente usufruídos), ou seja, para </a:t>
            </a:r>
            <a:r>
              <a:rPr lang="pt-BR" sz="2800" b="1" dirty="0" smtClean="0">
                <a:latin typeface="+mj-lt"/>
              </a:rPr>
              <a:t>uma atividade pública determinada </a:t>
            </a:r>
            <a:r>
              <a:rPr lang="pt-BR" sz="2800" b="1" dirty="0">
                <a:latin typeface="+mj-lt"/>
              </a:rPr>
              <a:t>e cujos usuários sejam determináveis ou determinados. </a:t>
            </a:r>
          </a:p>
        </p:txBody>
      </p:sp>
    </p:spTree>
    <p:extLst>
      <p:ext uri="{BB962C8B-B14F-4D97-AF65-F5344CB8AC3E}">
        <p14:creationId xmlns:p14="http://schemas.microsoft.com/office/powerpoint/2010/main" val="33975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221523" y="2828836"/>
            <a:ext cx="97037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latin typeface="+mj-lt"/>
              </a:rPr>
              <a:t>Como se observa, por definição as Taxas e as </a:t>
            </a:r>
            <a:r>
              <a:rPr lang="pt-BR" sz="2800" b="1" dirty="0">
                <a:latin typeface="+mj-lt"/>
              </a:rPr>
              <a:t>T</a:t>
            </a:r>
            <a:r>
              <a:rPr lang="pt-BR" sz="2800" b="1" dirty="0" smtClean="0">
                <a:latin typeface="+mj-lt"/>
              </a:rPr>
              <a:t>arifas são formas de remuneração para serviços específicos bastante semelhantes, porém, o seu tratamento jurídico é totalmente distinto. As Taxas são regidas pelo Direito tributário, onde são aplicáveis os preceitos do Direito Público, enquanto nas Tarifas, o tratamento é do direito privado, sendo regidas pelo Código Civil.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0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961</Words>
  <Application>Microsoft Office PowerPoint</Application>
  <PresentationFormat>Widescreen</PresentationFormat>
  <Paragraphs>36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do Office</vt:lpstr>
      <vt:lpstr>PRESSUPOSTOS TRIBUTÁRIOS DA COBRANÇA PELOS SERVIÇOS DE SANEAMENTO BÁSICO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Scalize;Eduardo Quintanilha de Albuquerque</dc:creator>
  <cp:lastModifiedBy>Eduardo Quintanilha de Albuquerque</cp:lastModifiedBy>
  <cp:revision>37</cp:revision>
  <dcterms:created xsi:type="dcterms:W3CDTF">2017-05-30T09:26:55Z</dcterms:created>
  <dcterms:modified xsi:type="dcterms:W3CDTF">2017-06-21T13:34:36Z</dcterms:modified>
</cp:coreProperties>
</file>