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5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9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6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5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3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7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0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59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irlene.chucre@funasa.gov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04214" y="2492896"/>
            <a:ext cx="7287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Arial Black" panose="020B0A04020102020204" pitchFamily="34" charset="0"/>
              </a:rPr>
              <a:t>A EDUCAÇÃO - DO DISCURSO À PRÁTICA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781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3038253" y="516367"/>
            <a:ext cx="3096344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APRESENTAÇÃO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22681" y="1111215"/>
            <a:ext cx="5180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1ª Estação: Princípios e Diretrizes  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28820" y="1520959"/>
            <a:ext cx="1368152" cy="7229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Missão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Funasa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79198" y="1536379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ea typeface="Geneva" pitchFamily="16" charset="-128"/>
              </a:rPr>
              <a:t>Promover a saúde pública e a inclusão social por meio de ações de saneamento e saúde ambiental.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088" y="3413238"/>
            <a:ext cx="1368152" cy="7229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Atuação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/>
          <p:cNvCxnSpPr>
            <a:stCxn id="7" idx="2"/>
            <a:endCxn id="9" idx="0"/>
          </p:cNvCxnSpPr>
          <p:nvPr/>
        </p:nvCxnSpPr>
        <p:spPr>
          <a:xfrm flipH="1">
            <a:off x="1003164" y="2243936"/>
            <a:ext cx="9732" cy="1169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1794930" y="2232378"/>
            <a:ext cx="1368152" cy="7229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DENSP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42945" y="4660167"/>
            <a:ext cx="1368152" cy="7229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DESAM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7" name="Conector de seta reta 16"/>
          <p:cNvCxnSpPr>
            <a:endCxn id="14" idx="0"/>
          </p:cNvCxnSpPr>
          <p:nvPr/>
        </p:nvCxnSpPr>
        <p:spPr>
          <a:xfrm>
            <a:off x="1027021" y="4136215"/>
            <a:ext cx="0" cy="523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9" idx="3"/>
          </p:cNvCxnSpPr>
          <p:nvPr/>
        </p:nvCxnSpPr>
        <p:spPr>
          <a:xfrm flipV="1">
            <a:off x="1687240" y="2920499"/>
            <a:ext cx="360721" cy="85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1793535" y="3843886"/>
            <a:ext cx="6965359" cy="196137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3261040" y="2181982"/>
            <a:ext cx="5361579" cy="159218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267149" y="2219380"/>
            <a:ext cx="5109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Objetivo de fomentar soluções de saneamento para prevenção e controle de doenças;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Promover as melhorias sanitárias domiciliares, a cooperação técnica, estudos e pesquisas e ações de saneamento rural, contribuindo para a erradicação da extrema pobreza.</a:t>
            </a:r>
            <a:endParaRPr lang="pt-BR" sz="1600" dirty="0"/>
          </a:p>
        </p:txBody>
      </p:sp>
      <p:sp>
        <p:nvSpPr>
          <p:cNvPr id="1030" name="Retângulo 1029"/>
          <p:cNvSpPr/>
          <p:nvPr/>
        </p:nvSpPr>
        <p:spPr>
          <a:xfrm>
            <a:off x="1835753" y="3910658"/>
            <a:ext cx="6797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72938"/>
                </a:solidFill>
                <a:latin typeface="Arial" panose="020B0604020202020204" pitchFamily="34" charset="0"/>
              </a:rPr>
              <a:t>Planejar, coordenar, supervisionar e monitorar a execução das atividades relativas:</a:t>
            </a:r>
            <a:endParaRPr lang="pt-BR" sz="1400" dirty="0"/>
          </a:p>
        </p:txBody>
      </p:sp>
      <p:sp>
        <p:nvSpPr>
          <p:cNvPr id="1031" name="Retângulo 1030"/>
          <p:cNvSpPr/>
          <p:nvPr/>
        </p:nvSpPr>
        <p:spPr>
          <a:xfrm>
            <a:off x="1859485" y="4148694"/>
            <a:ext cx="69416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72938"/>
                </a:solidFill>
                <a:latin typeface="Arial" panose="020B0604020202020204" pitchFamily="34" charset="0"/>
              </a:rPr>
              <a:t>à formulação e implementação de ações de promoção e proteção à saúde ambiental, em consonância com a política do Subsistema Nacional de Vigilância em Saúde Ambiental;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72938"/>
                </a:solidFill>
                <a:latin typeface="Arial" panose="020B0604020202020204" pitchFamily="34" charset="0"/>
              </a:rPr>
              <a:t>ao controle da qualidade de água para consumo humano proveniente de sistemas de abastecimento público, conforme critérios e parâmetros estabelecidos pelo Ministério da Saúde; 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72938"/>
                </a:solidFill>
                <a:latin typeface="Arial" panose="020B0604020202020204" pitchFamily="34" charset="0"/>
              </a:rPr>
              <a:t>ao apoio ao desenvolvimento de estudos e pesquisas na área de saúde ambiental</a:t>
            </a:r>
            <a:r>
              <a:rPr lang="pt-BR" sz="1600" dirty="0">
                <a:solidFill>
                  <a:srgbClr val="172938"/>
                </a:solidFill>
                <a:latin typeface="Arial" panose="020B0604020202020204" pitchFamily="34" charset="0"/>
              </a:rPr>
              <a:t>.</a:t>
            </a:r>
            <a:endParaRPr lang="pt-BR" sz="1600" dirty="0">
              <a:solidFill>
                <a:srgbClr val="17293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3038253" y="516367"/>
            <a:ext cx="3096344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APRESENTAÇÃO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funasa.gov.br/documents/20182/24417/DESAM.png/d27aa5cf-4534-4704-b30d-b23bbcb55d63?t=1500405537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412776"/>
            <a:ext cx="8604448" cy="34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7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038253" y="516367"/>
            <a:ext cx="3096344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APRESENTAÇÃO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51720" y="175629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Conjunto de fatores sociais, econômicos, políticos, culturais, ambientais, comportamentais e também biológicos. Contribui para a construção de ações que possibilitam responder </a:t>
            </a:r>
            <a:r>
              <a:rPr lang="pt-BR" b="1" dirty="0" smtClean="0"/>
              <a:t>as </a:t>
            </a:r>
            <a:r>
              <a:rPr lang="pt-BR" b="1" dirty="0" smtClean="0"/>
              <a:t>necessidades sociais da saúde.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676844" y="1231568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1ª Estação: A Educação Ambiental no âmbito Funasa. </a:t>
            </a:r>
            <a:endParaRPr lang="pt-BR" sz="20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8" y="1871000"/>
            <a:ext cx="1656184" cy="8309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-42559" y="1871000"/>
            <a:ext cx="238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 smtClean="0"/>
              <a:t>Promoção </a:t>
            </a:r>
            <a:endParaRPr lang="pt-BR" sz="2400" b="1" dirty="0" smtClean="0"/>
          </a:p>
          <a:p>
            <a:pPr lvl="0" algn="ctr"/>
            <a:r>
              <a:rPr lang="pt-BR" sz="2400" b="1" dirty="0" smtClean="0"/>
              <a:t>da </a:t>
            </a:r>
            <a:r>
              <a:rPr lang="pt-BR" sz="2400" b="1" dirty="0" smtClean="0"/>
              <a:t>Saúde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23528" y="3157740"/>
            <a:ext cx="1656184" cy="8309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dirty="0">
                <a:solidFill>
                  <a:schemeClr val="tx1"/>
                </a:solidFill>
              </a:rPr>
              <a:t>Saúde Ambiental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7" y="4647580"/>
            <a:ext cx="2022271" cy="1113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Educação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em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Saúde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Ambiental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2044098" y="2996952"/>
            <a:ext cx="6056294" cy="1185289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Pentágono 19"/>
          <p:cNvSpPr/>
          <p:nvPr/>
        </p:nvSpPr>
        <p:spPr>
          <a:xfrm>
            <a:off x="2044098" y="1772815"/>
            <a:ext cx="6056294" cy="1180341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044098" y="2970935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Área da saúde pública afeta ao conhecimento científico, à formulação de políticas públicas e às ações relacionadas entre a saúde humana e os fatores que a determinam e condicionam</a:t>
            </a:r>
            <a:endParaRPr lang="pt-BR" dirty="0"/>
          </a:p>
        </p:txBody>
      </p:sp>
      <p:sp>
        <p:nvSpPr>
          <p:cNvPr id="22" name="Pentágono 21"/>
          <p:cNvSpPr/>
          <p:nvPr/>
        </p:nvSpPr>
        <p:spPr>
          <a:xfrm>
            <a:off x="2411760" y="4409313"/>
            <a:ext cx="6164899" cy="1395951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411760" y="4399944"/>
            <a:ext cx="5611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Processo educativo permanente, sistemático e contínuo, que ocorre nas relações que se estabelecem entre os diversos sujeitos na sociedade, no meio ambiente, com as diversas formas de vida, que afetam a saúde humana e sua qualidade de vida.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280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3653237" y="495046"/>
            <a:ext cx="2448272" cy="5927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39391" y="606753"/>
            <a:ext cx="38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CONVOCAR VONTADES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61282" y="1193502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2ª Estação: A importância da Educação em Saúde nos cenários brasileiros.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320558" y="1547445"/>
            <a:ext cx="71136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Fomento a Educação em Saúde Ambiental e à Mobilização Social em Saneamento junto ao Programa Saneamento da Funasa (PAC I e II);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/>
              <a:t>"Programa Água para Todos": Cisternas do </a:t>
            </a:r>
            <a:r>
              <a:rPr lang="pt-BR" sz="2000" dirty="0" err="1"/>
              <a:t>Semi</a:t>
            </a:r>
            <a:r>
              <a:rPr lang="pt-BR" sz="2000" dirty="0"/>
              <a:t> </a:t>
            </a:r>
            <a:r>
              <a:rPr lang="pt-BR" sz="2000" dirty="0" smtClean="0"/>
              <a:t>Árido, Salta z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 </a:t>
            </a:r>
            <a:r>
              <a:rPr lang="pt-BR" sz="2000" dirty="0"/>
              <a:t>Cooperação Técnica em Saúde Ambiental e Saneamento Básico,    visando à inserção e o desenvolvimento de ações;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Produção </a:t>
            </a:r>
            <a:r>
              <a:rPr lang="pt-BR" sz="2000" dirty="0"/>
              <a:t>de material educativo, didático e pedagógico em apoio à prática educativa e Incentivo à busca de novas ferramentas e estratégias de aprendizagem; </a:t>
            </a:r>
          </a:p>
        </p:txBody>
      </p:sp>
    </p:spTree>
    <p:extLst>
      <p:ext uri="{BB962C8B-B14F-4D97-AF65-F5344CB8AC3E}">
        <p14:creationId xmlns:p14="http://schemas.microsoft.com/office/powerpoint/2010/main" val="11245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2529110" y="548680"/>
            <a:ext cx="4180764" cy="5927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99792" y="548680"/>
            <a:ext cx="387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Experiências Exitosas 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776192" y="1325840"/>
            <a:ext cx="76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3ª Estação: A Educação em Saúde Ambiental, Inclusão Social e Sustentabilidade. 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88840"/>
            <a:ext cx="3600400" cy="240026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2" y="2019722"/>
            <a:ext cx="3918448" cy="21960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" t="209" b="8427"/>
          <a:stretch/>
        </p:blipFill>
        <p:spPr>
          <a:xfrm>
            <a:off x="2917359" y="4412400"/>
            <a:ext cx="3658397" cy="20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-319521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59249" y="22841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Elephant" panose="02020904090505020303" pitchFamily="18" charset="0"/>
              </a:rPr>
              <a:t>Reflexão</a:t>
            </a:r>
            <a:endParaRPr lang="pt-BR" sz="3200" dirty="0" smtClean="0">
              <a:latin typeface="Elephant" panose="0202090409050502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15610" y="1844824"/>
            <a:ext cx="49035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Eras Light ITC" panose="020B0402030504020804" pitchFamily="34" charset="0"/>
              </a:rPr>
              <a:t>“Eu sei que o meu trabalho, é uma gota no oceano, </a:t>
            </a:r>
          </a:p>
          <a:p>
            <a:r>
              <a:rPr lang="pt-BR" sz="3200" dirty="0">
                <a:latin typeface="Eras Light ITC" panose="020B0402030504020804" pitchFamily="34" charset="0"/>
              </a:rPr>
              <a:t>mas, sem ele o oceano seria menor”.</a:t>
            </a:r>
            <a:endParaRPr lang="pt-BR" sz="3200" dirty="0">
              <a:latin typeface="Eras Light ITC" panose="020B04020305040208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37180" y="3537595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Rage Italic" panose="03070502040507070304" pitchFamily="66" charset="0"/>
              </a:rPr>
              <a:t>Madre Tereza de Calcutá</a:t>
            </a:r>
            <a:endParaRPr lang="pt-BR" dirty="0">
              <a:latin typeface="Rage Italic" panose="03070502040507070304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76811"/>
            <a:ext cx="3096344" cy="232225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49389"/>
            <a:ext cx="1843154" cy="24575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49" y="4011702"/>
            <a:ext cx="3351523" cy="251364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1" y="586523"/>
            <a:ext cx="2131859" cy="28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-319521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79743" y="188640"/>
            <a:ext cx="2975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OBRIGADA! </a:t>
            </a:r>
            <a:endParaRPr lang="pt-BR" sz="4400" dirty="0"/>
          </a:p>
        </p:txBody>
      </p:sp>
      <p:sp>
        <p:nvSpPr>
          <p:cNvPr id="6" name="Retângulo 5"/>
          <p:cNvSpPr/>
          <p:nvPr/>
        </p:nvSpPr>
        <p:spPr>
          <a:xfrm>
            <a:off x="1403648" y="1124744"/>
            <a:ext cx="5598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Agradecimentos:</a:t>
            </a:r>
          </a:p>
          <a:p>
            <a:r>
              <a:rPr lang="pt-BR" sz="2000" dirty="0"/>
              <a:t>	</a:t>
            </a:r>
          </a:p>
          <a:p>
            <a:r>
              <a:rPr lang="pt-BR" sz="2000" dirty="0"/>
              <a:t>	Fundação Nacional de Saúde (Funasa)</a:t>
            </a:r>
          </a:p>
          <a:p>
            <a:r>
              <a:rPr lang="pt-BR" sz="2000" dirty="0"/>
              <a:t>	Departamento de Saúde Ambiental </a:t>
            </a:r>
            <a:r>
              <a:rPr lang="pt-BR" sz="2000" dirty="0" smtClean="0"/>
              <a:t>-</a:t>
            </a:r>
            <a:r>
              <a:rPr lang="pt-BR" sz="2000" dirty="0" err="1" smtClean="0"/>
              <a:t>Desam</a:t>
            </a:r>
            <a:endParaRPr lang="pt-BR" sz="2000" dirty="0"/>
          </a:p>
          <a:p>
            <a:r>
              <a:rPr lang="pt-BR" sz="2000" dirty="0"/>
              <a:t>                Superintendência Estadual </a:t>
            </a:r>
            <a:r>
              <a:rPr lang="pt-BR" sz="2000" dirty="0" smtClean="0"/>
              <a:t>no Amapá- </a:t>
            </a:r>
            <a:r>
              <a:rPr lang="pt-BR" sz="2000" dirty="0" err="1" smtClean="0"/>
              <a:t>Suest</a:t>
            </a:r>
            <a:r>
              <a:rPr lang="pt-BR" sz="2000" dirty="0" smtClean="0"/>
              <a:t>/AP 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Contato</a:t>
            </a:r>
            <a:r>
              <a:rPr lang="pt-BR" sz="2000" b="1" dirty="0"/>
              <a:t>:</a:t>
            </a:r>
          </a:p>
          <a:p>
            <a:endParaRPr lang="pt-BR" sz="2000" b="1" dirty="0"/>
          </a:p>
          <a:p>
            <a:r>
              <a:rPr lang="pt-BR" sz="2000" b="1" dirty="0"/>
              <a:t>	</a:t>
            </a:r>
            <a:r>
              <a:rPr lang="pt-BR" sz="2000" dirty="0" err="1" smtClean="0"/>
              <a:t>Profa.Esp</a:t>
            </a:r>
            <a:r>
              <a:rPr lang="pt-BR" sz="2000" b="1" dirty="0" err="1" smtClean="0"/>
              <a:t>.</a:t>
            </a:r>
            <a:r>
              <a:rPr lang="pt-BR" sz="2000" dirty="0" err="1" smtClean="0"/>
              <a:t>Girlene</a:t>
            </a:r>
            <a:r>
              <a:rPr lang="pt-BR" sz="2000" dirty="0" smtClean="0"/>
              <a:t> </a:t>
            </a:r>
            <a:r>
              <a:rPr lang="pt-BR" sz="2000" dirty="0"/>
              <a:t>Picanço </a:t>
            </a:r>
            <a:r>
              <a:rPr lang="pt-BR" sz="2000" dirty="0" err="1"/>
              <a:t>Chucre</a:t>
            </a:r>
            <a:endParaRPr lang="pt-BR" sz="2000" dirty="0"/>
          </a:p>
          <a:p>
            <a:r>
              <a:rPr lang="pt-BR" sz="2000" b="1" dirty="0"/>
              <a:t>	</a:t>
            </a:r>
            <a:r>
              <a:rPr lang="pt-BR" sz="2000" dirty="0"/>
              <a:t>e-mail: </a:t>
            </a:r>
            <a:r>
              <a:rPr lang="pt-BR" sz="2000" u="sng" dirty="0">
                <a:hlinkClick r:id="rId3"/>
              </a:rPr>
              <a:t>girlene.chucre@funasa.gov.br</a:t>
            </a:r>
            <a:endParaRPr lang="pt-BR" sz="2000" u="sng" dirty="0"/>
          </a:p>
          <a:p>
            <a:r>
              <a:rPr lang="pt-BR" sz="2000" dirty="0"/>
              <a:t>	(96) 98400-2328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256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433</Words>
  <Application>Microsoft Office PowerPoint</Application>
  <PresentationFormat>Apresentação na tela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Elephant</vt:lpstr>
      <vt:lpstr>Eras Light ITC</vt:lpstr>
      <vt:lpstr>Geneva</vt:lpstr>
      <vt:lpstr>Rage Italic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Bruno Cruz Nogueira</cp:lastModifiedBy>
  <cp:revision>17</cp:revision>
  <dcterms:created xsi:type="dcterms:W3CDTF">2019-04-10T15:08:04Z</dcterms:created>
  <dcterms:modified xsi:type="dcterms:W3CDTF">2019-05-04T17:27:14Z</dcterms:modified>
</cp:coreProperties>
</file>