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1" r:id="rId1"/>
  </p:sldMasterIdLst>
  <p:notesMasterIdLst>
    <p:notesMasterId r:id="rId29"/>
  </p:notesMasterIdLst>
  <p:handoutMasterIdLst>
    <p:handoutMasterId r:id="rId30"/>
  </p:handoutMasterIdLst>
  <p:sldIdLst>
    <p:sldId id="466" r:id="rId2"/>
    <p:sldId id="566" r:id="rId3"/>
    <p:sldId id="567" r:id="rId4"/>
    <p:sldId id="568" r:id="rId5"/>
    <p:sldId id="569" r:id="rId6"/>
    <p:sldId id="570" r:id="rId7"/>
    <p:sldId id="571" r:id="rId8"/>
    <p:sldId id="572" r:id="rId9"/>
    <p:sldId id="573" r:id="rId10"/>
    <p:sldId id="581" r:id="rId11"/>
    <p:sldId id="574" r:id="rId12"/>
    <p:sldId id="575" r:id="rId13"/>
    <p:sldId id="576" r:id="rId14"/>
    <p:sldId id="577" r:id="rId15"/>
    <p:sldId id="582" r:id="rId16"/>
    <p:sldId id="583" r:id="rId17"/>
    <p:sldId id="578" r:id="rId18"/>
    <p:sldId id="579" r:id="rId19"/>
    <p:sldId id="580" r:id="rId20"/>
    <p:sldId id="584" r:id="rId21"/>
    <p:sldId id="585" r:id="rId22"/>
    <p:sldId id="590" r:id="rId23"/>
    <p:sldId id="586" r:id="rId24"/>
    <p:sldId id="587" r:id="rId25"/>
    <p:sldId id="588" r:id="rId26"/>
    <p:sldId id="591" r:id="rId27"/>
    <p:sldId id="565" r:id="rId28"/>
  </p:sldIdLst>
  <p:sldSz cx="9144000" cy="5143500" type="screen16x9"/>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2836" initials="I" lastIdx="3" clrIdx="0"/>
  <p:cmAuthor id="1" name="Glaucia Lucas Ramiros" initials="GL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8757" autoAdjust="0"/>
  </p:normalViewPr>
  <p:slideViewPr>
    <p:cSldViewPr>
      <p:cViewPr>
        <p:scale>
          <a:sx n="84" d="100"/>
          <a:sy n="84" d="100"/>
        </p:scale>
        <p:origin x="-828" y="-21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7840" cy="464820"/>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pt-BR"/>
          </a:p>
        </p:txBody>
      </p:sp>
      <p:sp>
        <p:nvSpPr>
          <p:cNvPr id="15363" name="Rectangle 3"/>
          <p:cNvSpPr>
            <a:spLocks noGrp="1" noChangeArrowheads="1"/>
          </p:cNvSpPr>
          <p:nvPr>
            <p:ph type="dt" sz="quarter" idx="1"/>
          </p:nvPr>
        </p:nvSpPr>
        <p:spPr bwMode="auto">
          <a:xfrm>
            <a:off x="3972561" y="0"/>
            <a:ext cx="3037840" cy="464820"/>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pt-BR"/>
          </a:p>
        </p:txBody>
      </p:sp>
      <p:sp>
        <p:nvSpPr>
          <p:cNvPr id="15364" name="Rectangle 4"/>
          <p:cNvSpPr>
            <a:spLocks noGrp="1" noChangeArrowheads="1"/>
          </p:cNvSpPr>
          <p:nvPr>
            <p:ph type="ftr" sz="quarter" idx="2"/>
          </p:nvPr>
        </p:nvSpPr>
        <p:spPr bwMode="auto">
          <a:xfrm>
            <a:off x="0" y="8831580"/>
            <a:ext cx="3037840" cy="464820"/>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pt-BR"/>
          </a:p>
        </p:txBody>
      </p:sp>
      <p:sp>
        <p:nvSpPr>
          <p:cNvPr id="15365" name="Rectangle 5"/>
          <p:cNvSpPr>
            <a:spLocks noGrp="1" noChangeArrowheads="1"/>
          </p:cNvSpPr>
          <p:nvPr>
            <p:ph type="sldNum" sz="quarter" idx="3"/>
          </p:nvPr>
        </p:nvSpPr>
        <p:spPr bwMode="auto">
          <a:xfrm>
            <a:off x="3972561" y="8831580"/>
            <a:ext cx="3037840" cy="464820"/>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5D2C5241-18B2-4657-AE7F-D06710AAAFD4}" type="slidenum">
              <a:rPr lang="pt-BR"/>
              <a:pPr>
                <a:defRPr/>
              </a:pPr>
              <a:t>‹nº›</a:t>
            </a:fld>
            <a:endParaRPr lang="pt-BR"/>
          </a:p>
        </p:txBody>
      </p:sp>
    </p:spTree>
    <p:extLst>
      <p:ext uri="{BB962C8B-B14F-4D97-AF65-F5344CB8AC3E}">
        <p14:creationId xmlns:p14="http://schemas.microsoft.com/office/powerpoint/2010/main" val="4040616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840" cy="464820"/>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pt-BR"/>
          </a:p>
        </p:txBody>
      </p:sp>
      <p:sp>
        <p:nvSpPr>
          <p:cNvPr id="17411" name="Rectangle 3"/>
          <p:cNvSpPr>
            <a:spLocks noGrp="1" noChangeArrowheads="1"/>
          </p:cNvSpPr>
          <p:nvPr>
            <p:ph type="dt" idx="1"/>
          </p:nvPr>
        </p:nvSpPr>
        <p:spPr bwMode="auto">
          <a:xfrm>
            <a:off x="3972561" y="0"/>
            <a:ext cx="3037840" cy="464820"/>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pt-BR"/>
          </a:p>
        </p:txBody>
      </p:sp>
      <p:sp>
        <p:nvSpPr>
          <p:cNvPr id="3379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4721" y="4415790"/>
            <a:ext cx="5140960" cy="4183380"/>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7414" name="Rectangle 6"/>
          <p:cNvSpPr>
            <a:spLocks noGrp="1" noChangeArrowheads="1"/>
          </p:cNvSpPr>
          <p:nvPr>
            <p:ph type="ftr" sz="quarter" idx="4"/>
          </p:nvPr>
        </p:nvSpPr>
        <p:spPr bwMode="auto">
          <a:xfrm>
            <a:off x="0" y="8831580"/>
            <a:ext cx="3037840" cy="464820"/>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pt-BR"/>
          </a:p>
        </p:txBody>
      </p:sp>
      <p:sp>
        <p:nvSpPr>
          <p:cNvPr id="17415" name="Rectangle 7"/>
          <p:cNvSpPr>
            <a:spLocks noGrp="1" noChangeArrowheads="1"/>
          </p:cNvSpPr>
          <p:nvPr>
            <p:ph type="sldNum" sz="quarter" idx="5"/>
          </p:nvPr>
        </p:nvSpPr>
        <p:spPr bwMode="auto">
          <a:xfrm>
            <a:off x="3972561" y="8831580"/>
            <a:ext cx="3037840" cy="464820"/>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1F503A95-2161-46BB-9A1C-ED83B705DF42}" type="slidenum">
              <a:rPr lang="pt-BR"/>
              <a:pPr>
                <a:defRPr/>
              </a:pPr>
              <a:t>‹nº›</a:t>
            </a:fld>
            <a:endParaRPr lang="pt-BR"/>
          </a:p>
        </p:txBody>
      </p:sp>
    </p:spTree>
    <p:extLst>
      <p:ext uri="{BB962C8B-B14F-4D97-AF65-F5344CB8AC3E}">
        <p14:creationId xmlns:p14="http://schemas.microsoft.com/office/powerpoint/2010/main" val="3247674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10</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11</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12</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13</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14</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15</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16</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17</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18</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19</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2</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20</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21</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22</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23</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24</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25</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26</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3</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4</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5</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6</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7</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8</a:t>
            </a:fld>
            <a:endParaRPr lang="pt-BR"/>
          </a:p>
        </p:txBody>
      </p:sp>
    </p:spTree>
    <p:extLst>
      <p:ext uri="{BB962C8B-B14F-4D97-AF65-F5344CB8AC3E}">
        <p14:creationId xmlns:p14="http://schemas.microsoft.com/office/powerpoint/2010/main" val="286822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1F503A95-2161-46BB-9A1C-ED83B705DF42}" type="slidenum">
              <a:rPr lang="pt-BR" smtClean="0"/>
              <a:pPr>
                <a:defRPr/>
              </a:pPr>
              <a:t>9</a:t>
            </a:fld>
            <a:endParaRPr lang="pt-BR"/>
          </a:p>
        </p:txBody>
      </p:sp>
    </p:spTree>
    <p:extLst>
      <p:ext uri="{BB962C8B-B14F-4D97-AF65-F5344CB8AC3E}">
        <p14:creationId xmlns:p14="http://schemas.microsoft.com/office/powerpoint/2010/main" val="286822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269923"/>
            <a:ext cx="7406640" cy="1104138"/>
          </a:xfrm>
        </p:spPr>
        <p:txBody>
          <a:bodyPr anchor="b"/>
          <a:lstStyle>
            <a:lvl1pPr algn="l">
              <a:defRPr/>
            </a:lvl1pPr>
            <a:extLst/>
          </a:lstStyle>
          <a:p>
            <a:r>
              <a:rPr kumimoji="0" lang="pt-BR" smtClean="0"/>
              <a:t>Clique para editar o título mestre</a:t>
            </a:r>
            <a:endParaRPr kumimoji="0" lang="en-US"/>
          </a:p>
        </p:txBody>
      </p:sp>
      <p:sp>
        <p:nvSpPr>
          <p:cNvPr id="22" name="Subtítulo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744C634C-9BC9-40EF-9954-F3217F001B13}" type="datetime1">
              <a:rPr lang="pt-BR" smtClean="0"/>
              <a:t>28/05/2015</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46146C2D-105A-48D6-9227-35D0C0B9E9B1}" type="slidenum">
              <a:rPr lang="pt-BR" smtClean="0"/>
              <a:t>‹nº›</a:t>
            </a:fld>
            <a:endParaRPr lang="pt-BR"/>
          </a:p>
        </p:txBody>
      </p:sp>
      <p:sp>
        <p:nvSpPr>
          <p:cNvPr id="8" name="Elipse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98EE29C-D726-4AFD-ADD6-4E119FC5397A}" type="datetime1">
              <a:rPr lang="pt-BR" smtClean="0"/>
              <a:t>28/05/2015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6146C2D-105A-48D6-9227-35D0C0B9E9B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05980"/>
            <a:ext cx="1828800" cy="4388644"/>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1143000" y="205980"/>
            <a:ext cx="5562600" cy="4388644"/>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B434A963-E49C-4F9E-A36A-E7131AD91731}" type="datetime1">
              <a:rPr lang="pt-BR" smtClean="0"/>
              <a:t>28/05/2015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6146C2D-105A-48D6-9227-35D0C0B9E9B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20BB140-35D8-41B7-9AAA-901355978771}" type="datetime1">
              <a:rPr lang="pt-BR" smtClean="0"/>
              <a:t>28/05/2015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6146C2D-105A-48D6-9227-35D0C0B9E9B1}"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CC7F3275-7C24-47DB-B08D-58DA4AA436C9}" type="datetime1">
              <a:rPr lang="pt-BR" smtClean="0"/>
              <a:t>28/05/2015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6146C2D-105A-48D6-9227-35D0C0B9E9B1}" type="slidenum">
              <a:rPr lang="pt-BR" smtClean="0"/>
              <a:t>‹nº›</a:t>
            </a:fld>
            <a:endParaRPr lang="pt-BR"/>
          </a:p>
        </p:txBody>
      </p:sp>
      <p:sp>
        <p:nvSpPr>
          <p:cNvPr id="10" name="Retângulo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05740"/>
            <a:ext cx="7498080" cy="85725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349B1BE1-988A-43D8-BF38-5AF98043CCC7}" type="datetime1">
              <a:rPr lang="pt-BR" smtClean="0"/>
              <a:t>28/05/2015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6146C2D-105A-48D6-9227-35D0C0B9E9B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C3EC02E2-7729-4711-AA97-EF117BF74408}" type="datetime1">
              <a:rPr lang="pt-BR" smtClean="0"/>
              <a:t>28/05/2015</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46146C2D-105A-48D6-9227-35D0C0B9E9B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05740"/>
            <a:ext cx="7498080" cy="857250"/>
          </a:xfrm>
        </p:spPr>
        <p:txBody>
          <a:bodyPr anchor="ct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fld id="{A0E293AB-0F46-4762-A9FB-488DA1E40FA8}" type="datetime1">
              <a:rPr lang="pt-BR" smtClean="0"/>
              <a:t>28/05/2015</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46146C2D-105A-48D6-9227-35D0C0B9E9B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6ABAF1F5-030D-4640-8F3C-9E22460B0C9B}" type="datetime1">
              <a:rPr lang="pt-BR" smtClean="0"/>
              <a:t>28/05/2015</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46146C2D-105A-48D6-9227-35D0C0B9E9B1}" type="slidenum">
              <a:rPr lang="pt-BR" smtClean="0"/>
              <a:t>‹nº›</a:t>
            </a:fld>
            <a:endParaRPr lang="pt-BR"/>
          </a:p>
        </p:txBody>
      </p:sp>
      <p:sp>
        <p:nvSpPr>
          <p:cNvPr id="6" name="Retângulo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F1445EAC-7C31-42F3-A78A-6CBE0F1FB80E}" type="datetime1">
              <a:rPr lang="pt-BR" smtClean="0"/>
              <a:t>28/05/2015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6146C2D-105A-48D6-9227-35D0C0B9E9B1}"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extLst/>
          </a:lstStyle>
          <a:p>
            <a:fld id="{A095C711-26A7-4211-8CDD-A65086AC99FC}" type="datetime1">
              <a:rPr lang="pt-BR" smtClean="0"/>
              <a:t>28/05/2015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6146C2D-105A-48D6-9227-35D0C0B9E9B1}" type="slidenum">
              <a:rPr lang="pt-BR" smtClean="0"/>
              <a:t>‹nº›</a:t>
            </a:fld>
            <a:endParaRPr lang="pt-BR"/>
          </a:p>
        </p:txBody>
      </p:sp>
      <p:sp>
        <p:nvSpPr>
          <p:cNvPr id="8" name="Retângulo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05979"/>
            <a:ext cx="7498080" cy="857250"/>
          </a:xfrm>
          <a:prstGeom prst="rect">
            <a:avLst/>
          </a:prstGeom>
        </p:spPr>
        <p:txBody>
          <a:bodyPr anchor="ctr">
            <a:normAutofit/>
          </a:bodyPr>
          <a:lstStyle>
            <a:extLst/>
          </a:lstStyle>
          <a:p>
            <a:r>
              <a:rPr kumimoji="0" lang="pt-BR" smtClean="0"/>
              <a:t>Clique para editar o título mestre</a:t>
            </a:r>
            <a:endParaRPr kumimoji="0" lang="en-US"/>
          </a:p>
        </p:txBody>
      </p:sp>
      <p:sp>
        <p:nvSpPr>
          <p:cNvPr id="9" name="Espaço Reservado para Texto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84D44D-5E73-47DE-B016-B6781CEAE509}" type="datetime1">
              <a:rPr lang="pt-BR" smtClean="0"/>
              <a:t>28/05/2015</a:t>
            </a:fld>
            <a:endParaRPr lang="pt-BR"/>
          </a:p>
        </p:txBody>
      </p:sp>
      <p:sp>
        <p:nvSpPr>
          <p:cNvPr id="10" name="Espaço Reservado para Rodapé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6146C2D-105A-48D6-9227-35D0C0B9E9B1}" type="slidenum">
              <a:rPr lang="pt-BR" smtClean="0"/>
              <a:t>‹nº›</a:t>
            </a:fld>
            <a:endParaRPr lang="pt-BR"/>
          </a:p>
        </p:txBody>
      </p:sp>
      <p:sp>
        <p:nvSpPr>
          <p:cNvPr id="15" name="Retângulo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hyperlink" Target="http://www.jusbrasil.com/topicos/10670443/alinea-a-do-inciso-vi-do-artigo-150-da-constitui%C3%A7%C3%A3o-federal-de-1988" TargetMode="External"/><Relationship Id="rId3" Type="http://schemas.openxmlformats.org/officeDocument/2006/relationships/image" Target="../media/image2.png"/><Relationship Id="rId7" Type="http://schemas.openxmlformats.org/officeDocument/2006/relationships/hyperlink" Target="http://www.jusbrasil.com/topicos/10670478/inciso-vi-do-artigo-150-da-constitui%C3%A7%C3%A3o-federal-de-198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jusbrasil.com/legislacao/1034025/constitui%C3%A7%C3%A3o-da-republica-federativa-do-brasil-1988" TargetMode="External"/><Relationship Id="rId5" Type="http://schemas.openxmlformats.org/officeDocument/2006/relationships/hyperlink" Target="http://www.jusbrasil.com/topicos/10670182/par%C3%A1grafo-3-artigo-150-da-constitui%C3%A7%C3%A3o-federal-de-1988" TargetMode="External"/><Relationship Id="rId4" Type="http://schemas.openxmlformats.org/officeDocument/2006/relationships/hyperlink" Target="http://www.jusbrasil.com/topicos/642045/artigo-150-da-constitui%C3%A7%C3%A3o-federal-de-1988" TargetMode="Externa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jusbrasil.com/legislacao/1027008/constitui%C3%A7%C3%A3o-da-republica-federativa-do-brasil-1988" TargetMode="External"/><Relationship Id="rId5" Type="http://schemas.openxmlformats.org/officeDocument/2006/relationships/hyperlink" Target="http://www.jusbrasil.com/topico/642045/artigo-150-da-constitui%C3%A7%C3%A3o-federal-de-1988" TargetMode="External"/><Relationship Id="rId4" Type="http://schemas.openxmlformats.org/officeDocument/2006/relationships/hyperlink" Target="http://www.jusbrasil.com/topico/10670478/inciso-vi-do-artigo-150-da-constitui%C3%A7%C3%A3o-federal-de-1988"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jusbrasil.com/legislacao/1027008/constitui%C3%A7%C3%A3o-da-republica-federativa-do-brasil-1988" TargetMode="External"/><Relationship Id="rId5" Type="http://schemas.openxmlformats.org/officeDocument/2006/relationships/hyperlink" Target="http://www.jusbrasil.com/topico/642045/artigo-150-da-constitui%C3%A7%C3%A3o-federal-de-1988" TargetMode="External"/><Relationship Id="rId4" Type="http://schemas.openxmlformats.org/officeDocument/2006/relationships/hyperlink" Target="http://www.jusbrasil.com/topico/10670478/inciso-vi-do-artigo-150-da-constitui%C3%A7%C3%A3o-federal-de-198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vanessag@dmaepc.mg.gov.br"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r>
              <a:rPr lang="pt-BR" b="1" u="sng" dirty="0" smtClean="0"/>
              <a:t>Autarquias e Empresas Públicas</a:t>
            </a:r>
            <a:r>
              <a:rPr lang="pt-BR" b="1" u="sng" dirty="0"/>
              <a:t/>
            </a:r>
            <a:br>
              <a:rPr lang="pt-BR" b="1" u="sng" dirty="0"/>
            </a:br>
            <a:endParaRPr lang="pt-BR" dirty="0"/>
          </a:p>
        </p:txBody>
      </p:sp>
      <p:sp>
        <p:nvSpPr>
          <p:cNvPr id="3" name="Espaço Reservado para Conteúdo 2"/>
          <p:cNvSpPr>
            <a:spLocks noGrp="1"/>
          </p:cNvSpPr>
          <p:nvPr>
            <p:ph idx="1"/>
          </p:nvPr>
        </p:nvSpPr>
        <p:spPr/>
        <p:txBody>
          <a:bodyPr>
            <a:normAutofit/>
          </a:bodyPr>
          <a:lstStyle/>
          <a:p>
            <a:endParaRPr lang="pt-BR" dirty="0" smtClean="0"/>
          </a:p>
          <a:p>
            <a:endParaRPr lang="pt-BR" dirty="0" smtClean="0"/>
          </a:p>
          <a:p>
            <a:r>
              <a:rPr lang="pt-BR" sz="2800" dirty="0" smtClean="0"/>
              <a:t>Vantagens e Desvantagens</a:t>
            </a:r>
          </a:p>
          <a:p>
            <a:endParaRPr lang="pt-BR" dirty="0"/>
          </a:p>
          <a:p>
            <a:pPr lvl="1"/>
            <a:r>
              <a:rPr lang="pt-BR" sz="2200" dirty="0" smtClean="0"/>
              <a:t>Vanessa Cristina Gavião Bastos - DMAE</a:t>
            </a:r>
          </a:p>
          <a:p>
            <a:pPr marL="457200" lvl="1" indent="0">
              <a:buNone/>
            </a:pPr>
            <a:endParaRPr lang="pt-BR"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967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ssemae.org.br/images/logo-assembleia4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0212" y="4205748"/>
            <a:ext cx="2516138" cy="84324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fontScale="92500"/>
          </a:bodyPr>
          <a:lstStyle/>
          <a:p>
            <a:r>
              <a:rPr lang="pt-BR" sz="2800" dirty="0" smtClean="0"/>
              <a:t>Imunidade Recíproca</a:t>
            </a:r>
          </a:p>
          <a:p>
            <a:pPr lvl="1" algn="just"/>
            <a:r>
              <a:rPr lang="pt-BR" sz="2400" dirty="0" smtClean="0"/>
              <a:t>A </a:t>
            </a:r>
            <a:r>
              <a:rPr lang="pt-BR" sz="2400" dirty="0"/>
              <a:t>imunidade recíproca, prevista no art. 150, </a:t>
            </a:r>
            <a:r>
              <a:rPr lang="pt-BR" sz="2400" dirty="0" err="1"/>
              <a:t>VI,a</a:t>
            </a:r>
            <a:r>
              <a:rPr lang="pt-BR" sz="2400" dirty="0"/>
              <a:t>, da Constituição é uma decorrência pronta e imediata do postulado da isonomia dos entes federados, sustentado pela estrutura federativa do Estado brasileiro e pela autonomia dos Municípios. Na verdade,  encerraria imensa contradição imaginar o princípio da paridade jurídica daquelas entidades e, simultaneamente, conceder pudessem elas exercitar suas competências impositivas sobre o patrimônio, a renda e os serviços, umas com relação às </a:t>
            </a:r>
            <a:r>
              <a:rPr lang="pt-BR" sz="2400" dirty="0" smtClean="0"/>
              <a:t>outras. (</a:t>
            </a:r>
            <a:r>
              <a:rPr lang="pt-BR" sz="2400" dirty="0" err="1" smtClean="0"/>
              <a:t>Aliomar</a:t>
            </a:r>
            <a:r>
              <a:rPr lang="pt-BR" sz="2400" dirty="0" smtClean="0"/>
              <a:t> Baleeiro)</a:t>
            </a:r>
            <a:endParaRPr lang="pt-BR" dirty="0" smtClean="0"/>
          </a:p>
          <a:p>
            <a:pPr lvl="1" algn="just"/>
            <a:endParaRPr lang="pt-BR" dirty="0"/>
          </a:p>
        </p:txBody>
      </p:sp>
    </p:spTree>
    <p:extLst>
      <p:ext uri="{BB962C8B-B14F-4D97-AF65-F5344CB8AC3E}">
        <p14:creationId xmlns:p14="http://schemas.microsoft.com/office/powerpoint/2010/main" val="3611362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Imunidade Recíproca</a:t>
            </a:r>
          </a:p>
          <a:p>
            <a:pPr lvl="1"/>
            <a:endParaRPr lang="pt-BR" sz="2400" dirty="0" smtClean="0"/>
          </a:p>
          <a:p>
            <a:pPr lvl="1"/>
            <a:r>
              <a:rPr lang="pt-BR" sz="2400" dirty="0" smtClean="0"/>
              <a:t>Abrangência</a:t>
            </a:r>
          </a:p>
          <a:p>
            <a:pPr lvl="1"/>
            <a:endParaRPr lang="pt-BR" sz="2400" dirty="0"/>
          </a:p>
          <a:p>
            <a:pPr lvl="1"/>
            <a:r>
              <a:rPr lang="pt-BR" sz="2400" dirty="0" smtClean="0"/>
              <a:t>Atividade econômica em sentido estrito: Art. 173, §2º, “a” CF – Estado Empresário</a:t>
            </a:r>
          </a:p>
          <a:p>
            <a:pPr lvl="1"/>
            <a:endParaRPr lang="pt-BR" sz="2400" dirty="0"/>
          </a:p>
          <a:p>
            <a:pPr lvl="1"/>
            <a:r>
              <a:rPr lang="pt-BR" sz="2400" dirty="0" smtClean="0"/>
              <a:t>Ausência de capacidade contributiva</a:t>
            </a:r>
            <a:endParaRPr lang="pt-BR" sz="2400" dirty="0"/>
          </a:p>
          <a:p>
            <a:pPr lvl="1"/>
            <a:endParaRPr lang="pt-BR" sz="2400" dirty="0" smtClean="0"/>
          </a:p>
          <a:p>
            <a:endParaRPr lang="pt-BR" dirty="0" smtClean="0"/>
          </a:p>
          <a:p>
            <a:pPr lvl="1" algn="just"/>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834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Imunidade Recíproca para empresas públicas?</a:t>
            </a:r>
          </a:p>
          <a:p>
            <a:pPr lvl="1"/>
            <a:endParaRPr lang="pt-BR" sz="2400" dirty="0" smtClean="0"/>
          </a:p>
          <a:p>
            <a:pPr lvl="1"/>
            <a:r>
              <a:rPr lang="pt-BR" sz="2400" dirty="0" smtClean="0"/>
              <a:t>RE 407099-5/RS (Min. Carlos Velloso): Interpretação restritiva:</a:t>
            </a:r>
          </a:p>
          <a:p>
            <a:pPr lvl="1"/>
            <a:endParaRPr lang="pt-BR" sz="2400" dirty="0" smtClean="0"/>
          </a:p>
          <a:p>
            <a:pPr lvl="2"/>
            <a:r>
              <a:rPr lang="pt-BR" sz="2000" dirty="0" smtClean="0"/>
              <a:t>Visar lucro</a:t>
            </a:r>
          </a:p>
          <a:p>
            <a:pPr lvl="2"/>
            <a:r>
              <a:rPr lang="pt-BR" sz="2000" dirty="0" smtClean="0"/>
              <a:t>Distribuição de resultados</a:t>
            </a:r>
          </a:p>
          <a:p>
            <a:pPr lvl="2"/>
            <a:r>
              <a:rPr lang="pt-BR" sz="2000" dirty="0" smtClean="0"/>
              <a:t>Serviço remunerado pelo contribuinte</a:t>
            </a:r>
          </a:p>
          <a:p>
            <a:pPr lvl="1"/>
            <a:endParaRPr lang="pt-BR" sz="2400" dirty="0" smtClean="0"/>
          </a:p>
          <a:p>
            <a:pPr lvl="1"/>
            <a:endParaRPr lang="pt-BR" sz="2400" dirty="0" smtClean="0"/>
          </a:p>
          <a:p>
            <a:endParaRPr lang="pt-BR" dirty="0" smtClean="0"/>
          </a:p>
          <a:p>
            <a:pPr lvl="1" algn="just"/>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408622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685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604"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803998"/>
          </a:xfrm>
        </p:spPr>
        <p:txBody>
          <a:bodyPr>
            <a:normAutofit fontScale="62500" lnSpcReduction="20000"/>
          </a:bodyPr>
          <a:lstStyle/>
          <a:p>
            <a:r>
              <a:rPr lang="pt-BR" sz="2800" b="1" dirty="0" smtClean="0"/>
              <a:t>Imunidade Recíproca para empresas públicas?</a:t>
            </a:r>
          </a:p>
          <a:p>
            <a:endParaRPr lang="pt-BR" sz="2800" dirty="0" smtClean="0"/>
          </a:p>
          <a:p>
            <a:r>
              <a:rPr lang="pt-BR" sz="2800" dirty="0" smtClean="0"/>
              <a:t>Remuneração por contraprestação</a:t>
            </a:r>
          </a:p>
          <a:p>
            <a:pPr marL="402336" lvl="1" indent="0">
              <a:buNone/>
            </a:pPr>
            <a:r>
              <a:rPr lang="pt-BR" sz="2400" dirty="0" smtClean="0"/>
              <a:t>CONSTITUCIONAL</a:t>
            </a:r>
            <a:r>
              <a:rPr lang="pt-BR" sz="2400" dirty="0"/>
              <a:t>. TRIBUTÁRIO. IMUNIDADE RECÍPROCA. AUTARQUIA. SERVIÇO PÚBLICO DE ÁGUA E ESGOTAMENTO. ATIVIDADE REMUNERADA POR CONTRAPRESTAÇÃO. APLICABILIDADE. ART , </a:t>
            </a:r>
            <a:r>
              <a:rPr lang="pt-BR" sz="2400" dirty="0">
                <a:hlinkClick r:id="rId4" tooltip="Artigo 150 da Constituição Federal de 1988"/>
              </a:rPr>
              <a:t>150</a:t>
            </a:r>
            <a:r>
              <a:rPr lang="pt-BR" sz="2400" dirty="0"/>
              <a:t>, </a:t>
            </a:r>
            <a:r>
              <a:rPr lang="pt-BR" sz="2400" dirty="0">
                <a:hlinkClick r:id="rId5" tooltip="Parágrafo 3 Artigo 150 da Constituição Federal de 1988"/>
              </a:rPr>
              <a:t>§ 3º</a:t>
            </a:r>
            <a:r>
              <a:rPr lang="pt-BR" sz="2400" dirty="0"/>
              <a:t> DA </a:t>
            </a:r>
            <a:r>
              <a:rPr lang="pt-BR" sz="2400" dirty="0">
                <a:hlinkClick r:id="rId6" tooltip="Constituição da República Federativa do Brasil de 1988"/>
              </a:rPr>
              <a:t>CONSTITUIÇÃO</a:t>
            </a:r>
            <a:r>
              <a:rPr lang="pt-BR" sz="2400" dirty="0"/>
              <a:t>. PROCESSUAL CIVIL. AGRAVO REGIMENTAL. 1. Definem o alcance da imunidade tributária recíproca sua vocação para servir como salvaguarda do pacto federativo, para evitar pressões políticas entre entes federados ou para desonerar atividades desprovidas de presunção de riqueza. 2. </a:t>
            </a:r>
            <a:r>
              <a:rPr lang="pt-BR" sz="2400" b="1" dirty="0"/>
              <a:t>É aplicável a imunidade tributária recíproca às autarquias e empresas públicas que prestem inequívoco serviço público, desde que, entre outros requisitos constitucionais e legais não distribuam lucros ou resultados direta ou indiretamente a particulares, ou tenham por objetivo principal conceder acréscimo patrimonial ao poder público (ausência de capacidade contributiva) e não desempenhem atividade econômica, de modo a conferir vantagem não extensível às empresas privadas (livre iniciativa e concorrência)</a:t>
            </a:r>
            <a:r>
              <a:rPr lang="pt-BR" sz="2400" dirty="0"/>
              <a:t>. 3. O Serviço Autônomo de Água e Esgoto é imune à tributação por impostos (art. </a:t>
            </a:r>
            <a:r>
              <a:rPr lang="pt-BR" sz="2400" dirty="0">
                <a:hlinkClick r:id="rId4" tooltip="Artigo 150 da Constituição Federal de 1988"/>
              </a:rPr>
              <a:t>150</a:t>
            </a:r>
            <a:r>
              <a:rPr lang="pt-BR" sz="2400" dirty="0"/>
              <a:t>, </a:t>
            </a:r>
            <a:r>
              <a:rPr lang="pt-BR" sz="2400" dirty="0">
                <a:hlinkClick r:id="rId7" tooltip="Inciso VI do Artigo 150 da Constituição Federal de 1988"/>
              </a:rPr>
              <a:t>VI</a:t>
            </a:r>
            <a:r>
              <a:rPr lang="pt-BR" sz="2400" dirty="0"/>
              <a:t>, </a:t>
            </a:r>
            <a:r>
              <a:rPr lang="pt-BR" sz="2400" dirty="0">
                <a:hlinkClick r:id="rId8" tooltip="Alínea"/>
              </a:rPr>
              <a:t>a</a:t>
            </a:r>
            <a:r>
              <a:rPr lang="pt-BR" sz="2400" dirty="0"/>
              <a:t> e §§ 2º e 3º da </a:t>
            </a:r>
            <a:r>
              <a:rPr lang="pt-BR" sz="2400" dirty="0">
                <a:hlinkClick r:id="rId6" tooltip="Constituição da República Federativa do Brasil de 1988"/>
              </a:rPr>
              <a:t>Constituição</a:t>
            </a:r>
            <a:r>
              <a:rPr lang="pt-BR" sz="2400" dirty="0"/>
              <a:t>). </a:t>
            </a:r>
            <a:r>
              <a:rPr lang="pt-BR" sz="2400" b="1" dirty="0"/>
              <a:t>A cobrança de tarifas, isoladamente considerada, não altera a conclusã</a:t>
            </a:r>
            <a:r>
              <a:rPr lang="pt-BR" sz="2400" dirty="0"/>
              <a:t>o. Agravo regimental conhecido, mas ao qual se nega provimento (RE 399.307-AgR, Relator o Ministro Joaquim Barbosa, Segunda Turma, </a:t>
            </a:r>
            <a:r>
              <a:rPr lang="pt-BR" sz="2400" dirty="0" err="1"/>
              <a:t>Dje</a:t>
            </a:r>
            <a:r>
              <a:rPr lang="pt-BR" sz="2400" dirty="0"/>
              <a:t> </a:t>
            </a:r>
            <a:r>
              <a:rPr lang="pt-BR" sz="2400" dirty="0" smtClean="0"/>
              <a:t>30.4.2010</a:t>
            </a:r>
            <a:endParaRPr lang="pt-BR" dirty="0"/>
          </a:p>
        </p:txBody>
      </p:sp>
      <p:pic>
        <p:nvPicPr>
          <p:cNvPr id="1029" name="Picture 5" descr="http://www.assemae.org.br/images/logo-assembleia45.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68706" y="4551970"/>
            <a:ext cx="2127644" cy="713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089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Imunidade Recíproca para empresas públicas?</a:t>
            </a:r>
          </a:p>
          <a:p>
            <a:endParaRPr lang="pt-BR" sz="2800" dirty="0"/>
          </a:p>
          <a:p>
            <a:pPr lvl="1"/>
            <a:r>
              <a:rPr lang="pt-BR" sz="2400" dirty="0" smtClean="0"/>
              <a:t>Ampliação/Flexibilização de entendimento do STF: </a:t>
            </a:r>
          </a:p>
          <a:p>
            <a:pPr lvl="1"/>
            <a:endParaRPr lang="pt-BR" sz="2400" dirty="0" smtClean="0"/>
          </a:p>
          <a:p>
            <a:pPr lvl="1"/>
            <a:r>
              <a:rPr lang="pt-BR" sz="2400" dirty="0" smtClean="0"/>
              <a:t>RE 601392/PR – 28/02/2013 -&gt; ECT</a:t>
            </a:r>
          </a:p>
          <a:p>
            <a:pPr lvl="1"/>
            <a:endParaRPr lang="pt-BR" sz="2400" dirty="0" smtClean="0"/>
          </a:p>
          <a:p>
            <a:endParaRPr lang="pt-BR" dirty="0" smtClean="0"/>
          </a:p>
          <a:p>
            <a:pPr lvl="1" algn="just"/>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804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ssemae.org.br/images/logo-assembleia4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fontScale="92500" lnSpcReduction="10000"/>
          </a:bodyPr>
          <a:lstStyle/>
          <a:p>
            <a:r>
              <a:rPr lang="pt-BR" sz="2800" dirty="0" smtClean="0"/>
              <a:t>Imunidade Recíproca para empresas públicas?</a:t>
            </a:r>
          </a:p>
          <a:p>
            <a:endParaRPr lang="pt-BR" sz="2800" dirty="0"/>
          </a:p>
          <a:p>
            <a:pPr lvl="1" algn="just"/>
            <a:r>
              <a:rPr lang="pt-BR" sz="2400" dirty="0"/>
              <a:t>É preciso distinguir as empresas públicas que exploram atividade econômica, que se sujeitam ao regime jurídico próprio das empresas privadas, inclusive quanto às obrigações trabalhistas e tributárias (C.F., art. 173, § 1º), daquelas empresas públicas prestadoras de serviços públicos, cuja natureza jurídica é de autarquia, às quais não tem aplicação o disposto no § 1º do art. 173 da Constituição, sujeitando-se tais empresas prestadoras de serviço público, inclusive, à responsabilidade objetiva (C.F., art. 37, § 6º). </a:t>
            </a:r>
            <a:endParaRPr lang="pt-BR" sz="2400" dirty="0" smtClean="0"/>
          </a:p>
          <a:p>
            <a:endParaRPr lang="pt-BR" dirty="0" smtClean="0"/>
          </a:p>
          <a:p>
            <a:pPr lvl="1" algn="just"/>
            <a:endParaRPr lang="pt-BR" dirty="0"/>
          </a:p>
        </p:txBody>
      </p:sp>
    </p:spTree>
    <p:extLst>
      <p:ext uri="{BB962C8B-B14F-4D97-AF65-F5344CB8AC3E}">
        <p14:creationId xmlns:p14="http://schemas.microsoft.com/office/powerpoint/2010/main" val="3834455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ssemae.org.br/images/logo-assembleia4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Imunidade Recíproca para empresas públicas?</a:t>
            </a:r>
          </a:p>
          <a:p>
            <a:endParaRPr lang="pt-BR" sz="2800" dirty="0" smtClean="0"/>
          </a:p>
          <a:p>
            <a:endParaRPr lang="pt-BR" sz="2800" dirty="0"/>
          </a:p>
          <a:p>
            <a:pPr lvl="1" algn="just"/>
            <a:r>
              <a:rPr lang="pt-BR" sz="2400" dirty="0" smtClean="0"/>
              <a:t>Interpretação legislativa: Literal, teleológica, por integridade?</a:t>
            </a:r>
            <a:r>
              <a:rPr lang="pt-BR" sz="2400" dirty="0"/>
              <a:t> </a:t>
            </a:r>
            <a:endParaRPr lang="pt-BR" sz="2400" dirty="0" smtClean="0"/>
          </a:p>
          <a:p>
            <a:endParaRPr lang="pt-BR" dirty="0" smtClean="0"/>
          </a:p>
          <a:p>
            <a:pPr lvl="1" algn="just"/>
            <a:endParaRPr lang="pt-BR" dirty="0"/>
          </a:p>
        </p:txBody>
      </p:sp>
    </p:spTree>
    <p:extLst>
      <p:ext uri="{BB962C8B-B14F-4D97-AF65-F5344CB8AC3E}">
        <p14:creationId xmlns:p14="http://schemas.microsoft.com/office/powerpoint/2010/main" val="4046903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fontScale="85000" lnSpcReduction="20000"/>
          </a:bodyPr>
          <a:lstStyle/>
          <a:p>
            <a:r>
              <a:rPr lang="pt-BR" sz="2800" dirty="0" smtClean="0"/>
              <a:t>Imunidade Recíproca para empresas públicas?</a:t>
            </a:r>
          </a:p>
          <a:p>
            <a:endParaRPr lang="pt-BR" sz="2800" dirty="0"/>
          </a:p>
          <a:p>
            <a:pPr marL="82296" indent="0" algn="just">
              <a:buNone/>
            </a:pPr>
            <a:r>
              <a:rPr lang="pt-BR" sz="2600" dirty="0" smtClean="0"/>
              <a:t>“Pela </a:t>
            </a:r>
            <a:r>
              <a:rPr lang="pt-BR" sz="2600" dirty="0"/>
              <a:t>jurisprudência do Supremo Tribunal, a imunidade tributária prevista no art. 150, inc. VI, alínea </a:t>
            </a:r>
            <a:r>
              <a:rPr lang="pt-BR" sz="2600" i="1" dirty="0"/>
              <a:t>a</a:t>
            </a:r>
            <a:r>
              <a:rPr lang="pt-BR" sz="2600" dirty="0"/>
              <a:t>, da Constituição da República alcança as sociedades de economia mista </a:t>
            </a:r>
            <a:r>
              <a:rPr lang="pt-BR" sz="2600" dirty="0" err="1"/>
              <a:t>delegatárias</a:t>
            </a:r>
            <a:r>
              <a:rPr lang="pt-BR" sz="2600" dirty="0"/>
              <a:t> de serviços públicos que não atuem em ambiente concorrencial.</a:t>
            </a:r>
          </a:p>
          <a:p>
            <a:pPr marL="82296" indent="0" algn="just">
              <a:buNone/>
            </a:pPr>
            <a:r>
              <a:rPr lang="pt-BR" sz="2600" b="1" dirty="0" smtClean="0"/>
              <a:t>Na </a:t>
            </a:r>
            <a:r>
              <a:rPr lang="pt-BR" sz="2600" b="1" dirty="0"/>
              <a:t>espécie vertente, tem-se a prestação exclusiva de serviço público essencial (fornecimento de água e esgoto) por ente da Administração Pública Indireta (sociedade de economia mista), </a:t>
            </a:r>
            <a:r>
              <a:rPr lang="pt-BR" sz="2600" dirty="0"/>
              <a:t>e não por empresa concessionária de serviço público, circunstância que atrai a incidência da imunidade </a:t>
            </a:r>
            <a:r>
              <a:rPr lang="pt-BR" sz="2600" dirty="0" smtClean="0"/>
              <a:t>recíproca.” (RE 629634 – 4/3/2011 – Min. Carmen Lucia)</a:t>
            </a:r>
          </a:p>
          <a:p>
            <a:endParaRPr lang="pt-BR" dirty="0" smtClean="0"/>
          </a:p>
          <a:p>
            <a:pPr lvl="1" algn="just"/>
            <a:endParaRPr lang="pt-BR" dirty="0"/>
          </a:p>
        </p:txBody>
      </p:sp>
      <p:pic>
        <p:nvPicPr>
          <p:cNvPr id="6"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203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200" b="1" dirty="0" smtClean="0"/>
              <a:t>Imunidade Recíproca para empresas públicas?</a:t>
            </a:r>
          </a:p>
          <a:p>
            <a:endParaRPr lang="pt-BR" sz="2800" dirty="0"/>
          </a:p>
          <a:p>
            <a:pPr algn="just"/>
            <a:r>
              <a:rPr lang="pt-BR" sz="1700" dirty="0"/>
              <a:t>AGRAVO REGIMENTAL EM RECURSO EXTRAORDINÁRIO. TRIBUTÁRIO. IMUNIDADE TRIBUTÁRIA RECÍPROCA. SOCIEDADE DE ECONOMIA MISTA. SERVIÇO PÚBLICO DE ÁGUA E ESGOTO. </a:t>
            </a:r>
            <a:r>
              <a:rPr lang="pt-BR" sz="1700" dirty="0" smtClean="0"/>
              <a:t>APLICABILIDADE.1</a:t>
            </a:r>
            <a:r>
              <a:rPr lang="pt-BR" sz="1700" dirty="0"/>
              <a:t>. A jurisprudência do Supremo Tribunal Federal entende que a sociedade de economia mista prestadora de serviço público de água e esgoto é abrangida pela imunidade tributária recíproca, nos termos da alínea a do inciso </a:t>
            </a:r>
            <a:r>
              <a:rPr lang="pt-BR" sz="1700" dirty="0">
                <a:hlinkClick r:id="rId4" tooltip="Inciso VI do Artigo 150 da Constituição Federal de 1988"/>
              </a:rPr>
              <a:t>VI</a:t>
            </a:r>
            <a:r>
              <a:rPr lang="pt-BR" sz="1700" dirty="0"/>
              <a:t> do art. </a:t>
            </a:r>
            <a:r>
              <a:rPr lang="pt-BR" sz="1700" dirty="0">
                <a:hlinkClick r:id="rId5" tooltip="Artigo 150 da Constituição Federal de 1988"/>
              </a:rPr>
              <a:t>150</a:t>
            </a:r>
            <a:r>
              <a:rPr lang="pt-BR" sz="1700" dirty="0"/>
              <a:t> da </a:t>
            </a:r>
            <a:r>
              <a:rPr lang="pt-BR" sz="1700" dirty="0">
                <a:hlinkClick r:id="rId6" tooltip="Constituição da República Federativa do Brasil de 1988"/>
              </a:rPr>
              <a:t>Constituição Federal</a:t>
            </a:r>
            <a:r>
              <a:rPr lang="pt-BR" sz="1700" dirty="0"/>
              <a:t>. Precedentes</a:t>
            </a:r>
            <a:r>
              <a:rPr lang="pt-BR" sz="1700" dirty="0" smtClean="0"/>
              <a:t>. (RE 631309 SP – 24/02/2012 – Min. Ayres Britto)</a:t>
            </a:r>
          </a:p>
          <a:p>
            <a:pPr algn="just"/>
            <a:endParaRPr lang="pt-BR" sz="1700" dirty="0"/>
          </a:p>
          <a:p>
            <a:pPr algn="just"/>
            <a:endParaRPr lang="pt-BR" sz="1700" dirty="0" smtClean="0"/>
          </a:p>
          <a:p>
            <a:pPr lvl="1" algn="just"/>
            <a:endParaRPr lang="pt-BR" dirty="0"/>
          </a:p>
        </p:txBody>
      </p:sp>
      <p:pic>
        <p:nvPicPr>
          <p:cNvPr id="5" name="Picture 5" descr="http://www.assemae.org.br/images/logo-assembleia45.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180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200" b="1" dirty="0" smtClean="0"/>
              <a:t>Imunidade Recíproca para empresas públicas?</a:t>
            </a:r>
          </a:p>
          <a:p>
            <a:endParaRPr lang="pt-BR" sz="2800" dirty="0"/>
          </a:p>
          <a:p>
            <a:pPr algn="just"/>
            <a:r>
              <a:rPr lang="pt-BR" sz="1700" dirty="0"/>
              <a:t>AGRAVO REGIMENTAL EM RECURSO EXTRAORDINÁRIO. TRIBUTÁRIO. IMUNIDADE TRIBUTÁRIA RECÍPROCA. SOCIEDADE DE ECONOMIA MISTA. SERVIÇO PÚBLICO DE ÁGUA E ESGOTO. </a:t>
            </a:r>
            <a:r>
              <a:rPr lang="pt-BR" sz="1700" dirty="0" smtClean="0"/>
              <a:t>APLICABILIDADE.1</a:t>
            </a:r>
            <a:r>
              <a:rPr lang="pt-BR" sz="1700" dirty="0"/>
              <a:t>. A jurisprudência do Supremo Tribunal Federal entende que a sociedade de economia mista prestadora de serviço público de água e esgoto é abrangida pela imunidade tributária recíproca, nos termos da alínea a do inciso </a:t>
            </a:r>
            <a:r>
              <a:rPr lang="pt-BR" sz="1700" dirty="0">
                <a:hlinkClick r:id="rId4" tooltip="Inciso VI do Artigo 150 da Constituição Federal de 1988"/>
              </a:rPr>
              <a:t>VI</a:t>
            </a:r>
            <a:r>
              <a:rPr lang="pt-BR" sz="1700" dirty="0"/>
              <a:t> do art. </a:t>
            </a:r>
            <a:r>
              <a:rPr lang="pt-BR" sz="1700" dirty="0">
                <a:hlinkClick r:id="rId5" tooltip="Artigo 150 da Constituição Federal de 1988"/>
              </a:rPr>
              <a:t>150</a:t>
            </a:r>
            <a:r>
              <a:rPr lang="pt-BR" sz="1700" dirty="0"/>
              <a:t> da </a:t>
            </a:r>
            <a:r>
              <a:rPr lang="pt-BR" sz="1700" dirty="0">
                <a:hlinkClick r:id="rId6" tooltip="Constituição da República Federativa do Brasil de 1988"/>
              </a:rPr>
              <a:t>Constituição Federal</a:t>
            </a:r>
            <a:r>
              <a:rPr lang="pt-BR" sz="1700" dirty="0"/>
              <a:t>. Precedentes</a:t>
            </a:r>
            <a:r>
              <a:rPr lang="pt-BR" sz="1700" dirty="0" smtClean="0"/>
              <a:t>. (RE 631309 SP – 24/02/2012 – Min. Ayres Britto) </a:t>
            </a:r>
            <a:r>
              <a:rPr lang="pt-BR" sz="1700" i="1" dirty="0" smtClean="0"/>
              <a:t>CETESB</a:t>
            </a:r>
          </a:p>
          <a:p>
            <a:pPr algn="just"/>
            <a:endParaRPr lang="pt-BR" sz="1700" dirty="0"/>
          </a:p>
          <a:p>
            <a:pPr algn="just"/>
            <a:endParaRPr lang="pt-BR" sz="1700" dirty="0" smtClean="0"/>
          </a:p>
          <a:p>
            <a:pPr lvl="1" algn="just"/>
            <a:endParaRPr lang="pt-BR" dirty="0"/>
          </a:p>
        </p:txBody>
      </p:sp>
      <p:pic>
        <p:nvPicPr>
          <p:cNvPr id="5" name="Picture 5" descr="http://www.assemae.org.br/images/logo-assembleia45.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097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Autarquias</a:t>
            </a:r>
          </a:p>
          <a:p>
            <a:endParaRPr lang="pt-BR" dirty="0" smtClean="0"/>
          </a:p>
          <a:p>
            <a:pPr lvl="1" algn="just"/>
            <a:r>
              <a:rPr lang="pt-BR" dirty="0" smtClean="0"/>
              <a:t>Pessoa jurídica de Direito Público, integrante da Administração Pública indireta, criada por lei para desempenhar funções que, despidas de caráter econômico, sejam próprias e típicas do Estado</a:t>
            </a:r>
            <a:endParaRPr lang="pt-BR" dirty="0"/>
          </a:p>
          <a:p>
            <a:pPr marL="457200" lvl="1" indent="0">
              <a:buNone/>
            </a:pPr>
            <a:r>
              <a:rPr lang="pt-BR" dirty="0" smtClean="0"/>
              <a:t>(Dec. 200/67)</a:t>
            </a:r>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986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608512"/>
          </a:xfrm>
        </p:spPr>
        <p:txBody>
          <a:bodyPr>
            <a:normAutofit fontScale="77500" lnSpcReduction="20000"/>
          </a:bodyPr>
          <a:lstStyle/>
          <a:p>
            <a:r>
              <a:rPr lang="pt-BR" sz="2200" b="1" dirty="0" smtClean="0"/>
              <a:t>Imunidade Recíproca para empresas públicas?</a:t>
            </a:r>
          </a:p>
          <a:p>
            <a:endParaRPr lang="pt-BR" sz="2800" dirty="0"/>
          </a:p>
          <a:p>
            <a:pPr algn="just"/>
            <a:r>
              <a:rPr lang="pt-BR" sz="1800" dirty="0"/>
              <a:t> “O Tribunal concedeu medida cautelar em ação cautelar ajuizada pela Companhia de Águas e Esgotos de Rondônia - CAERD para suspender os efeitos de acórdão proferido pelo Tribunal de Justiça do referido Estado-membro em apelação, até julgamento de agravo de instrumento interposto contra decisão que não admitira recurso extraordinário da empresa no qual pretende seja reconhecido seu direito à imunidade recíproca incidente sobre o fato gerador do IPTU (CF, art. 150, VI, a). Entendeu-se que, em situações </a:t>
            </a:r>
            <a:r>
              <a:rPr lang="pt-BR" sz="1800" dirty="0" smtClean="0"/>
              <a:t>excepcionais</a:t>
            </a:r>
            <a:r>
              <a:rPr lang="pt-BR" sz="1800" dirty="0"/>
              <a:t>, nas quais são patentes a plausibilidade jurídica do pedido — decorrente do fato de a decisão recorrida contrariar jurisprudência ou súmula do STF — e o perigo de dano irreparável ou de difícil reparação — consubstanciado pela execução do acórdão recorrido —, o Tribunal poderá deferir a medida cautelar mesmo que o recurso extraordinário tenha sido </a:t>
            </a:r>
            <a:r>
              <a:rPr lang="pt-BR" sz="1800" dirty="0" smtClean="0"/>
              <a:t>objeto </a:t>
            </a:r>
            <a:r>
              <a:rPr lang="pt-BR" sz="1800" dirty="0"/>
              <a:t>de juízo negativo de admissibilidade e o agravo de instrumento interposto </a:t>
            </a:r>
            <a:r>
              <a:rPr lang="pt-BR" sz="1800" dirty="0" smtClean="0"/>
              <a:t>contra </a:t>
            </a:r>
            <a:r>
              <a:rPr lang="pt-BR" sz="1800" dirty="0"/>
              <a:t>essa decisão ainda não se encontre sob a jurisdição do STF. </a:t>
            </a:r>
            <a:r>
              <a:rPr lang="pt-BR" sz="1800" b="1" dirty="0"/>
              <a:t>Considerou-se que, no caso, o acórdão objeto do recurso extraordinário parece afrontar jurisprudência da Corte firmada no julgamento do RE 407099/RS (DJU de 6.8.2004), </a:t>
            </a:r>
            <a:r>
              <a:rPr lang="pt-BR" sz="1800" b="1" dirty="0" smtClean="0"/>
              <a:t>tendo em </a:t>
            </a:r>
            <a:r>
              <a:rPr lang="pt-BR" sz="1800" b="1" dirty="0"/>
              <a:t>conta que a CAERD é sociedade de economia mista prestador a do serviço  público obrigatório de saneamento básico, </a:t>
            </a:r>
            <a:r>
              <a:rPr lang="pt-BR" sz="1800" b="1" dirty="0" err="1"/>
              <a:t>portanto,abrangida</a:t>
            </a:r>
            <a:r>
              <a:rPr lang="pt-BR" sz="1800" b="1" dirty="0"/>
              <a:t> pela  aludida imunidade tributária. </a:t>
            </a:r>
            <a:r>
              <a:rPr lang="pt-BR" sz="1800" dirty="0"/>
              <a:t>Além disso, </a:t>
            </a:r>
            <a:r>
              <a:rPr lang="pt-BR" sz="1800" dirty="0" smtClean="0"/>
              <a:t>ressaltou-se </a:t>
            </a:r>
            <a:r>
              <a:rPr lang="pt-BR" sz="1800" dirty="0"/>
              <a:t>ser manifesta a urgência da pretensão cautelar, porquanto, com a execução do acórdão recorrido, a companhia será obrigada a pagar os débitos tributários em discussão, gerando a inscrição em dívida ativa e as </a:t>
            </a:r>
            <a:r>
              <a:rPr lang="pt-BR" sz="1800" dirty="0" err="1"/>
              <a:t>conseqüências</a:t>
            </a:r>
            <a:r>
              <a:rPr lang="pt-BR" sz="1800" dirty="0"/>
              <a:t> oriundas desse fato (STF. AC 1.550-2 Rondônia. Relator: Min. Gilmar Mendes. Órgão julgador: Segunda Turma. Publicação: 18/05/2007)</a:t>
            </a:r>
          </a:p>
          <a:p>
            <a:pPr lvl="1" algn="just"/>
            <a:endParaRPr lang="pt-BR" dirty="0"/>
          </a:p>
        </p:txBody>
      </p:sp>
    </p:spTree>
    <p:extLst>
      <p:ext uri="{BB962C8B-B14F-4D97-AF65-F5344CB8AC3E}">
        <p14:creationId xmlns:p14="http://schemas.microsoft.com/office/powerpoint/2010/main" val="3283368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608512"/>
          </a:xfrm>
        </p:spPr>
        <p:txBody>
          <a:bodyPr>
            <a:normAutofit/>
          </a:bodyPr>
          <a:lstStyle/>
          <a:p>
            <a:r>
              <a:rPr lang="pt-BR" sz="2200" b="1" dirty="0" smtClean="0"/>
              <a:t>Imunidade Recíproca para empresas públicas?</a:t>
            </a:r>
          </a:p>
          <a:p>
            <a:endParaRPr lang="pt-BR" sz="2800" dirty="0" smtClean="0"/>
          </a:p>
          <a:p>
            <a:r>
              <a:rPr lang="pt-BR" sz="1800" dirty="0" smtClean="0"/>
              <a:t>Outros importantes julgados:</a:t>
            </a:r>
            <a:endParaRPr lang="pt-BR" sz="1800" dirty="0"/>
          </a:p>
          <a:p>
            <a:endParaRPr lang="pt-BR" sz="2800" dirty="0"/>
          </a:p>
          <a:p>
            <a:pPr algn="just"/>
            <a:r>
              <a:rPr lang="pt-BR" sz="1800" dirty="0" smtClean="0"/>
              <a:t>AI 797034 </a:t>
            </a:r>
            <a:r>
              <a:rPr lang="pt-BR" sz="1800" dirty="0" err="1" smtClean="0"/>
              <a:t>AgR</a:t>
            </a:r>
            <a:r>
              <a:rPr lang="pt-BR" sz="1800" dirty="0" smtClean="0"/>
              <a:t>/SP de 21/05/2013 (Min. Marco Aurélio) – INFAERO</a:t>
            </a:r>
          </a:p>
          <a:p>
            <a:pPr algn="just"/>
            <a:endParaRPr lang="pt-BR" sz="1800" dirty="0"/>
          </a:p>
          <a:p>
            <a:pPr algn="just"/>
            <a:r>
              <a:rPr lang="pt-BR" sz="1800" dirty="0" smtClean="0"/>
              <a:t>RE 253472 de 25/1/2010 (Min. Joaquim Barbosa) - CODESP</a:t>
            </a:r>
          </a:p>
          <a:p>
            <a:pPr algn="just"/>
            <a:endParaRPr lang="pt-BR" sz="1800" dirty="0"/>
          </a:p>
          <a:p>
            <a:pPr algn="just"/>
            <a:endParaRPr lang="pt-BR" sz="1800" dirty="0"/>
          </a:p>
          <a:p>
            <a:pPr lvl="1" algn="just"/>
            <a:endParaRPr lang="pt-BR" dirty="0"/>
          </a:p>
        </p:txBody>
      </p:sp>
      <p:pic>
        <p:nvPicPr>
          <p:cNvPr id="5"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301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608512"/>
          </a:xfrm>
        </p:spPr>
        <p:txBody>
          <a:bodyPr>
            <a:normAutofit lnSpcReduction="10000"/>
          </a:bodyPr>
          <a:lstStyle/>
          <a:p>
            <a:r>
              <a:rPr lang="pt-BR" sz="2200" b="1" dirty="0" smtClean="0"/>
              <a:t>Imunidade Recíproca para empresas públicas?</a:t>
            </a:r>
          </a:p>
          <a:p>
            <a:endParaRPr lang="pt-BR" sz="1800" dirty="0" smtClean="0"/>
          </a:p>
          <a:p>
            <a:pPr algn="just"/>
            <a:r>
              <a:rPr lang="pt-BR" sz="2400" dirty="0" smtClean="0"/>
              <a:t>Premissas para a imunidade:</a:t>
            </a:r>
          </a:p>
          <a:p>
            <a:pPr algn="just"/>
            <a:endParaRPr lang="pt-BR" sz="2400" dirty="0"/>
          </a:p>
          <a:p>
            <a:pPr lvl="1" algn="just"/>
            <a:r>
              <a:rPr lang="pt-BR" sz="2400" dirty="0" smtClean="0"/>
              <a:t>Prestação de Serviços eminentemente Públicos</a:t>
            </a:r>
          </a:p>
          <a:p>
            <a:pPr lvl="1" algn="just"/>
            <a:r>
              <a:rPr lang="pt-BR" sz="2400" dirty="0" smtClean="0"/>
              <a:t>Bens, serviços e renda utilizados para atingir os objetivos institucionais</a:t>
            </a:r>
          </a:p>
          <a:p>
            <a:pPr lvl="1" algn="just"/>
            <a:r>
              <a:rPr lang="pt-BR" sz="2400" dirty="0" smtClean="0"/>
              <a:t>Inexistência de intuito lucrativo, no que se refere ao acréscimo patrimonial</a:t>
            </a:r>
          </a:p>
          <a:p>
            <a:pPr lvl="1" algn="just"/>
            <a:r>
              <a:rPr lang="pt-BR" sz="2400" dirty="0" smtClean="0"/>
              <a:t>Respeito aos princípios da livre concorrência e exercício de atividade profissional ou econômica lícita</a:t>
            </a:r>
            <a:endParaRPr lang="pt-BR" sz="2400" dirty="0"/>
          </a:p>
        </p:txBody>
      </p:sp>
    </p:spTree>
    <p:extLst>
      <p:ext uri="{BB962C8B-B14F-4D97-AF65-F5344CB8AC3E}">
        <p14:creationId xmlns:p14="http://schemas.microsoft.com/office/powerpoint/2010/main" val="814056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608512"/>
          </a:xfrm>
        </p:spPr>
        <p:txBody>
          <a:bodyPr>
            <a:normAutofit/>
          </a:bodyPr>
          <a:lstStyle/>
          <a:p>
            <a:r>
              <a:rPr lang="pt-BR" sz="2200" b="1" dirty="0" smtClean="0"/>
              <a:t>Imunidade Recíproca para empresas públicas?</a:t>
            </a:r>
          </a:p>
          <a:p>
            <a:endParaRPr lang="pt-BR" sz="2800" dirty="0" smtClean="0"/>
          </a:p>
          <a:p>
            <a:r>
              <a:rPr lang="pt-BR" sz="1800" dirty="0" smtClean="0"/>
              <a:t>Divergência: </a:t>
            </a:r>
            <a:r>
              <a:rPr lang="pt-BR" sz="1800" smtClean="0"/>
              <a:t>RE 600867/SP (SABESP)</a:t>
            </a:r>
            <a:endParaRPr lang="pt-BR" sz="1800" dirty="0"/>
          </a:p>
          <a:p>
            <a:endParaRPr lang="pt-BR" sz="2800" dirty="0"/>
          </a:p>
          <a:p>
            <a:pPr marL="82296" indent="0" algn="just">
              <a:buNone/>
            </a:pPr>
            <a:r>
              <a:rPr lang="pt-BR" sz="1800" dirty="0" smtClean="0"/>
              <a:t>“Após </a:t>
            </a:r>
            <a:r>
              <a:rPr lang="pt-BR" sz="1800" dirty="0"/>
              <a:t>os votos dos Ministros Joaquim Barbosa (Presidente), </a:t>
            </a:r>
            <a:r>
              <a:rPr lang="pt-BR" sz="1800" dirty="0" err="1"/>
              <a:t>Teori</a:t>
            </a:r>
            <a:r>
              <a:rPr lang="pt-BR" sz="1800" dirty="0"/>
              <a:t> Zavascki e Luiz </a:t>
            </a:r>
            <a:r>
              <a:rPr lang="pt-BR" sz="1800" dirty="0" err="1"/>
              <a:t>Fux</a:t>
            </a:r>
            <a:r>
              <a:rPr lang="pt-BR" sz="1800" dirty="0"/>
              <a:t>, negando provimento ao recurso extraordinário, e o voto do Ministro Roberto Barroso, dando-lhe provimento, o </a:t>
            </a:r>
            <a:r>
              <a:rPr lang="pt-BR" sz="1800" b="1" u="sng" dirty="0"/>
              <a:t>julgamento foi suspenso</a:t>
            </a:r>
            <a:r>
              <a:rPr lang="pt-BR" sz="1800" dirty="0" smtClean="0"/>
              <a:t>.”</a:t>
            </a:r>
            <a:endParaRPr lang="pt-BR" sz="1800" dirty="0"/>
          </a:p>
          <a:p>
            <a:pPr algn="just"/>
            <a:endParaRPr lang="pt-BR" sz="1800" dirty="0"/>
          </a:p>
          <a:p>
            <a:pPr lvl="1" algn="just"/>
            <a:endParaRPr lang="pt-BR" dirty="0"/>
          </a:p>
        </p:txBody>
      </p:sp>
      <p:pic>
        <p:nvPicPr>
          <p:cNvPr id="5"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343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608512"/>
          </a:xfrm>
        </p:spPr>
        <p:txBody>
          <a:bodyPr>
            <a:normAutofit/>
          </a:bodyPr>
          <a:lstStyle/>
          <a:p>
            <a:r>
              <a:rPr lang="pt-BR" sz="2200" b="1" dirty="0" smtClean="0"/>
              <a:t>Imunidade Recíproca para empresas públicas?</a:t>
            </a:r>
          </a:p>
          <a:p>
            <a:endParaRPr lang="pt-BR" sz="1800" dirty="0" smtClean="0"/>
          </a:p>
          <a:p>
            <a:pPr algn="just"/>
            <a:r>
              <a:rPr lang="pt-BR" sz="2200" u="sng" dirty="0"/>
              <a:t>Voto contrário</a:t>
            </a:r>
            <a:r>
              <a:rPr lang="pt-BR" sz="2200" dirty="0"/>
              <a:t>: </a:t>
            </a:r>
            <a:r>
              <a:rPr lang="pt-BR" sz="2200" dirty="0" smtClean="0"/>
              <a:t>“Asseverou </a:t>
            </a:r>
            <a:r>
              <a:rPr lang="pt-BR" sz="2200" dirty="0"/>
              <a:t>que, se o Estado-membro optara por prestar serviços essenciais por meio de uma pessoa jurídica capaz de distribuir lucros, haveria capacidade contributiva. Consequentemente, não existiria qualquer risco ao pacto federativo. Afiançou que a imunidade tributária recíproca se daria em detrimento da competência tributária de outros entes federados</a:t>
            </a:r>
            <a:r>
              <a:rPr lang="pt-BR" sz="2200" dirty="0" smtClean="0"/>
              <a:t>.”</a:t>
            </a:r>
          </a:p>
          <a:p>
            <a:pPr algn="just"/>
            <a:r>
              <a:rPr lang="pt-BR" sz="2200" dirty="0" smtClean="0"/>
              <a:t>(...)</a:t>
            </a:r>
            <a:endParaRPr lang="pt-BR" sz="2200" dirty="0"/>
          </a:p>
          <a:p>
            <a:pPr lvl="1" algn="just"/>
            <a:endParaRPr lang="pt-BR" sz="2200" dirty="0"/>
          </a:p>
        </p:txBody>
      </p:sp>
      <p:pic>
        <p:nvPicPr>
          <p:cNvPr id="5"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968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608512"/>
          </a:xfrm>
        </p:spPr>
        <p:txBody>
          <a:bodyPr>
            <a:normAutofit/>
          </a:bodyPr>
          <a:lstStyle/>
          <a:p>
            <a:r>
              <a:rPr lang="pt-BR" sz="2200" b="1" dirty="0" smtClean="0"/>
              <a:t>Imunidade Recíproca para empresas públicas?</a:t>
            </a:r>
          </a:p>
          <a:p>
            <a:endParaRPr lang="pt-BR" sz="1800" dirty="0" smtClean="0"/>
          </a:p>
          <a:p>
            <a:endParaRPr lang="pt-BR" sz="1800" dirty="0" smtClean="0"/>
          </a:p>
          <a:p>
            <a:pPr algn="just"/>
            <a:r>
              <a:rPr lang="pt-BR" sz="1800" u="sng" dirty="0" smtClean="0"/>
              <a:t>Parecer da Procuradoria Geral da República</a:t>
            </a:r>
            <a:r>
              <a:rPr lang="pt-BR" sz="1800" dirty="0" smtClean="0"/>
              <a:t>: “O art. 22, IX, da CR determina ser da competência comum da União, dos Estados e dos municípios promover programas de construção de moradias e a melhoria das condições habitacionais e de saneamento básico. Não se trata ai de serviço público em sentido estrito, assim entendido como aquele sujeito a cláusula que se poderia chamar reserva do Estado (...) a oferta de saneamento básico consiste em atividade econômica, para o fim do art. 173, §1º da CR”</a:t>
            </a:r>
            <a:endParaRPr lang="pt-BR" sz="1800" dirty="0"/>
          </a:p>
          <a:p>
            <a:pPr lvl="1" algn="just"/>
            <a:endParaRPr lang="pt-BR" dirty="0"/>
          </a:p>
        </p:txBody>
      </p:sp>
    </p:spTree>
    <p:extLst>
      <p:ext uri="{BB962C8B-B14F-4D97-AF65-F5344CB8AC3E}">
        <p14:creationId xmlns:p14="http://schemas.microsoft.com/office/powerpoint/2010/main" val="15582579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608512"/>
          </a:xfrm>
        </p:spPr>
        <p:txBody>
          <a:bodyPr>
            <a:normAutofit fontScale="85000" lnSpcReduction="10000"/>
          </a:bodyPr>
          <a:lstStyle/>
          <a:p>
            <a:r>
              <a:rPr lang="pt-BR" sz="2200" b="1" dirty="0" smtClean="0"/>
              <a:t>Imunidade Recíproca para empresas públicas?</a:t>
            </a:r>
          </a:p>
          <a:p>
            <a:endParaRPr lang="pt-BR" sz="1800" dirty="0" smtClean="0"/>
          </a:p>
          <a:p>
            <a:pPr algn="just"/>
            <a:r>
              <a:rPr lang="pt-BR" sz="2200" b="1" dirty="0"/>
              <a:t>Voto </a:t>
            </a:r>
            <a:r>
              <a:rPr lang="pt-BR" sz="2200" b="1" dirty="0" smtClean="0"/>
              <a:t>favoráve</a:t>
            </a:r>
            <a:r>
              <a:rPr lang="pt-BR" sz="2200" dirty="0" smtClean="0"/>
              <a:t>l: “</a:t>
            </a:r>
            <a:r>
              <a:rPr lang="pt-BR" sz="2400" dirty="0"/>
              <a:t>Nesses termos, a prestação do serviço público pela administração direta de determinado ente geraria a incidência da imunidade. Consignou que esse seria o elemento central que deveria induzir a interpretação teleológica das demais hipóteses. Assinalou que o fato de o Poder Público optar pela delegação de determinado serviço público não deveria onerar a sua prestação por ser em regime não concorrencial. Aduziu que a Constituição pretendera desonerar o próprio serviço, notadamente para fins de promoção da modicidade tarifária. Enfatizou que a prestação por agentes privados, teoricamente justificada pela busca da eficiência, não deveria ter o efeito adverso de fazer incidir uma obrigação tributária sobre o serviço ou sobre bens que estivessem a ele diretamente afetos</a:t>
            </a:r>
            <a:r>
              <a:rPr lang="pt-BR" sz="2400" dirty="0" smtClean="0"/>
              <a:t>.</a:t>
            </a:r>
            <a:r>
              <a:rPr lang="pt-BR" sz="1800" dirty="0" smtClean="0"/>
              <a:t>”</a:t>
            </a:r>
          </a:p>
          <a:p>
            <a:pPr algn="just"/>
            <a:endParaRPr lang="pt-BR" sz="1800" dirty="0"/>
          </a:p>
          <a:p>
            <a:pPr lvl="1" algn="just"/>
            <a:endParaRPr lang="pt-BR" dirty="0"/>
          </a:p>
        </p:txBody>
      </p:sp>
    </p:spTree>
    <p:extLst>
      <p:ext uri="{BB962C8B-B14F-4D97-AF65-F5344CB8AC3E}">
        <p14:creationId xmlns:p14="http://schemas.microsoft.com/office/powerpoint/2010/main" val="3262734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608" y="411510"/>
            <a:ext cx="7498080" cy="4274790"/>
          </a:xfrm>
        </p:spPr>
        <p:txBody>
          <a:bodyPr/>
          <a:lstStyle/>
          <a:p>
            <a:endParaRPr lang="pt-BR" dirty="0" smtClean="0">
              <a:solidFill>
                <a:srgbClr val="C00000"/>
              </a:solidFill>
            </a:endParaRPr>
          </a:p>
          <a:p>
            <a:pPr marL="82296" indent="0" algn="ctr">
              <a:buNone/>
            </a:pPr>
            <a:r>
              <a:rPr lang="pt-BR" dirty="0" smtClean="0">
                <a:solidFill>
                  <a:srgbClr val="C00000"/>
                </a:solidFill>
              </a:rPr>
              <a:t>OBRIGADA!</a:t>
            </a:r>
          </a:p>
          <a:p>
            <a:endParaRPr lang="pt-BR" dirty="0" smtClean="0">
              <a:solidFill>
                <a:srgbClr val="002060"/>
              </a:solidFill>
            </a:endParaRPr>
          </a:p>
          <a:p>
            <a:endParaRPr lang="pt-BR" dirty="0" smtClean="0">
              <a:solidFill>
                <a:srgbClr val="002060"/>
              </a:solidFill>
            </a:endParaRPr>
          </a:p>
          <a:p>
            <a:r>
              <a:rPr lang="pt-BR" sz="2400" dirty="0" smtClean="0">
                <a:solidFill>
                  <a:srgbClr val="002060"/>
                </a:solidFill>
              </a:rPr>
              <a:t>Vanessa Cristina Gavião Bastos </a:t>
            </a:r>
            <a:endParaRPr lang="pt-BR" sz="2400" dirty="0">
              <a:solidFill>
                <a:srgbClr val="002060"/>
              </a:solidFill>
            </a:endParaRPr>
          </a:p>
          <a:p>
            <a:pPr marL="82296" indent="0">
              <a:buNone/>
            </a:pPr>
            <a:endParaRPr lang="pt-BR" sz="1200" dirty="0" smtClean="0">
              <a:solidFill>
                <a:srgbClr val="002060"/>
              </a:solidFill>
            </a:endParaRPr>
          </a:p>
          <a:p>
            <a:pPr marL="82296" indent="0">
              <a:buNone/>
            </a:pPr>
            <a:r>
              <a:rPr lang="pt-BR" sz="1800" dirty="0" smtClean="0">
                <a:solidFill>
                  <a:srgbClr val="002060"/>
                </a:solidFill>
              </a:rPr>
              <a:t>E-mail: </a:t>
            </a:r>
            <a:r>
              <a:rPr lang="pt-BR" sz="1800" dirty="0" smtClean="0">
                <a:solidFill>
                  <a:srgbClr val="002060"/>
                </a:solidFill>
                <a:hlinkClick r:id="rId2"/>
              </a:rPr>
              <a:t>vanessag@dmaepc.mg.gov.br</a:t>
            </a:r>
            <a:endParaRPr lang="pt-BR" sz="1800" dirty="0" smtClean="0">
              <a:solidFill>
                <a:srgbClr val="002060"/>
              </a:solidFill>
            </a:endParaRPr>
          </a:p>
          <a:p>
            <a:pPr marL="82296" indent="0">
              <a:buNone/>
            </a:pPr>
            <a:r>
              <a:rPr lang="pt-BR" sz="1800" dirty="0" err="1" smtClean="0">
                <a:solidFill>
                  <a:srgbClr val="002060"/>
                </a:solidFill>
              </a:rPr>
              <a:t>Tel</a:t>
            </a:r>
            <a:r>
              <a:rPr lang="pt-BR" sz="1800" dirty="0" smtClean="0">
                <a:solidFill>
                  <a:srgbClr val="002060"/>
                </a:solidFill>
              </a:rPr>
              <a:t>: 35 3697-0699</a:t>
            </a:r>
            <a:endParaRPr lang="pt-BR" sz="1800" dirty="0">
              <a:solidFill>
                <a:srgbClr val="002060"/>
              </a:solidFill>
            </a:endParaRPr>
          </a:p>
        </p:txBody>
      </p:sp>
      <p:sp>
        <p:nvSpPr>
          <p:cNvPr id="2" name="Espaço Reservado para Rodapé 1"/>
          <p:cNvSpPr>
            <a:spLocks noGrp="1"/>
          </p:cNvSpPr>
          <p:nvPr>
            <p:ph type="ftr" sz="quarter" idx="11"/>
          </p:nvPr>
        </p:nvSpPr>
        <p:spPr/>
        <p:txBody>
          <a:bodyPr/>
          <a:lstStyle/>
          <a:p>
            <a:endParaRPr lang="pt-BR"/>
          </a:p>
        </p:txBody>
      </p:sp>
      <p:pic>
        <p:nvPicPr>
          <p:cNvPr id="4" name="Picture 5" descr="http://www.assemae.org.br/images/logo-assembleia4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8204" y="4181616"/>
            <a:ext cx="2588146" cy="8673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8478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Autarquias</a:t>
            </a:r>
          </a:p>
          <a:p>
            <a:endParaRPr lang="pt-BR" dirty="0" smtClean="0"/>
          </a:p>
          <a:p>
            <a:pPr lvl="1" algn="just"/>
            <a:r>
              <a:rPr lang="pt-BR" dirty="0" smtClean="0"/>
              <a:t>Objeto: Atividades típicas da Administração Pública</a:t>
            </a:r>
          </a:p>
          <a:p>
            <a:pPr lvl="1" algn="just"/>
            <a:endParaRPr lang="pt-BR" dirty="0"/>
          </a:p>
          <a:p>
            <a:pPr lvl="1" algn="just"/>
            <a:r>
              <a:rPr lang="pt-BR" dirty="0" smtClean="0"/>
              <a:t>Prerrogativas: Fazenda Pública</a:t>
            </a:r>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378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295636" y="317386"/>
            <a:ext cx="7498080" cy="4346798"/>
          </a:xfrm>
        </p:spPr>
        <p:txBody>
          <a:bodyPr>
            <a:normAutofit lnSpcReduction="10000"/>
          </a:bodyPr>
          <a:lstStyle/>
          <a:p>
            <a:r>
              <a:rPr lang="pt-BR" sz="2800" dirty="0" smtClean="0"/>
              <a:t>Empresa Pública</a:t>
            </a:r>
          </a:p>
          <a:p>
            <a:endParaRPr lang="pt-BR" dirty="0" smtClean="0"/>
          </a:p>
          <a:p>
            <a:pPr lvl="1" algn="just"/>
            <a:r>
              <a:rPr lang="pt-BR" dirty="0" smtClean="0"/>
              <a:t>Pessoa jurídica de direito privado, integrante da Administração Pública Indireta, criada por autorização legal, sob qualquer forma jurídica adequada a sua natureza, para que o governo exerça atividades gerais de caráter econômico ou a prestação de serviços públicos. (</a:t>
            </a:r>
            <a:r>
              <a:rPr lang="pt-BR" dirty="0" err="1" smtClean="0"/>
              <a:t>Dec</a:t>
            </a:r>
            <a:r>
              <a:rPr lang="pt-BR" dirty="0" smtClean="0"/>
              <a:t> 200/67)</a:t>
            </a:r>
          </a:p>
          <a:p>
            <a:pPr lvl="1" algn="just"/>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176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Empresa Pública</a:t>
            </a:r>
          </a:p>
          <a:p>
            <a:endParaRPr lang="pt-BR" dirty="0" smtClean="0"/>
          </a:p>
          <a:p>
            <a:pPr lvl="1" algn="just"/>
            <a:r>
              <a:rPr lang="pt-BR" dirty="0" smtClean="0"/>
              <a:t>Criação: Mediante lei (autorização – Art. 37, XIX CF)</a:t>
            </a:r>
          </a:p>
          <a:p>
            <a:pPr lvl="1" algn="just"/>
            <a:endParaRPr lang="pt-BR" dirty="0"/>
          </a:p>
          <a:p>
            <a:pPr lvl="1" algn="just"/>
            <a:r>
              <a:rPr lang="pt-BR" dirty="0" smtClean="0"/>
              <a:t>Objeto: Atividades econômicas e serviços públicos </a:t>
            </a:r>
          </a:p>
          <a:p>
            <a:pPr lvl="1" algn="just"/>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483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Empresa Pública</a:t>
            </a:r>
          </a:p>
          <a:p>
            <a:endParaRPr lang="pt-BR" dirty="0" smtClean="0"/>
          </a:p>
          <a:p>
            <a:pPr lvl="1" algn="just"/>
            <a:r>
              <a:rPr lang="pt-BR" dirty="0" smtClean="0"/>
              <a:t>Capital: Formação</a:t>
            </a:r>
          </a:p>
          <a:p>
            <a:pPr lvl="1" algn="just"/>
            <a:endParaRPr lang="pt-BR" dirty="0"/>
          </a:p>
          <a:p>
            <a:pPr lvl="1" algn="just"/>
            <a:r>
              <a:rPr lang="pt-BR" dirty="0" smtClean="0"/>
              <a:t>Regime Tributário: Art. 173, §§ 1º e 2º CF</a:t>
            </a:r>
          </a:p>
          <a:p>
            <a:pPr lvl="1" algn="just"/>
            <a:endParaRPr lang="pt-BR" dirty="0"/>
          </a:p>
          <a:p>
            <a:pPr lvl="1" algn="just"/>
            <a:r>
              <a:rPr lang="pt-BR" dirty="0" smtClean="0"/>
              <a:t>Distinção: Serviço Público monopolizado</a:t>
            </a:r>
          </a:p>
          <a:p>
            <a:pPr lvl="1" algn="just"/>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262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pPr marL="82296" indent="0" algn="ctr">
              <a:buNone/>
            </a:pPr>
            <a:endParaRPr lang="pt-BR" sz="2800" dirty="0"/>
          </a:p>
          <a:p>
            <a:pPr marL="1588" indent="0" algn="ctr">
              <a:buNone/>
            </a:pPr>
            <a:r>
              <a:rPr lang="pt-BR" sz="2800" b="1" dirty="0" smtClean="0"/>
              <a:t>Empresa Pública</a:t>
            </a:r>
          </a:p>
          <a:p>
            <a:pPr marL="1588" indent="0" algn="ctr"/>
            <a:endParaRPr lang="pt-BR" b="1" dirty="0" smtClean="0"/>
          </a:p>
          <a:p>
            <a:pPr marL="1588" lvl="1" indent="0" algn="ctr">
              <a:buNone/>
            </a:pPr>
            <a:r>
              <a:rPr lang="pt-BR" b="1" dirty="0" smtClean="0"/>
              <a:t>X</a:t>
            </a:r>
          </a:p>
          <a:p>
            <a:pPr marL="1588" lvl="1" indent="0" algn="ctr"/>
            <a:endParaRPr lang="pt-BR" b="1" dirty="0"/>
          </a:p>
          <a:p>
            <a:pPr marL="1588" lvl="1" indent="0" algn="ctr">
              <a:buNone/>
            </a:pPr>
            <a:r>
              <a:rPr lang="pt-BR" b="1" dirty="0" smtClean="0"/>
              <a:t>Autarquias</a:t>
            </a:r>
            <a:endParaRPr lang="pt-BR" b="1"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572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Principais aspectos</a:t>
            </a:r>
          </a:p>
          <a:p>
            <a:pPr lvl="1"/>
            <a:endParaRPr lang="pt-BR" sz="2400" dirty="0"/>
          </a:p>
          <a:p>
            <a:pPr lvl="1"/>
            <a:r>
              <a:rPr lang="pt-BR" sz="2400" dirty="0" smtClean="0"/>
              <a:t>Gestão e autonomia</a:t>
            </a:r>
          </a:p>
          <a:p>
            <a:pPr lvl="1"/>
            <a:r>
              <a:rPr lang="pt-BR" sz="2400" dirty="0" smtClean="0"/>
              <a:t>Compras e Contratações – Lei 8666/93</a:t>
            </a:r>
          </a:p>
          <a:p>
            <a:pPr lvl="1"/>
            <a:r>
              <a:rPr lang="pt-BR" sz="2400" dirty="0" smtClean="0"/>
              <a:t>Pessoal – Contratação e manutenção</a:t>
            </a:r>
          </a:p>
          <a:p>
            <a:pPr lvl="1"/>
            <a:r>
              <a:rPr lang="pt-BR" sz="2400" dirty="0" smtClean="0"/>
              <a:t>Estrutura e visibilidade</a:t>
            </a:r>
          </a:p>
          <a:p>
            <a:pPr lvl="1"/>
            <a:r>
              <a:rPr lang="pt-BR" sz="2400" dirty="0" smtClean="0"/>
              <a:t>Impacto tributário</a:t>
            </a:r>
          </a:p>
          <a:p>
            <a:pPr lvl="1"/>
            <a:endParaRPr lang="pt-BR" sz="2400" dirty="0" smtClean="0"/>
          </a:p>
          <a:p>
            <a:endParaRPr lang="pt-BR" dirty="0" smtClean="0"/>
          </a:p>
          <a:p>
            <a:pPr lvl="1" algn="just"/>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403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10050"/>
            <a:ext cx="21050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ctr"/>
            <a:r>
              <a:rPr lang="pt-BR" b="1" u="sng" dirty="0" smtClean="0"/>
              <a:t/>
            </a:r>
            <a:br>
              <a:rPr lang="pt-BR" b="1" u="sng" dirty="0" smtClean="0"/>
            </a:br>
            <a:r>
              <a:rPr lang="pt-BR" b="1" u="sng" dirty="0" smtClean="0"/>
              <a:t/>
            </a:r>
            <a:br>
              <a:rPr lang="pt-BR" b="1" u="sng" dirty="0" smtClean="0"/>
            </a:br>
            <a:endParaRPr lang="pt-BR" dirty="0"/>
          </a:p>
        </p:txBody>
      </p:sp>
      <p:sp>
        <p:nvSpPr>
          <p:cNvPr id="3" name="Espaço Reservado para Conteúdo 2"/>
          <p:cNvSpPr>
            <a:spLocks noGrp="1"/>
          </p:cNvSpPr>
          <p:nvPr>
            <p:ph idx="1"/>
          </p:nvPr>
        </p:nvSpPr>
        <p:spPr>
          <a:xfrm>
            <a:off x="1435608" y="339502"/>
            <a:ext cx="7498080" cy="4346798"/>
          </a:xfrm>
        </p:spPr>
        <p:txBody>
          <a:bodyPr>
            <a:normAutofit/>
          </a:bodyPr>
          <a:lstStyle/>
          <a:p>
            <a:r>
              <a:rPr lang="pt-BR" sz="2800" dirty="0" smtClean="0"/>
              <a:t>Imunidade Recíproca</a:t>
            </a:r>
          </a:p>
          <a:p>
            <a:pPr lvl="1"/>
            <a:endParaRPr lang="pt-BR" sz="2400" dirty="0" smtClean="0"/>
          </a:p>
          <a:p>
            <a:pPr lvl="1"/>
            <a:r>
              <a:rPr lang="pt-BR" sz="2400" dirty="0" smtClean="0"/>
              <a:t>Artigo 150, VI, “a”, §2º CF</a:t>
            </a:r>
          </a:p>
          <a:p>
            <a:pPr lvl="1"/>
            <a:endParaRPr lang="pt-BR" sz="2400" dirty="0"/>
          </a:p>
          <a:p>
            <a:pPr lvl="1" algn="just"/>
            <a:r>
              <a:rPr lang="pt-BR" sz="2400" dirty="0"/>
              <a:t>A imunidade retira do Estado a competência tributária sobre certos fatos ou certas pessoas. Afasta a hipótese de incidência (HI), impedindo o nascimento da obrigação tributária (OT) e, consequentemente, do crédito tributário (CT).</a:t>
            </a:r>
            <a:endParaRPr lang="pt-BR" sz="2400" dirty="0" smtClean="0"/>
          </a:p>
          <a:p>
            <a:endParaRPr lang="pt-BR" dirty="0" smtClean="0"/>
          </a:p>
          <a:p>
            <a:pPr lvl="1" algn="just"/>
            <a:endParaRPr lang="pt-BR" dirty="0"/>
          </a:p>
        </p:txBody>
      </p:sp>
      <p:pic>
        <p:nvPicPr>
          <p:cNvPr id="1029" name="Picture 5" descr="http://www.assemae.org.br/images/logo-assembleia4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00" y="3867894"/>
            <a:ext cx="35242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965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Personalizada 18">
      <a:dk1>
        <a:srgbClr val="001933"/>
      </a:dk1>
      <a:lt1>
        <a:srgbClr val="FFFFFF"/>
      </a:lt1>
      <a:dk2>
        <a:srgbClr val="001933"/>
      </a:dk2>
      <a:lt2>
        <a:srgbClr val="001933"/>
      </a:lt2>
      <a:accent1>
        <a:srgbClr val="33CCCC"/>
      </a:accent1>
      <a:accent2>
        <a:srgbClr val="99CC99"/>
      </a:accent2>
      <a:accent3>
        <a:srgbClr val="FFFFFF"/>
      </a:accent3>
      <a:accent4>
        <a:srgbClr val="FFFFFF"/>
      </a:accent4>
      <a:accent5>
        <a:srgbClr val="ADE2E2"/>
      </a:accent5>
      <a:accent6>
        <a:srgbClr val="8AB98A"/>
      </a:accent6>
      <a:hlink>
        <a:srgbClr val="001933"/>
      </a:hlink>
      <a:folHlink>
        <a:srgbClr val="CC99FF"/>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7089</TotalTime>
  <Words>1771</Words>
  <Application>Microsoft Office PowerPoint</Application>
  <PresentationFormat>Apresentação na tela (16:9)</PresentationFormat>
  <Paragraphs>191</Paragraphs>
  <Slides>27</Slides>
  <Notes>26</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Solstício</vt:lpstr>
      <vt:lpstr>  Autarquias e Empresas Públicas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Adriana Maria Fischer</dc:creator>
  <cp:lastModifiedBy>Vanessa</cp:lastModifiedBy>
  <cp:revision>571</cp:revision>
  <cp:lastPrinted>2011-11-25T00:55:32Z</cp:lastPrinted>
  <dcterms:created xsi:type="dcterms:W3CDTF">1601-01-01T00:00:00Z</dcterms:created>
  <dcterms:modified xsi:type="dcterms:W3CDTF">2015-05-28T11:07:25Z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1046</vt:i4>
  </property>
</Properties>
</file>