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1" r:id="rId3"/>
    <p:sldId id="270" r:id="rId4"/>
    <p:sldId id="319" r:id="rId5"/>
    <p:sldId id="334" r:id="rId6"/>
    <p:sldId id="327" r:id="rId7"/>
    <p:sldId id="328" r:id="rId8"/>
    <p:sldId id="321" r:id="rId9"/>
    <p:sldId id="303" r:id="rId10"/>
    <p:sldId id="288" r:id="rId11"/>
    <p:sldId id="289" r:id="rId12"/>
    <p:sldId id="290" r:id="rId13"/>
    <p:sldId id="295" r:id="rId14"/>
    <p:sldId id="318" r:id="rId15"/>
    <p:sldId id="305" r:id="rId16"/>
    <p:sldId id="307" r:id="rId17"/>
    <p:sldId id="330" r:id="rId18"/>
    <p:sldId id="331" r:id="rId19"/>
    <p:sldId id="332" r:id="rId20"/>
    <p:sldId id="333" r:id="rId21"/>
    <p:sldId id="322" r:id="rId22"/>
    <p:sldId id="324" r:id="rId23"/>
    <p:sldId id="329" r:id="rId24"/>
    <p:sldId id="309" r:id="rId25"/>
    <p:sldId id="310" r:id="rId26"/>
    <p:sldId id="287" r:id="rId27"/>
    <p:sldId id="336" r:id="rId28"/>
    <p:sldId id="337" r:id="rId29"/>
    <p:sldId id="33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72" d="100"/>
          <a:sy n="72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5E9E3-899B-4DB8-8047-A2285A12E9C3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89EC88C-B38A-461D-9CA9-8A32ABBB3AED}">
      <dgm:prSet phldrT="[Texto]" custT="1"/>
      <dgm:spPr/>
      <dgm:t>
        <a:bodyPr/>
        <a:lstStyle/>
        <a:p>
          <a:endParaRPr lang="pt-BR" sz="2000" dirty="0" smtClean="0"/>
        </a:p>
        <a:p>
          <a:r>
            <a:rPr lang="pt-BR" sz="2000" b="1" dirty="0" smtClean="0">
              <a:solidFill>
                <a:srgbClr val="FFFF00"/>
              </a:solidFill>
            </a:rPr>
            <a:t>REGULAÇÃO</a:t>
          </a:r>
        </a:p>
        <a:p>
          <a:r>
            <a:rPr lang="pt-BR" sz="2000" b="1" dirty="0" smtClean="0">
              <a:solidFill>
                <a:srgbClr val="FFFF00"/>
              </a:solidFill>
            </a:rPr>
            <a:t>ARIS</a:t>
          </a:r>
        </a:p>
        <a:p>
          <a:endParaRPr lang="pt-BR" sz="2000" dirty="0"/>
        </a:p>
      </dgm:t>
    </dgm:pt>
    <dgm:pt modelId="{E7437FE9-6A56-4044-9633-A1398839D0F7}" type="parTrans" cxnId="{EA614301-B7FB-4E8D-BD3D-B8E51EA0CC6B}">
      <dgm:prSet/>
      <dgm:spPr/>
      <dgm:t>
        <a:bodyPr/>
        <a:lstStyle/>
        <a:p>
          <a:endParaRPr lang="pt-BR" sz="2000"/>
        </a:p>
      </dgm:t>
    </dgm:pt>
    <dgm:pt modelId="{27D2461A-C98A-4F77-B44D-3CBB3E27AF92}" type="sibTrans" cxnId="{EA614301-B7FB-4E8D-BD3D-B8E51EA0CC6B}">
      <dgm:prSet/>
      <dgm:spPr/>
      <dgm:t>
        <a:bodyPr/>
        <a:lstStyle/>
        <a:p>
          <a:endParaRPr lang="pt-BR" sz="2000"/>
        </a:p>
      </dgm:t>
    </dgm:pt>
    <dgm:pt modelId="{5F3B9517-F1B6-41E7-A43F-0CB6A0803F7B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FF00"/>
              </a:solidFill>
            </a:rPr>
            <a:t>TITULAR</a:t>
          </a:r>
        </a:p>
        <a:p>
          <a:r>
            <a:rPr lang="pt-BR" sz="2000" b="1" dirty="0" smtClean="0">
              <a:solidFill>
                <a:srgbClr val="FFFF00"/>
              </a:solidFill>
            </a:rPr>
            <a:t>PMJS</a:t>
          </a:r>
        </a:p>
      </dgm:t>
    </dgm:pt>
    <dgm:pt modelId="{855F2FBF-B0F3-470E-A58A-C0493888A891}" type="parTrans" cxnId="{9312B2E0-183E-4D62-A57D-E6511699EAD6}">
      <dgm:prSet/>
      <dgm:spPr/>
      <dgm:t>
        <a:bodyPr/>
        <a:lstStyle/>
        <a:p>
          <a:endParaRPr lang="pt-BR" sz="2000"/>
        </a:p>
      </dgm:t>
    </dgm:pt>
    <dgm:pt modelId="{926A4531-23EB-4DF0-9941-671920520A97}" type="sibTrans" cxnId="{9312B2E0-183E-4D62-A57D-E6511699EAD6}">
      <dgm:prSet/>
      <dgm:spPr/>
      <dgm:t>
        <a:bodyPr/>
        <a:lstStyle/>
        <a:p>
          <a:endParaRPr lang="pt-BR" sz="2000"/>
        </a:p>
      </dgm:t>
    </dgm:pt>
    <dgm:pt modelId="{0B65EE16-1509-4354-BC25-CDFAF97F7D7C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FF00"/>
              </a:solidFill>
            </a:rPr>
            <a:t>USUÁRIOS</a:t>
          </a:r>
          <a:endParaRPr lang="pt-BR" sz="2000" b="1" dirty="0">
            <a:solidFill>
              <a:srgbClr val="FFFF00"/>
            </a:solidFill>
          </a:endParaRPr>
        </a:p>
      </dgm:t>
    </dgm:pt>
    <dgm:pt modelId="{42BADEDC-0BFE-401C-8B68-0297702FC4D7}" type="parTrans" cxnId="{ECF3A15E-169E-4CF2-BFF6-F140FCE68D85}">
      <dgm:prSet/>
      <dgm:spPr/>
      <dgm:t>
        <a:bodyPr/>
        <a:lstStyle/>
        <a:p>
          <a:endParaRPr lang="pt-BR" sz="2000"/>
        </a:p>
      </dgm:t>
    </dgm:pt>
    <dgm:pt modelId="{6E940DE7-8B6F-4EB3-8F19-C0023863D7BA}" type="sibTrans" cxnId="{ECF3A15E-169E-4CF2-BFF6-F140FCE68D85}">
      <dgm:prSet/>
      <dgm:spPr/>
      <dgm:t>
        <a:bodyPr/>
        <a:lstStyle/>
        <a:p>
          <a:endParaRPr lang="pt-BR" sz="2000"/>
        </a:p>
      </dgm:t>
    </dgm:pt>
    <dgm:pt modelId="{4636D376-8F54-49AE-BDCB-57B1EA8CEBDC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FF00"/>
              </a:solidFill>
            </a:rPr>
            <a:t>PRESTADOR DE SERVIÇOS</a:t>
          </a:r>
        </a:p>
        <a:p>
          <a:r>
            <a:rPr lang="pt-BR" sz="2000" b="1" dirty="0" smtClean="0">
              <a:solidFill>
                <a:srgbClr val="FFFF00"/>
              </a:solidFill>
            </a:rPr>
            <a:t>SAMAE PMJS</a:t>
          </a:r>
          <a:endParaRPr lang="pt-BR" sz="2000" b="1" dirty="0">
            <a:solidFill>
              <a:srgbClr val="FFFF00"/>
            </a:solidFill>
          </a:endParaRPr>
        </a:p>
      </dgm:t>
    </dgm:pt>
    <dgm:pt modelId="{92F6375A-7D78-4DCF-A68B-D081F2762459}" type="parTrans" cxnId="{705486D6-A861-4DC3-A90E-E3BA3C76E6F4}">
      <dgm:prSet/>
      <dgm:spPr/>
      <dgm:t>
        <a:bodyPr/>
        <a:lstStyle/>
        <a:p>
          <a:endParaRPr lang="pt-BR" sz="2000"/>
        </a:p>
      </dgm:t>
    </dgm:pt>
    <dgm:pt modelId="{76679F5F-62BC-4B5C-AF93-3B92BA49AAFC}" type="sibTrans" cxnId="{705486D6-A861-4DC3-A90E-E3BA3C76E6F4}">
      <dgm:prSet/>
      <dgm:spPr/>
      <dgm:t>
        <a:bodyPr/>
        <a:lstStyle/>
        <a:p>
          <a:endParaRPr lang="pt-BR" sz="2000"/>
        </a:p>
      </dgm:t>
    </dgm:pt>
    <dgm:pt modelId="{3D4B580C-7195-4FC9-898F-BE1BD42351FD}" type="pres">
      <dgm:prSet presAssocID="{8F85E9E3-899B-4DB8-8047-A2285A12E9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263F1F-ABBE-4436-AF44-4B83112AF158}" type="pres">
      <dgm:prSet presAssocID="{F89EC88C-B38A-461D-9CA9-8A32ABBB3AED}" presName="centerShape" presStyleLbl="node0" presStyleIdx="0" presStyleCnt="1" custLinFactNeighborX="-1584" custLinFactNeighborY="-606"/>
      <dgm:spPr/>
      <dgm:t>
        <a:bodyPr/>
        <a:lstStyle/>
        <a:p>
          <a:endParaRPr lang="pt-BR"/>
        </a:p>
      </dgm:t>
    </dgm:pt>
    <dgm:pt modelId="{5891E897-2102-4AF0-B791-4A05904A71DE}" type="pres">
      <dgm:prSet presAssocID="{5F3B9517-F1B6-41E7-A43F-0CB6A0803F7B}" presName="node" presStyleLbl="node1" presStyleIdx="0" presStyleCnt="3" custScaleX="141844" custScaleY="1410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BF69B6-794B-4E0F-92DA-2E5F5892253C}" type="pres">
      <dgm:prSet presAssocID="{5F3B9517-F1B6-41E7-A43F-0CB6A0803F7B}" presName="dummy" presStyleCnt="0"/>
      <dgm:spPr/>
      <dgm:t>
        <a:bodyPr/>
        <a:lstStyle/>
        <a:p>
          <a:endParaRPr lang="pt-BR"/>
        </a:p>
      </dgm:t>
    </dgm:pt>
    <dgm:pt modelId="{9357A125-46C4-47F1-BFDD-A672EDBD0A89}" type="pres">
      <dgm:prSet presAssocID="{926A4531-23EB-4DF0-9941-671920520A97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EB22A36-296C-4275-BA79-F4A48CD60F1E}" type="pres">
      <dgm:prSet presAssocID="{0B65EE16-1509-4354-BC25-CDFAF97F7D7C}" presName="node" presStyleLbl="node1" presStyleIdx="1" presStyleCnt="3" custScaleX="156650" custScaleY="149355" custRadScaleRad="101798" custRadScaleInc="-50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8BF9A2-8117-4C36-B45D-7C80EC817A3A}" type="pres">
      <dgm:prSet presAssocID="{0B65EE16-1509-4354-BC25-CDFAF97F7D7C}" presName="dummy" presStyleCnt="0"/>
      <dgm:spPr/>
      <dgm:t>
        <a:bodyPr/>
        <a:lstStyle/>
        <a:p>
          <a:endParaRPr lang="pt-BR"/>
        </a:p>
      </dgm:t>
    </dgm:pt>
    <dgm:pt modelId="{4C30A633-029B-4DCD-AC2A-261A8F87FA2C}" type="pres">
      <dgm:prSet presAssocID="{6E940DE7-8B6F-4EB3-8F19-C0023863D7B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598F0AA-14C5-4459-BDE5-B66957CAE704}" type="pres">
      <dgm:prSet presAssocID="{4636D376-8F54-49AE-BDCB-57B1EA8CEBDC}" presName="node" presStyleLbl="node1" presStyleIdx="2" presStyleCnt="3" custScaleX="138303" custScaleY="139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C9373E-62E7-470A-8191-7CDE74E421A0}" type="pres">
      <dgm:prSet presAssocID="{4636D376-8F54-49AE-BDCB-57B1EA8CEBDC}" presName="dummy" presStyleCnt="0"/>
      <dgm:spPr/>
      <dgm:t>
        <a:bodyPr/>
        <a:lstStyle/>
        <a:p>
          <a:endParaRPr lang="pt-BR"/>
        </a:p>
      </dgm:t>
    </dgm:pt>
    <dgm:pt modelId="{0B9C3880-6143-40D8-903A-D580962CCE42}" type="pres">
      <dgm:prSet presAssocID="{76679F5F-62BC-4B5C-AF93-3B92BA49AAFC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18AADE5-0E3A-42E5-AC65-FA3EF537391A}" type="presOf" srcId="{0B65EE16-1509-4354-BC25-CDFAF97F7D7C}" destId="{DEB22A36-296C-4275-BA79-F4A48CD60F1E}" srcOrd="0" destOrd="0" presId="urn:microsoft.com/office/officeart/2005/8/layout/radial6"/>
    <dgm:cxn modelId="{9DB297FF-F5B5-4CAB-9D4A-27E925D57DCC}" type="presOf" srcId="{4636D376-8F54-49AE-BDCB-57B1EA8CEBDC}" destId="{D598F0AA-14C5-4459-BDE5-B66957CAE704}" srcOrd="0" destOrd="0" presId="urn:microsoft.com/office/officeart/2005/8/layout/radial6"/>
    <dgm:cxn modelId="{9312B2E0-183E-4D62-A57D-E6511699EAD6}" srcId="{F89EC88C-B38A-461D-9CA9-8A32ABBB3AED}" destId="{5F3B9517-F1B6-41E7-A43F-0CB6A0803F7B}" srcOrd="0" destOrd="0" parTransId="{855F2FBF-B0F3-470E-A58A-C0493888A891}" sibTransId="{926A4531-23EB-4DF0-9941-671920520A97}"/>
    <dgm:cxn modelId="{3012806C-E8A6-490C-83E9-33020222AD17}" type="presOf" srcId="{5F3B9517-F1B6-41E7-A43F-0CB6A0803F7B}" destId="{5891E897-2102-4AF0-B791-4A05904A71DE}" srcOrd="0" destOrd="0" presId="urn:microsoft.com/office/officeart/2005/8/layout/radial6"/>
    <dgm:cxn modelId="{EA614301-B7FB-4E8D-BD3D-B8E51EA0CC6B}" srcId="{8F85E9E3-899B-4DB8-8047-A2285A12E9C3}" destId="{F89EC88C-B38A-461D-9CA9-8A32ABBB3AED}" srcOrd="0" destOrd="0" parTransId="{E7437FE9-6A56-4044-9633-A1398839D0F7}" sibTransId="{27D2461A-C98A-4F77-B44D-3CBB3E27AF92}"/>
    <dgm:cxn modelId="{ECF3A15E-169E-4CF2-BFF6-F140FCE68D85}" srcId="{F89EC88C-B38A-461D-9CA9-8A32ABBB3AED}" destId="{0B65EE16-1509-4354-BC25-CDFAF97F7D7C}" srcOrd="1" destOrd="0" parTransId="{42BADEDC-0BFE-401C-8B68-0297702FC4D7}" sibTransId="{6E940DE7-8B6F-4EB3-8F19-C0023863D7BA}"/>
    <dgm:cxn modelId="{B9CAFC22-77DD-48A7-8F63-E6A9A9508075}" type="presOf" srcId="{F89EC88C-B38A-461D-9CA9-8A32ABBB3AED}" destId="{C2263F1F-ABBE-4436-AF44-4B83112AF158}" srcOrd="0" destOrd="0" presId="urn:microsoft.com/office/officeart/2005/8/layout/radial6"/>
    <dgm:cxn modelId="{68BBC775-7F95-4665-A53B-374FA2CD01E6}" type="presOf" srcId="{76679F5F-62BC-4B5C-AF93-3B92BA49AAFC}" destId="{0B9C3880-6143-40D8-903A-D580962CCE42}" srcOrd="0" destOrd="0" presId="urn:microsoft.com/office/officeart/2005/8/layout/radial6"/>
    <dgm:cxn modelId="{20F1198B-BE12-47C1-AC80-A80C85CCC3D7}" type="presOf" srcId="{6E940DE7-8B6F-4EB3-8F19-C0023863D7BA}" destId="{4C30A633-029B-4DCD-AC2A-261A8F87FA2C}" srcOrd="0" destOrd="0" presId="urn:microsoft.com/office/officeart/2005/8/layout/radial6"/>
    <dgm:cxn modelId="{705486D6-A861-4DC3-A90E-E3BA3C76E6F4}" srcId="{F89EC88C-B38A-461D-9CA9-8A32ABBB3AED}" destId="{4636D376-8F54-49AE-BDCB-57B1EA8CEBDC}" srcOrd="2" destOrd="0" parTransId="{92F6375A-7D78-4DCF-A68B-D081F2762459}" sibTransId="{76679F5F-62BC-4B5C-AF93-3B92BA49AAFC}"/>
    <dgm:cxn modelId="{6DE2366D-2426-4B0B-B3F5-E3BBBE647CAD}" type="presOf" srcId="{8F85E9E3-899B-4DB8-8047-A2285A12E9C3}" destId="{3D4B580C-7195-4FC9-898F-BE1BD42351FD}" srcOrd="0" destOrd="0" presId="urn:microsoft.com/office/officeart/2005/8/layout/radial6"/>
    <dgm:cxn modelId="{645DA2B8-37EB-4FD2-AC9B-0C873DF6EC84}" type="presOf" srcId="{926A4531-23EB-4DF0-9941-671920520A97}" destId="{9357A125-46C4-47F1-BFDD-A672EDBD0A89}" srcOrd="0" destOrd="0" presId="urn:microsoft.com/office/officeart/2005/8/layout/radial6"/>
    <dgm:cxn modelId="{69AD61DD-A703-452D-92AB-A046DB1472B8}" type="presParOf" srcId="{3D4B580C-7195-4FC9-898F-BE1BD42351FD}" destId="{C2263F1F-ABBE-4436-AF44-4B83112AF158}" srcOrd="0" destOrd="0" presId="urn:microsoft.com/office/officeart/2005/8/layout/radial6"/>
    <dgm:cxn modelId="{7C58D410-2BF1-4195-8365-72C2BFEAFFE9}" type="presParOf" srcId="{3D4B580C-7195-4FC9-898F-BE1BD42351FD}" destId="{5891E897-2102-4AF0-B791-4A05904A71DE}" srcOrd="1" destOrd="0" presId="urn:microsoft.com/office/officeart/2005/8/layout/radial6"/>
    <dgm:cxn modelId="{7FA231B2-7788-4581-86F6-DE0CF65C2E74}" type="presParOf" srcId="{3D4B580C-7195-4FC9-898F-BE1BD42351FD}" destId="{D0BF69B6-794B-4E0F-92DA-2E5F5892253C}" srcOrd="2" destOrd="0" presId="urn:microsoft.com/office/officeart/2005/8/layout/radial6"/>
    <dgm:cxn modelId="{55B8A743-02C4-49D0-A294-3858326C1C5C}" type="presParOf" srcId="{3D4B580C-7195-4FC9-898F-BE1BD42351FD}" destId="{9357A125-46C4-47F1-BFDD-A672EDBD0A89}" srcOrd="3" destOrd="0" presId="urn:microsoft.com/office/officeart/2005/8/layout/radial6"/>
    <dgm:cxn modelId="{987C82B3-DDCA-45F4-B0F5-F60C63A90153}" type="presParOf" srcId="{3D4B580C-7195-4FC9-898F-BE1BD42351FD}" destId="{DEB22A36-296C-4275-BA79-F4A48CD60F1E}" srcOrd="4" destOrd="0" presId="urn:microsoft.com/office/officeart/2005/8/layout/radial6"/>
    <dgm:cxn modelId="{9B83A5A5-2100-4125-B74F-052CE33D41FA}" type="presParOf" srcId="{3D4B580C-7195-4FC9-898F-BE1BD42351FD}" destId="{048BF9A2-8117-4C36-B45D-7C80EC817A3A}" srcOrd="5" destOrd="0" presId="urn:microsoft.com/office/officeart/2005/8/layout/radial6"/>
    <dgm:cxn modelId="{8F4109C6-B48F-417F-BADF-09BE601E6751}" type="presParOf" srcId="{3D4B580C-7195-4FC9-898F-BE1BD42351FD}" destId="{4C30A633-029B-4DCD-AC2A-261A8F87FA2C}" srcOrd="6" destOrd="0" presId="urn:microsoft.com/office/officeart/2005/8/layout/radial6"/>
    <dgm:cxn modelId="{5E0D6199-5CE3-411B-A6DA-DEDB3D56E9C7}" type="presParOf" srcId="{3D4B580C-7195-4FC9-898F-BE1BD42351FD}" destId="{D598F0AA-14C5-4459-BDE5-B66957CAE704}" srcOrd="7" destOrd="0" presId="urn:microsoft.com/office/officeart/2005/8/layout/radial6"/>
    <dgm:cxn modelId="{D3A43C8D-8B59-4C86-AA4E-FAC0F9A5951E}" type="presParOf" srcId="{3D4B580C-7195-4FC9-898F-BE1BD42351FD}" destId="{47C9373E-62E7-470A-8191-7CDE74E421A0}" srcOrd="8" destOrd="0" presId="urn:microsoft.com/office/officeart/2005/8/layout/radial6"/>
    <dgm:cxn modelId="{C294B8D5-F824-43B5-B1B5-0013CC416648}" type="presParOf" srcId="{3D4B580C-7195-4FC9-898F-BE1BD42351FD}" destId="{0B9C3880-6143-40D8-903A-D580962CCE4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6EFD5-341A-4A18-ABDE-D7AC1982C93D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5F9E8-A9BE-44CC-A4C5-CB14D7D0C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1EB6-FACC-4756-9053-3618C73DF0DF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5083-CA98-4900-818A-F16C5BFBE4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66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4149080"/>
            <a:ext cx="6768752" cy="864096"/>
          </a:xfrm>
        </p:spPr>
        <p:txBody>
          <a:bodyPr/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836712"/>
            <a:ext cx="3888432" cy="50405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Kozuka Gothic Pr6N EL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tema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>
          <a:xfrm>
            <a:off x="251520" y="2492896"/>
            <a:ext cx="8568952" cy="3600400"/>
          </a:xfrm>
        </p:spPr>
        <p:txBody>
          <a:bodyPr>
            <a:normAutofit/>
          </a:bodyPr>
          <a:lstStyle>
            <a:lvl1pPr algn="ctr">
              <a:defRPr sz="24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569325" cy="720725"/>
          </a:xfrm>
        </p:spPr>
        <p:txBody>
          <a:bodyPr/>
          <a:lstStyle>
            <a:lvl1pPr marL="0" indent="0" algn="ctr">
              <a:buNone/>
              <a:defRPr b="1" i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52056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740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8397-931F-4DA4-89D9-F5F76F1E7A9D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6394-F364-483C-A343-780E57F04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4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8397-931F-4DA4-89D9-F5F76F1E7A9D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6394-F364-483C-A343-780E57F04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81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8397-931F-4DA4-89D9-F5F76F1E7A9D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6394-F364-483C-A343-780E57F04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81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F4FF-A2C4-47DE-91C8-CF8218E5D1B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04AC-6593-44AF-AFEA-D869DFF9EEB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2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"/>
            <a:ext cx="9144000" cy="68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3933056"/>
            <a:ext cx="9140146" cy="2232248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APLICAÇÃO DO MODELO DE TARIFA BÁSICA </a:t>
            </a:r>
            <a:r>
              <a:rPr lang="pt-BR" sz="3200" dirty="0" smtClean="0"/>
              <a:t>OPERACIONAL – TBO</a:t>
            </a:r>
          </a:p>
          <a:p>
            <a:pPr algn="ctr"/>
            <a:r>
              <a:rPr lang="pt-BR" sz="3200" dirty="0" smtClean="0"/>
              <a:t>ESTUDO </a:t>
            </a:r>
            <a:r>
              <a:rPr lang="pt-BR" sz="3200" dirty="0"/>
              <a:t>DE CASO DO SAMAE DE JARAGUÁ DO SUL </a:t>
            </a:r>
            <a:endParaRPr lang="pt-BR" sz="4000" dirty="0"/>
          </a:p>
        </p:txBody>
      </p:sp>
      <p:pic>
        <p:nvPicPr>
          <p:cNvPr id="4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4420113" y="0"/>
            <a:ext cx="472388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0"/>
            <a:ext cx="221850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67136" y="908720"/>
            <a:ext cx="8569325" cy="10081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PASSOS SEGUIDOS</a:t>
            </a:r>
          </a:p>
          <a:p>
            <a:r>
              <a:rPr lang="pt-BR" dirty="0" smtClean="0"/>
              <a:t>Emitida Resolução Normativa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813340" cy="2840087"/>
          </a:xfrm>
          <a:prstGeom prst="roundRect">
            <a:avLst>
              <a:gd name="adj" fmla="val 4167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" b="56113"/>
          <a:stretch/>
        </p:blipFill>
        <p:spPr bwMode="auto">
          <a:xfrm>
            <a:off x="755576" y="2276873"/>
            <a:ext cx="808780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67136" y="908720"/>
            <a:ext cx="8569325" cy="10081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PASSOS SEGUIDOS</a:t>
            </a:r>
          </a:p>
          <a:p>
            <a:r>
              <a:rPr lang="pt-BR" dirty="0" smtClean="0"/>
              <a:t>Análise e consistência das informações</a:t>
            </a:r>
            <a:endParaRPr lang="pt-BR" dirty="0"/>
          </a:p>
        </p:txBody>
      </p:sp>
      <p:pic>
        <p:nvPicPr>
          <p:cNvPr id="5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7"/>
          <a:stretch/>
        </p:blipFill>
        <p:spPr bwMode="auto">
          <a:xfrm>
            <a:off x="1043608" y="1700808"/>
            <a:ext cx="70196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54170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54169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15724"/>
            <a:ext cx="6552728" cy="55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15724"/>
            <a:ext cx="6552728" cy="55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1"/>
            <a:ext cx="7817241" cy="2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7838"/>
            <a:ext cx="7082077" cy="412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67136" y="908720"/>
            <a:ext cx="8569325" cy="720725"/>
          </a:xfrm>
        </p:spPr>
        <p:txBody>
          <a:bodyPr/>
          <a:lstStyle/>
          <a:p>
            <a:r>
              <a:rPr lang="pt-BR" dirty="0" smtClean="0"/>
              <a:t>DOS REAJUSTES</a:t>
            </a:r>
            <a:endParaRPr lang="pt-BR" dirty="0"/>
          </a:p>
        </p:txBody>
      </p:sp>
      <p:pic>
        <p:nvPicPr>
          <p:cNvPr id="5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51724" y="2679303"/>
            <a:ext cx="5252015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pt-BR" sz="2800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67136" y="1268116"/>
            <a:ext cx="8569325" cy="49807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DOS CRITÉRIOS DE EFICIÊNCIA</a:t>
            </a:r>
            <a:endParaRPr lang="pt-BR" dirty="0"/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493068" y="3506986"/>
            <a:ext cx="8569325" cy="498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i="1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DOS </a:t>
            </a:r>
            <a:r>
              <a:rPr lang="pt-BR" dirty="0"/>
              <a:t>INDICADORES OPERACIONAIS</a:t>
            </a: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645468" y="5595218"/>
            <a:ext cx="8569325" cy="498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i="1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0,95</a:t>
            </a:r>
            <a:r>
              <a:rPr lang="pt-BR" dirty="0"/>
              <a:t>&lt;= Fe&lt;=1,00</a:t>
            </a:r>
          </a:p>
          <a:p>
            <a:endParaRPr lang="pt-BR" dirty="0"/>
          </a:p>
        </p:txBody>
      </p:sp>
      <p:sp>
        <p:nvSpPr>
          <p:cNvPr id="12" name="Seta para cima e para baixo 11"/>
          <p:cNvSpPr/>
          <p:nvPr/>
        </p:nvSpPr>
        <p:spPr>
          <a:xfrm>
            <a:off x="4013243" y="1828855"/>
            <a:ext cx="630765" cy="13736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e para baixo 12"/>
          <p:cNvSpPr/>
          <p:nvPr/>
        </p:nvSpPr>
        <p:spPr>
          <a:xfrm>
            <a:off x="4138940" y="4019797"/>
            <a:ext cx="630765" cy="13736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29740"/>
              </p:ext>
            </p:extLst>
          </p:nvPr>
        </p:nvGraphicFramePr>
        <p:xfrm>
          <a:off x="460375" y="2133600"/>
          <a:ext cx="8496298" cy="28797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0269"/>
                <a:gridCol w="838991"/>
                <a:gridCol w="645664"/>
                <a:gridCol w="867295"/>
                <a:gridCol w="698654"/>
                <a:gridCol w="562136"/>
                <a:gridCol w="872362"/>
                <a:gridCol w="669497"/>
                <a:gridCol w="552301"/>
                <a:gridCol w="772734"/>
                <a:gridCol w="614335"/>
                <a:gridCol w="542060"/>
              </a:tblGrid>
              <a:tr h="3598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kern="1200" dirty="0">
                          <a:effectLst/>
                        </a:rPr>
                        <a:t>D - Social</a:t>
                      </a:r>
                      <a:endParaRPr lang="pt-BR" sz="14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effectLst/>
                        </a:rPr>
                        <a:t>A - Residencial</a:t>
                      </a:r>
                      <a:endParaRPr lang="pt-BR" sz="14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0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B - Comercial </a:t>
                      </a:r>
                      <a:endParaRPr lang="pt-BR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 - </a:t>
                      </a:r>
                      <a:r>
                        <a:rPr lang="pt-BR" sz="1400" b="1" u="none" strike="noStrike" dirty="0" smtClean="0">
                          <a:effectLst/>
                        </a:rPr>
                        <a:t>Pública</a:t>
                      </a:r>
                      <a:endParaRPr lang="pt-BR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66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/>
                        <a:t>T.B.O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6,03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mês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/>
                        <a:t>T.B.O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15,69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mês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/>
                        <a:t>T.B.O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26,53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mês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/>
                        <a:t>T.B.O</a:t>
                      </a:r>
                      <a:endParaRPr lang="pt-BR" sz="1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15,69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mês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</a:tr>
              <a:tr h="2933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 a 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0,25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 a 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0,84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 a 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1,21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 a 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0,84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/>
                        <a:t> m³</a:t>
                      </a:r>
                      <a:endParaRPr lang="pt-BR" sz="1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</a:tr>
              <a:tr h="29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6 </a:t>
                      </a:r>
                      <a:r>
                        <a:rPr lang="pt-BR" sz="1400" b="1" kern="1200" dirty="0"/>
                        <a:t>a 10 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0,72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/>
                        <a:t>6 </a:t>
                      </a:r>
                      <a:r>
                        <a:rPr lang="pt-BR" sz="1400" b="1" kern="1200" dirty="0"/>
                        <a:t>a 10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0,96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/>
                        <a:t>6 </a:t>
                      </a:r>
                      <a:r>
                        <a:rPr lang="pt-BR" sz="1400" b="1" kern="1200" dirty="0"/>
                        <a:t>a 10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2,05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/>
                        <a:t>6 </a:t>
                      </a:r>
                      <a:r>
                        <a:rPr lang="pt-BR" sz="1400" b="1" kern="1200" dirty="0"/>
                        <a:t>a 10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0,96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</a:tr>
              <a:tr h="29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/>
                        <a:t>11 </a:t>
                      </a:r>
                      <a:r>
                        <a:rPr lang="pt-BR" sz="1400" b="1" kern="1200" dirty="0"/>
                        <a:t>a 15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4,27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/>
                        <a:t>11 </a:t>
                      </a:r>
                      <a:r>
                        <a:rPr lang="pt-BR" sz="1400" b="1" kern="1200" dirty="0"/>
                        <a:t>a 15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4,27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/>
                        <a:t>11 </a:t>
                      </a:r>
                      <a:r>
                        <a:rPr lang="pt-BR" sz="1400" b="1" kern="1200" dirty="0"/>
                        <a:t>a 30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6,27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&gt; que 10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2,50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</a:tr>
              <a:tr h="29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16 </a:t>
                      </a:r>
                      <a:r>
                        <a:rPr lang="pt-BR" sz="1400" b="1" kern="1200" dirty="0"/>
                        <a:t>a 20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5,43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16 </a:t>
                      </a:r>
                      <a:r>
                        <a:rPr lang="pt-BR" sz="1400" b="1" kern="1200" dirty="0"/>
                        <a:t>a 20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5,43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31 a </a:t>
                      </a:r>
                      <a:r>
                        <a:rPr lang="pt-BR" sz="1400" b="1" kern="1200" dirty="0"/>
                        <a:t>100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6,87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 rowSpan="4" gridSpan="3">
                  <a:txBody>
                    <a:bodyPr/>
                    <a:lstStyle/>
                    <a:p>
                      <a:pPr algn="l" fontAlgn="b"/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21 </a:t>
                      </a:r>
                      <a:r>
                        <a:rPr lang="pt-BR" sz="1400" b="1" kern="1200" dirty="0"/>
                        <a:t>a 25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6,03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21 </a:t>
                      </a:r>
                      <a:r>
                        <a:rPr lang="pt-BR" sz="1400" b="1" kern="1200" dirty="0"/>
                        <a:t>a 25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6,03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&gt; que 100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7,84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 gridSpan="3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26 </a:t>
                      </a:r>
                      <a:r>
                        <a:rPr lang="pt-BR" sz="1400" b="1" kern="1200" dirty="0"/>
                        <a:t>a 30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6,63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26 </a:t>
                      </a:r>
                      <a:r>
                        <a:rPr lang="pt-BR" sz="1400" b="1" kern="1200" dirty="0"/>
                        <a:t>a 30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6,63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 rowSpan="2" gridSpan="3">
                  <a:txBody>
                    <a:bodyPr/>
                    <a:lstStyle/>
                    <a:p>
                      <a:pPr algn="l" fontAlgn="b"/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 &gt; que </a:t>
                      </a:r>
                      <a:r>
                        <a:rPr lang="pt-BR" sz="1400" b="1" kern="1200" dirty="0" smtClean="0"/>
                        <a:t>30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7,84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&gt; que 30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/>
                        <a:t>7,84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/>
                        <a:t> </a:t>
                      </a:r>
                      <a:r>
                        <a:rPr lang="pt-BR" sz="1400" b="1" kern="1200" dirty="0" smtClean="0"/>
                        <a:t>m³</a:t>
                      </a:r>
                      <a:endParaRPr lang="pt-BR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/>
                </a:tc>
                <a:tc gridSpan="3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tângulo 3"/>
          <p:cNvSpPr>
            <a:spLocks noChangeArrowheads="1"/>
          </p:cNvSpPr>
          <p:nvPr/>
        </p:nvSpPr>
        <p:spPr bwMode="auto">
          <a:xfrm>
            <a:off x="488950" y="1196975"/>
            <a:ext cx="4298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b="1" dirty="0" err="1">
                <a:solidFill>
                  <a:srgbClr val="262699"/>
                </a:solidFill>
                <a:latin typeface="Calibri" panose="020F0502020204030204" pitchFamily="34" charset="0"/>
              </a:rPr>
              <a:t>Tabela</a:t>
            </a:r>
            <a:r>
              <a:rPr lang="en-GB" altLang="pt-BR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b="1" dirty="0" err="1">
                <a:solidFill>
                  <a:srgbClr val="262699"/>
                </a:solidFill>
                <a:latin typeface="Calibri" panose="020F0502020204030204" pitchFamily="34" charset="0"/>
              </a:rPr>
              <a:t>Tárifa</a:t>
            </a:r>
            <a:r>
              <a:rPr lang="en-GB" altLang="pt-BR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b="1" dirty="0" err="1">
                <a:solidFill>
                  <a:srgbClr val="262699"/>
                </a:solidFill>
                <a:latin typeface="Calibri" panose="020F0502020204030204" pitchFamily="34" charset="0"/>
              </a:rPr>
              <a:t>Básica</a:t>
            </a:r>
            <a:r>
              <a:rPr lang="en-GB" altLang="pt-BR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b="1" dirty="0" err="1">
                <a:solidFill>
                  <a:srgbClr val="262699"/>
                </a:solidFill>
                <a:latin typeface="Calibri" panose="020F0502020204030204" pitchFamily="34" charset="0"/>
              </a:rPr>
              <a:t>Operacional</a:t>
            </a:r>
            <a:endParaRPr lang="en-GB" altLang="pt-BR" b="1" dirty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488950" y="5424488"/>
            <a:ext cx="79930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i="1">
                <a:solidFill>
                  <a:srgbClr val="262699"/>
                </a:solidFill>
                <a:latin typeface="Calibri" panose="020F0502020204030204" pitchFamily="34" charset="0"/>
              </a:rPr>
              <a:t>* Valores por economia</a:t>
            </a:r>
          </a:p>
        </p:txBody>
      </p:sp>
      <p:pic>
        <p:nvPicPr>
          <p:cNvPr id="5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549900" y="1773238"/>
            <a:ext cx="23034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>
                <a:solidFill>
                  <a:srgbClr val="262699"/>
                </a:solidFill>
                <a:latin typeface="Calibri" panose="020F0502020204030204" pitchFamily="34" charset="0"/>
              </a:rPr>
              <a:t>Como será: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28650" y="1773238"/>
            <a:ext cx="23050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>
                <a:solidFill>
                  <a:srgbClr val="262699"/>
                </a:solidFill>
                <a:latin typeface="Calibri" panose="020F0502020204030204" pitchFamily="34" charset="0"/>
              </a:rPr>
              <a:t>Como é: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49275" y="2349500"/>
            <a:ext cx="2870200" cy="719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tarifa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mínima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: R$ 9,88</a:t>
            </a:r>
            <a:endParaRPr lang="en-GB" altLang="pt-BR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481638" y="2420938"/>
            <a:ext cx="2835275" cy="11525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dirty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Tarifa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Básica</a:t>
            </a:r>
            <a:r>
              <a:rPr lang="en-GB" altLang="pt-BR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Operacional</a:t>
            </a:r>
            <a:r>
              <a:rPr lang="en-GB" altLang="pt-BR" dirty="0">
                <a:solidFill>
                  <a:srgbClr val="262699"/>
                </a:solidFill>
                <a:latin typeface="Calibri" panose="020F0502020204030204" pitchFamily="34" charset="0"/>
              </a:rPr>
              <a:t> (TBO)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R$ 6,03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+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efetivo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36775" y="3429000"/>
            <a:ext cx="2376488" cy="21605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R$ 9,88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10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Valor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 da </a:t>
            </a:r>
            <a:r>
              <a:rPr lang="en-GB" altLang="pt-BR" sz="2200" baseline="30000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fatura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: R$ 9,88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: 20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R$ 54,73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ângulo 9"/>
          <p:cNvSpPr>
            <a:spLocks noChangeArrowheads="1"/>
          </p:cNvSpPr>
          <p:nvPr/>
        </p:nvSpPr>
        <p:spPr bwMode="auto">
          <a:xfrm>
            <a:off x="2743200" y="949325"/>
            <a:ext cx="37576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200" b="1">
                <a:solidFill>
                  <a:srgbClr val="262699"/>
                </a:solidFill>
                <a:latin typeface="Calibri" panose="020F0502020204030204" pitchFamily="34" charset="0"/>
              </a:rPr>
              <a:t>Social</a:t>
            </a:r>
          </a:p>
        </p:txBody>
      </p:sp>
      <p:pic>
        <p:nvPicPr>
          <p:cNvPr id="14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17065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7150"/>
            <a:ext cx="16700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529388" y="3867150"/>
            <a:ext cx="2376487" cy="21605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R$ 6,03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10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R$ 10,88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20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R$ 59,38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64163" y="1268413"/>
            <a:ext cx="23034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>
                <a:solidFill>
                  <a:srgbClr val="262699"/>
                </a:solidFill>
                <a:latin typeface="Calibri" panose="020F0502020204030204" pitchFamily="34" charset="0"/>
              </a:rPr>
              <a:t>Como será: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3225" y="1268413"/>
            <a:ext cx="23050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>
                <a:solidFill>
                  <a:srgbClr val="262699"/>
                </a:solidFill>
                <a:latin typeface="Calibri" panose="020F0502020204030204" pitchFamily="34" charset="0"/>
              </a:rPr>
              <a:t>Como é:</a:t>
            </a:r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781300"/>
            <a:ext cx="2098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830388" y="3729038"/>
            <a:ext cx="2303462" cy="23050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0 m</a:t>
            </a: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R$ 23,53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8 m</a:t>
            </a: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R$ 23,53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10 m</a:t>
            </a: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R$ 23,53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852738"/>
            <a:ext cx="2097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265863" y="3702050"/>
            <a:ext cx="2301875" cy="23034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0 m</a:t>
            </a: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R$ 15,69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8 m</a:t>
            </a: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R$ 22,77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10 m</a:t>
            </a: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R$ 24,69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296988" y="1987550"/>
            <a:ext cx="2836862" cy="650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tarifa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mínima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: R$ 23,53</a:t>
            </a:r>
            <a:endParaRPr lang="en-GB" altLang="pt-BR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435600" y="1916113"/>
            <a:ext cx="2835275" cy="10810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dirty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Tarifa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Básica</a:t>
            </a:r>
            <a:r>
              <a:rPr lang="en-GB" altLang="pt-BR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Operacional</a:t>
            </a:r>
            <a:r>
              <a:rPr lang="en-GB" altLang="pt-BR" dirty="0">
                <a:solidFill>
                  <a:srgbClr val="262699"/>
                </a:solidFill>
                <a:latin typeface="Calibri" panose="020F0502020204030204" pitchFamily="34" charset="0"/>
              </a:rPr>
              <a:t> (TBO) 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R$ 15,69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+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efetivo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ângulo 15"/>
          <p:cNvSpPr>
            <a:spLocks noChangeArrowheads="1"/>
          </p:cNvSpPr>
          <p:nvPr/>
        </p:nvSpPr>
        <p:spPr bwMode="auto">
          <a:xfrm>
            <a:off x="2757488" y="836613"/>
            <a:ext cx="27368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200" b="1">
                <a:solidFill>
                  <a:srgbClr val="262699"/>
                </a:solidFill>
                <a:latin typeface="Calibri" panose="020F0502020204030204" pitchFamily="34" charset="0"/>
              </a:rPr>
              <a:t>Residencial</a:t>
            </a:r>
          </a:p>
        </p:txBody>
      </p:sp>
      <p:pic>
        <p:nvPicPr>
          <p:cNvPr id="13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-972616" y="1052736"/>
            <a:ext cx="8569325" cy="720725"/>
          </a:xfrm>
        </p:spPr>
        <p:txBody>
          <a:bodyPr/>
          <a:lstStyle/>
          <a:p>
            <a:r>
              <a:rPr lang="pt-BR" dirty="0" smtClean="0"/>
              <a:t>ARIS 2016</a:t>
            </a:r>
            <a:endParaRPr lang="pt-BR" dirty="0"/>
          </a:p>
        </p:txBody>
      </p:sp>
      <p:pic>
        <p:nvPicPr>
          <p:cNvPr id="7" name="Picture 1" descr="ARIS_Mapa_Consorciado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894712" cy="590465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75856" y="472514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178</a:t>
            </a:r>
            <a:endParaRPr lang="pt-BR" dirty="0"/>
          </a:p>
        </p:txBody>
      </p:sp>
      <p:pic>
        <p:nvPicPr>
          <p:cNvPr id="5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344863"/>
            <a:ext cx="244633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435600" y="1844675"/>
            <a:ext cx="23034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>
                <a:solidFill>
                  <a:srgbClr val="262699"/>
                </a:solidFill>
                <a:latin typeface="Calibri" panose="020F0502020204030204" pitchFamily="34" charset="0"/>
              </a:rPr>
              <a:t>Como será: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74663" y="1844675"/>
            <a:ext cx="23050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>
                <a:solidFill>
                  <a:srgbClr val="262699"/>
                </a:solidFill>
                <a:latin typeface="Calibri" panose="020F0502020204030204" pitchFamily="34" charset="0"/>
              </a:rPr>
              <a:t>Como é: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95288" y="2420938"/>
            <a:ext cx="4105275" cy="8286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tarifa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mínima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: 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10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economias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x R$ 23,53 = 235,30</a:t>
            </a:r>
            <a:endParaRPr lang="en-GB" altLang="pt-BR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530850" y="2347913"/>
            <a:ext cx="2835275" cy="11525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T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a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rifa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B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ásica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>
                <a:solidFill>
                  <a:srgbClr val="262699"/>
                </a:solidFill>
                <a:latin typeface="Calibri" panose="020F0502020204030204" pitchFamily="34" charset="0"/>
              </a:rPr>
              <a:t>O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peracional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(TBO) R$ 15,69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por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economia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+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efetivo</a:t>
            </a:r>
            <a:r>
              <a:rPr lang="en-GB" altLang="pt-BR" dirty="0" smtClean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776663"/>
            <a:ext cx="244633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6600825" y="3573463"/>
            <a:ext cx="2376488" cy="28082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R$ 156,90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err="1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sz="2200" dirty="0">
                <a:solidFill>
                  <a:srgbClr val="262699"/>
                </a:solidFill>
                <a:latin typeface="Calibri" panose="020F0502020204030204" pitchFamily="34" charset="0"/>
              </a:rPr>
              <a:t>: </a:t>
            </a: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50 </a:t>
            </a:r>
            <a:r>
              <a:rPr lang="en-GB" altLang="pt-BR" sz="2200" dirty="0">
                <a:solidFill>
                  <a:srgbClr val="262699"/>
                </a:solidFill>
                <a:latin typeface="Calibri" panose="020F0502020204030204" pitchFamily="34" charset="0"/>
              </a:rPr>
              <a:t>m</a:t>
            </a:r>
            <a:r>
              <a:rPr lang="en-GB" altLang="pt-BR" sz="2200" baseline="30000" dirty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err="1">
                <a:solidFill>
                  <a:srgbClr val="262699"/>
                </a:solidFill>
                <a:latin typeface="Calibri" panose="020F0502020204030204" pitchFamily="34" charset="0"/>
              </a:rPr>
              <a:t>Valor</a:t>
            </a:r>
            <a:r>
              <a:rPr lang="en-GB" altLang="pt-BR" sz="2200" baseline="30000" dirty="0">
                <a:solidFill>
                  <a:srgbClr val="262699"/>
                </a:solidFill>
                <a:latin typeface="Calibri" panose="020F0502020204030204" pitchFamily="34" charset="0"/>
              </a:rPr>
              <a:t> da </a:t>
            </a:r>
            <a:r>
              <a:rPr lang="en-GB" altLang="pt-BR" sz="2200" baseline="30000" dirty="0" err="1">
                <a:solidFill>
                  <a:srgbClr val="262699"/>
                </a:solidFill>
                <a:latin typeface="Calibri" panose="020F0502020204030204" pitchFamily="34" charset="0"/>
              </a:rPr>
              <a:t>fatura</a:t>
            </a:r>
            <a:r>
              <a:rPr lang="en-GB" altLang="pt-BR" sz="2200" baseline="30000" dirty="0">
                <a:solidFill>
                  <a:srgbClr val="262699"/>
                </a:solidFill>
                <a:latin typeface="Calibri" panose="020F0502020204030204" pitchFamily="34" charset="0"/>
              </a:rPr>
              <a:t>: R$ 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198,90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100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R$ 246,90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200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R$ 731,90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2124075" y="3500438"/>
            <a:ext cx="2376488" cy="28082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742950" indent="-336550"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R$ 235,30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err="1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sz="2200" dirty="0">
                <a:solidFill>
                  <a:srgbClr val="262699"/>
                </a:solidFill>
                <a:latin typeface="Calibri" panose="020F0502020204030204" pitchFamily="34" charset="0"/>
              </a:rPr>
              <a:t>: 50 m</a:t>
            </a:r>
            <a:r>
              <a:rPr lang="en-GB" altLang="pt-BR" sz="2200" baseline="30000" dirty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err="1">
                <a:solidFill>
                  <a:srgbClr val="262699"/>
                </a:solidFill>
                <a:latin typeface="Calibri" panose="020F0502020204030204" pitchFamily="34" charset="0"/>
              </a:rPr>
              <a:t>Valor</a:t>
            </a:r>
            <a:r>
              <a:rPr lang="en-GB" altLang="pt-BR" sz="2200" baseline="30000" dirty="0">
                <a:solidFill>
                  <a:srgbClr val="262699"/>
                </a:solidFill>
                <a:latin typeface="Calibri" panose="020F0502020204030204" pitchFamily="34" charset="0"/>
              </a:rPr>
              <a:t> da </a:t>
            </a:r>
            <a:r>
              <a:rPr lang="en-GB" altLang="pt-BR" sz="2200" baseline="30000" dirty="0" err="1">
                <a:solidFill>
                  <a:srgbClr val="262699"/>
                </a:solidFill>
                <a:latin typeface="Calibri" panose="020F0502020204030204" pitchFamily="34" charset="0"/>
              </a:rPr>
              <a:t>fatura</a:t>
            </a:r>
            <a:r>
              <a:rPr lang="en-GB" altLang="pt-BR" sz="2200" baseline="30000" dirty="0">
                <a:solidFill>
                  <a:srgbClr val="262699"/>
                </a:solidFill>
                <a:latin typeface="Calibri" panose="020F0502020204030204" pitchFamily="34" charset="0"/>
              </a:rPr>
              <a:t>: R$ 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235,30</a:t>
            </a:r>
            <a:endParaRPr lang="en-GB" altLang="pt-BR" sz="2200" baseline="30000" dirty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err="1" smtClean="0">
                <a:solidFill>
                  <a:srgbClr val="262699"/>
                </a:solidFill>
                <a:latin typeface="Calibri" panose="020F0502020204030204" pitchFamily="34" charset="0"/>
              </a:rPr>
              <a:t>Consumo</a:t>
            </a: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: 100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R$ 235,30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Consumo: 200 m</a:t>
            </a: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3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200" baseline="30000" dirty="0" smtClean="0">
                <a:solidFill>
                  <a:srgbClr val="262699"/>
                </a:solidFill>
                <a:latin typeface="Calibri" panose="020F0502020204030204" pitchFamily="34" charset="0"/>
              </a:rPr>
              <a:t>Valor da fatura: R$ 683,80</a:t>
            </a: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pt-BR" sz="2400" baseline="30000" dirty="0" smtClean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ângulo 11"/>
          <p:cNvSpPr>
            <a:spLocks noChangeArrowheads="1"/>
          </p:cNvSpPr>
          <p:nvPr/>
        </p:nvSpPr>
        <p:spPr bwMode="auto">
          <a:xfrm>
            <a:off x="2516188" y="1098550"/>
            <a:ext cx="3975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200" b="1">
                <a:solidFill>
                  <a:srgbClr val="262699"/>
                </a:solidFill>
                <a:latin typeface="Calibri" panose="020F0502020204030204" pitchFamily="34" charset="0"/>
              </a:rPr>
              <a:t>Prédios/Condomínios</a:t>
            </a:r>
          </a:p>
        </p:txBody>
      </p:sp>
      <p:pic>
        <p:nvPicPr>
          <p:cNvPr id="22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251520" y="1052736"/>
            <a:ext cx="8496944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b="1" u="sng" dirty="0" smtClean="0"/>
          </a:p>
          <a:p>
            <a:pPr marL="0" indent="0" algn="just">
              <a:buNone/>
            </a:pPr>
            <a:r>
              <a:rPr lang="pt-BR" b="1" u="sng" dirty="0" smtClean="0"/>
              <a:t>PUBLICIDADE</a:t>
            </a:r>
            <a:endParaRPr lang="pt-BR" b="1" u="sng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altLang="pt-BR" sz="2000" dirty="0" smtClean="0"/>
              <a:t>Jornais locais;</a:t>
            </a:r>
          </a:p>
          <a:p>
            <a:pPr algn="just"/>
            <a:r>
              <a:rPr lang="pt-BR" altLang="pt-BR" sz="2000" dirty="0" smtClean="0"/>
              <a:t>Radio locais;</a:t>
            </a:r>
          </a:p>
          <a:p>
            <a:pPr algn="just"/>
            <a:endParaRPr lang="pt-BR" altLang="pt-BR" sz="2000" dirty="0" smtClean="0"/>
          </a:p>
          <a:p>
            <a:pPr marL="0" indent="0" algn="just">
              <a:buNone/>
            </a:pPr>
            <a:endParaRPr lang="pt-BR" altLang="pt-BR" sz="1050" dirty="0" smtClean="0"/>
          </a:p>
          <a:p>
            <a:pPr algn="just"/>
            <a:endParaRPr lang="pt-BR" altLang="pt-BR" sz="1050" dirty="0"/>
          </a:p>
          <a:p>
            <a:pPr algn="just"/>
            <a:endParaRPr lang="pt-BR" altLang="pt-BR" sz="1050" dirty="0"/>
          </a:p>
          <a:p>
            <a:pPr marL="0" indent="0" algn="l">
              <a:buNone/>
            </a:pPr>
            <a:r>
              <a:rPr lang="pt-BR" sz="1050" dirty="0"/>
              <a:t>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574455" cy="458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r="3891" b="3303"/>
          <a:stretch/>
        </p:blipFill>
        <p:spPr bwMode="auto">
          <a:xfrm>
            <a:off x="171449" y="3887875"/>
            <a:ext cx="4544567" cy="25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251520" y="1052736"/>
            <a:ext cx="8496944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u="sng" dirty="0" smtClean="0"/>
              <a:t>PUBLICIDADE</a:t>
            </a:r>
            <a:endParaRPr lang="pt-BR" b="1" u="sng" dirty="0"/>
          </a:p>
          <a:p>
            <a:pPr algn="just"/>
            <a:r>
              <a:rPr lang="pt-BR" altLang="pt-BR" sz="2000" dirty="0" smtClean="0"/>
              <a:t>Site </a:t>
            </a:r>
            <a:r>
              <a:rPr lang="pt-BR" altLang="pt-BR" sz="2000" dirty="0"/>
              <a:t>do SAMAE de Jaraguá do Sul;</a:t>
            </a:r>
          </a:p>
          <a:p>
            <a:pPr algn="just"/>
            <a:r>
              <a:rPr lang="pt-BR" altLang="pt-BR" sz="2000" dirty="0" smtClean="0"/>
              <a:t>Site </a:t>
            </a:r>
            <a:r>
              <a:rPr lang="pt-BR" altLang="pt-BR" sz="2000" dirty="0"/>
              <a:t>da ARIS</a:t>
            </a:r>
            <a:r>
              <a:rPr lang="pt-BR" altLang="pt-BR" sz="2000" dirty="0" smtClean="0"/>
              <a:t>;</a:t>
            </a:r>
          </a:p>
          <a:p>
            <a:pPr algn="just"/>
            <a:endParaRPr lang="pt-BR" altLang="pt-BR" sz="1050" dirty="0"/>
          </a:p>
          <a:p>
            <a:pPr marL="0" indent="0" algn="l">
              <a:buNone/>
            </a:pPr>
            <a:r>
              <a:rPr lang="pt-BR" sz="1050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3046" r="14544" b="4663"/>
          <a:stretch/>
        </p:blipFill>
        <p:spPr bwMode="auto">
          <a:xfrm>
            <a:off x="395536" y="4293096"/>
            <a:ext cx="3642969" cy="242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23375" r="16814" b="44989"/>
          <a:stretch/>
        </p:blipFill>
        <p:spPr bwMode="auto">
          <a:xfrm>
            <a:off x="861818" y="4437112"/>
            <a:ext cx="8107203" cy="215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3084" r="23561" b="6057"/>
          <a:stretch/>
        </p:blipFill>
        <p:spPr bwMode="auto">
          <a:xfrm>
            <a:off x="5059331" y="908720"/>
            <a:ext cx="3917871" cy="30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32936" r="23561" b="44959"/>
          <a:stretch/>
        </p:blipFill>
        <p:spPr bwMode="auto">
          <a:xfrm>
            <a:off x="539552" y="2282329"/>
            <a:ext cx="8350055" cy="198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04303"/>
              </p:ext>
            </p:extLst>
          </p:nvPr>
        </p:nvGraphicFramePr>
        <p:xfrm>
          <a:off x="179388" y="1844675"/>
          <a:ext cx="8640761" cy="42799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47237"/>
                <a:gridCol w="602844"/>
                <a:gridCol w="669826"/>
                <a:gridCol w="669826"/>
                <a:gridCol w="669826"/>
                <a:gridCol w="669826"/>
                <a:gridCol w="602844"/>
                <a:gridCol w="602844"/>
                <a:gridCol w="602844"/>
                <a:gridCol w="602844"/>
              </a:tblGrid>
              <a:tr h="359910"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 marL="91438" marR="91438" marT="45704" marB="45704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2015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/>
                </a:tc>
              </a:tr>
              <a:tr h="51812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Aprovação da Resolução pelo</a:t>
                      </a:r>
                      <a:r>
                        <a:rPr lang="pt-BR" sz="1400" b="1" baseline="0" dirty="0" smtClean="0"/>
                        <a:t> Conselho – ARIS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16/04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</a:tr>
              <a:tr h="3047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Publicação no DOM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22/04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</a:tr>
              <a:tr h="73148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Encaminhamento da documentação pelo Samae para ARIS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16/05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  <a:tr h="35991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Análise do Estudo pela ARIS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02/07</a:t>
                      </a:r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  <a:tr h="35991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Audiência Pública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17/07</a:t>
                      </a:r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  <a:tr h="3047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Parecer final da ARIS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24/07</a:t>
                      </a:r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  <a:tr h="51812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Encaminhamento ao Conselho de Regulação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31/07</a:t>
                      </a:r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  <a:tr h="3047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Início das leituras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01/08</a:t>
                      </a:r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  <a:tr h="51812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Vencimento da primeira fatura com novo modelo tarifário aplicado </a:t>
                      </a:r>
                      <a:endParaRPr lang="pt-BR" sz="14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/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01/09</a:t>
                      </a:r>
                    </a:p>
                    <a:p>
                      <a:endParaRPr lang="pt-B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8" marR="91438" marT="45704" marB="45704"/>
                </a:tc>
              </a:tr>
            </a:tbl>
          </a:graphicData>
        </a:graphic>
      </p:graphicFrame>
      <p:sp>
        <p:nvSpPr>
          <p:cNvPr id="12" name="Retângulo 3"/>
          <p:cNvSpPr>
            <a:spLocks noChangeArrowheads="1"/>
          </p:cNvSpPr>
          <p:nvPr/>
        </p:nvSpPr>
        <p:spPr bwMode="auto">
          <a:xfrm>
            <a:off x="468313" y="1104900"/>
            <a:ext cx="27352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2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Cronograma</a:t>
            </a:r>
            <a:endParaRPr lang="en-GB" altLang="pt-BR" sz="3200" b="1" dirty="0">
              <a:solidFill>
                <a:srgbClr val="26269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126178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6177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251520" y="1700808"/>
            <a:ext cx="8568952" cy="4392488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Observa-se, que a estrutura a ser implantada, </a:t>
            </a:r>
            <a:r>
              <a:rPr lang="pt-BR" b="1" u="sng" dirty="0"/>
              <a:t>beneficia todas as categorias nos primeiros 08 metros cúbicos faturados.</a:t>
            </a:r>
            <a:r>
              <a:rPr lang="pt-BR" b="1" dirty="0"/>
              <a:t> Ainda, traz a possibilidade de controle pelo usuário para a migração, de forma mais dinâmica, a uma faixa inferior, e consequentemente dando os incentivos aos usuários</a:t>
            </a:r>
            <a:r>
              <a:rPr lang="pt-BR" b="1" dirty="0" smtClean="0"/>
              <a:t>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i="1" u="sng" dirty="0" smtClean="0"/>
              <a:t>Aproximadamente 40% das economias são beneficiadas;</a:t>
            </a:r>
          </a:p>
          <a:p>
            <a:pPr algn="just"/>
            <a:r>
              <a:rPr lang="pt-BR" b="1" i="1" u="sng" dirty="0" smtClean="0"/>
              <a:t>Aproximadamente 35% das economias são possibilitadas de mudança de faixa;</a:t>
            </a:r>
            <a:endParaRPr lang="pt-BR" b="1" i="1" u="sng" dirty="0"/>
          </a:p>
          <a:p>
            <a:pPr algn="just"/>
            <a:endParaRPr lang="pt-BR" b="1" dirty="0"/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79512" y="908720"/>
            <a:ext cx="8569325" cy="720725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pic>
        <p:nvPicPr>
          <p:cNvPr id="7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339021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Para tanto a forma de aplicação da nova estrutura se dará da seguinte forma</a:t>
            </a:r>
            <a:r>
              <a:rPr lang="pt-BR" sz="2000" dirty="0" smtClean="0"/>
              <a:t>:</a:t>
            </a:r>
          </a:p>
          <a:p>
            <a:pPr algn="just"/>
            <a:endParaRPr lang="pt-BR" sz="2000" dirty="0"/>
          </a:p>
          <a:p>
            <a:pPr lvl="0" algn="just"/>
            <a:r>
              <a:rPr lang="pt-BR" sz="2000" dirty="0"/>
              <a:t>As chamadas economias (até o momento, existentes nos cadastros dos clientes do SAMAE) devem ser </a:t>
            </a:r>
            <a:r>
              <a:rPr lang="pt-BR" sz="2000" dirty="0" smtClean="0"/>
              <a:t>substituídas </a:t>
            </a:r>
            <a:r>
              <a:rPr lang="pt-BR" sz="2000" dirty="0"/>
              <a:t>por </a:t>
            </a:r>
            <a:r>
              <a:rPr lang="pt-BR" sz="2000" b="1" u="sng" dirty="0"/>
              <a:t>Tarifas Básicas </a:t>
            </a:r>
            <a:r>
              <a:rPr lang="pt-BR" sz="2000" b="1" u="sng" dirty="0" smtClean="0"/>
              <a:t>Operacionais </a:t>
            </a:r>
            <a:r>
              <a:rPr lang="pt-BR" sz="2000" b="1" u="sng" dirty="0"/>
              <a:t>do </a:t>
            </a:r>
            <a:r>
              <a:rPr lang="pt-BR" sz="2000" b="1" u="sng" dirty="0" smtClean="0"/>
              <a:t>Serviço - TBO</a:t>
            </a:r>
            <a:r>
              <a:rPr lang="pt-BR" sz="2000" b="1" dirty="0" smtClean="0"/>
              <a:t>;</a:t>
            </a:r>
          </a:p>
          <a:p>
            <a:pPr lvl="0" algn="just"/>
            <a:endParaRPr lang="pt-BR" sz="2000" dirty="0"/>
          </a:p>
          <a:p>
            <a:pPr lvl="0" algn="just"/>
            <a:r>
              <a:rPr lang="pt-BR" sz="2000" dirty="0"/>
              <a:t>O cliente pagará pela disponibilização mais o valor por cada metro cúbico consumido</a:t>
            </a:r>
            <a:r>
              <a:rPr lang="pt-BR" sz="2000" dirty="0" smtClean="0"/>
              <a:t>;</a:t>
            </a:r>
          </a:p>
          <a:p>
            <a:pPr lvl="0" algn="just"/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83568" y="453292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tx2"/>
                </a:solidFill>
              </a:rPr>
              <a:t>O ESTUDO PRESERVA O EQUILÍBRIO ECONÔMICO FINANCEIRO E ASSEGURA A MODICIDADE TARIFÁRIA DEFINIDA NA LEI FEDERAL.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7372"/>
            <a:ext cx="4913956" cy="36877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3"/>
            <a:ext cx="4788023" cy="35910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19"/>
            <a:ext cx="4824536" cy="36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700808"/>
            <a:ext cx="6948264" cy="39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5311" y="4071263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 smtClean="0">
                <a:solidFill>
                  <a:schemeClr val="tx2"/>
                </a:solidFill>
              </a:rPr>
              <a:t>Eng. Ricardo Martins</a:t>
            </a:r>
          </a:p>
          <a:p>
            <a:pPr lvl="0" algn="ctr"/>
            <a:r>
              <a:rPr lang="pt-BR" sz="2000" b="1" dirty="0" smtClean="0">
                <a:solidFill>
                  <a:schemeClr val="tx2"/>
                </a:solidFill>
              </a:rPr>
              <a:t>Diretor de Regulação – ARIS</a:t>
            </a:r>
          </a:p>
          <a:p>
            <a:pPr lvl="0" algn="ctr"/>
            <a:endParaRPr lang="pt-BR" b="1" dirty="0">
              <a:solidFill>
                <a:schemeClr val="tx2"/>
              </a:solidFill>
            </a:endParaRPr>
          </a:p>
          <a:p>
            <a:pPr lvl="0" algn="ctr"/>
            <a:r>
              <a:rPr lang="pt-BR" sz="4400" b="1" dirty="0" smtClean="0">
                <a:solidFill>
                  <a:schemeClr val="tx2"/>
                </a:solidFill>
              </a:rPr>
              <a:t>Obrigado!</a:t>
            </a:r>
            <a:endParaRPr lang="pt-BR" sz="44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79512" y="1700808"/>
            <a:ext cx="8568952" cy="3744416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/>
              <a:t>Reajustes tarifários;</a:t>
            </a:r>
            <a:endParaRPr lang="pt-BR" sz="2000" b="1" dirty="0"/>
          </a:p>
          <a:p>
            <a:pPr algn="just"/>
            <a:r>
              <a:rPr lang="pt-BR" sz="2000" b="1" dirty="0" smtClean="0"/>
              <a:t>Implantações de controle dos custos em </a:t>
            </a:r>
            <a:r>
              <a:rPr lang="pt-BR" sz="2000" b="1" dirty="0" err="1" smtClean="0"/>
              <a:t>SAMAEs</a:t>
            </a:r>
            <a:r>
              <a:rPr lang="pt-BR" sz="2000" b="1" dirty="0" smtClean="0"/>
              <a:t>;</a:t>
            </a:r>
            <a:endParaRPr lang="pt-BR" sz="2000" b="1" dirty="0"/>
          </a:p>
          <a:p>
            <a:pPr algn="just"/>
            <a:r>
              <a:rPr lang="pt-BR" sz="2000" b="1" dirty="0" smtClean="0"/>
              <a:t>Reajuste </a:t>
            </a:r>
            <a:r>
              <a:rPr lang="pt-BR" sz="2000" b="1" dirty="0"/>
              <a:t>tarifário em resíduos </a:t>
            </a:r>
            <a:r>
              <a:rPr lang="pt-BR" sz="2000" b="1" dirty="0" smtClean="0"/>
              <a:t>sólidos;</a:t>
            </a:r>
          </a:p>
          <a:p>
            <a:pPr algn="just"/>
            <a:r>
              <a:rPr lang="pt-BR" sz="2000" b="1" dirty="0" smtClean="0"/>
              <a:t>Termos de Notificação;</a:t>
            </a:r>
          </a:p>
          <a:p>
            <a:pPr algn="just"/>
            <a:r>
              <a:rPr lang="pt-BR" sz="2000" b="1" dirty="0" smtClean="0"/>
              <a:t>Autos </a:t>
            </a:r>
            <a:r>
              <a:rPr lang="pt-BR" sz="2000" b="1" dirty="0"/>
              <a:t>de </a:t>
            </a:r>
            <a:r>
              <a:rPr lang="pt-BR" sz="2000" b="1" dirty="0" smtClean="0"/>
              <a:t>infração;</a:t>
            </a:r>
          </a:p>
          <a:p>
            <a:pPr algn="just"/>
            <a:r>
              <a:rPr lang="pt-BR" sz="2000" b="1" dirty="0" smtClean="0"/>
              <a:t>Aplicação de Penalidades;</a:t>
            </a:r>
          </a:p>
          <a:p>
            <a:pPr algn="just"/>
            <a:r>
              <a:rPr lang="pt-BR" sz="2000" b="1" dirty="0" smtClean="0"/>
              <a:t>Estudos </a:t>
            </a:r>
            <a:r>
              <a:rPr lang="pt-BR" sz="2000" b="1" dirty="0"/>
              <a:t>de modelagem de revisão tarifária em </a:t>
            </a:r>
            <a:r>
              <a:rPr lang="pt-BR" sz="2000" b="1" dirty="0" err="1" smtClean="0"/>
              <a:t>SAMAEs</a:t>
            </a:r>
            <a:r>
              <a:rPr lang="pt-BR" sz="2000" b="1" dirty="0" smtClean="0"/>
              <a:t>;</a:t>
            </a:r>
            <a:endParaRPr lang="pt-BR" sz="2000" b="1" dirty="0"/>
          </a:p>
          <a:p>
            <a:pPr algn="just"/>
            <a:r>
              <a:rPr lang="pt-BR" sz="2000" b="1" dirty="0" smtClean="0"/>
              <a:t>Análise do preço do m3 de água (interdependência entre prestadores);</a:t>
            </a:r>
          </a:p>
          <a:p>
            <a:pPr algn="just"/>
            <a:r>
              <a:rPr lang="pt-BR" sz="2000" b="1" dirty="0" smtClean="0"/>
              <a:t>Normas quanto a Contratos de Demanda; Metodologia de acompanhamento de Indicadores; Revisão Tarifária; Reajuste Tarifário; Plano de Contas Regulatório; Certificação de Ativos;</a:t>
            </a:r>
            <a:endParaRPr lang="pt-BR" sz="2000" b="1" dirty="0"/>
          </a:p>
          <a:p>
            <a:pPr algn="just"/>
            <a:endParaRPr lang="pt-BR" sz="32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51520" y="908720"/>
            <a:ext cx="8569325" cy="720725"/>
          </a:xfrm>
        </p:spPr>
        <p:txBody>
          <a:bodyPr>
            <a:normAutofit/>
          </a:bodyPr>
          <a:lstStyle/>
          <a:p>
            <a:r>
              <a:rPr lang="pt-BR" dirty="0"/>
              <a:t>AÇÕES DE REGULAÇÃO</a:t>
            </a:r>
          </a:p>
          <a:p>
            <a:endParaRPr lang="pt-BR" sz="4000" dirty="0"/>
          </a:p>
        </p:txBody>
      </p:sp>
      <p:pic>
        <p:nvPicPr>
          <p:cNvPr id="4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0" y="2204864"/>
            <a:ext cx="9144000" cy="1512813"/>
          </a:xfrm>
        </p:spPr>
        <p:txBody>
          <a:bodyPr>
            <a:normAutofit fontScale="77500" lnSpcReduction="20000"/>
          </a:bodyPr>
          <a:lstStyle/>
          <a:p>
            <a:r>
              <a:rPr lang="pt-BR" sz="4000" dirty="0" smtClean="0"/>
              <a:t>ESTUDO DE CASO -</a:t>
            </a:r>
          </a:p>
          <a:p>
            <a:r>
              <a:rPr lang="pt-BR" sz="4000" dirty="0" smtClean="0"/>
              <a:t>REVISÃO TARIFÁRIA </a:t>
            </a:r>
          </a:p>
          <a:p>
            <a:r>
              <a:rPr lang="pt-BR" sz="4000" dirty="0" smtClean="0"/>
              <a:t>SAMAE DE JARAGUÁ DO SUL</a:t>
            </a:r>
            <a:endParaRPr lang="pt-BR" sz="4000" dirty="0"/>
          </a:p>
        </p:txBody>
      </p:sp>
      <p:pic>
        <p:nvPicPr>
          <p:cNvPr id="3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70063" y="1340768"/>
            <a:ext cx="545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9950" algn="l"/>
                <a:tab pos="8939213" algn="l"/>
                <a:tab pos="9388475" algn="l"/>
                <a:tab pos="9837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333399"/>
                </a:solidFill>
                <a:latin typeface="Calibri" panose="020F0502020204030204" pitchFamily="34" charset="0"/>
              </a:rPr>
              <a:t>Justificativa: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14400" y="1917031"/>
            <a:ext cx="76898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742950" indent="-336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800"/>
              </a:spcBef>
            </a:pPr>
            <a:endParaRPr lang="en-GB" altLang="pt-BR" sz="2400" b="1" dirty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A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proposta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do novo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plano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tarifário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decorreu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Ação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Civil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Pública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proposta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pelo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Ministério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Público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.</a:t>
            </a:r>
          </a:p>
          <a:p>
            <a:pPr algn="ctr" eaLnBrk="1">
              <a:lnSpc>
                <a:spcPct val="90000"/>
              </a:lnSpc>
              <a:spcBef>
                <a:spcPts val="800"/>
              </a:spcBef>
            </a:pPr>
            <a:endParaRPr lang="en-GB" altLang="pt-BR" sz="2400" b="1" dirty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Onde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se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identificou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a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necessidade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reformular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a forma de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cobrança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visando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atender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assim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o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disposto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no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Código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de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Defesa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do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Consumidor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beneficiando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o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consumidor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que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 consume </a:t>
            </a:r>
            <a:r>
              <a:rPr lang="en-GB" altLang="pt-BR" sz="2400" b="1" dirty="0" err="1">
                <a:solidFill>
                  <a:srgbClr val="262699"/>
                </a:solidFill>
                <a:latin typeface="Calibri" panose="020F0502020204030204" pitchFamily="34" charset="0"/>
              </a:rPr>
              <a:t>menos</a:t>
            </a:r>
            <a:r>
              <a:rPr lang="en-GB" altLang="pt-BR" sz="2400" b="1" dirty="0">
                <a:solidFill>
                  <a:srgbClr val="262699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176213" y="5876256"/>
            <a:ext cx="86407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b="1" i="1">
                <a:solidFill>
                  <a:srgbClr val="262699"/>
                </a:solidFill>
                <a:latin typeface="Calibri" panose="020F0502020204030204" pitchFamily="34" charset="0"/>
              </a:rPr>
              <a:t>“restou acordado judicialmente que o Samae implantará nova estrutura tarifária, em conformidade com estudos tarifários elaborados pela ARIS.”</a:t>
            </a:r>
          </a:p>
        </p:txBody>
      </p:sp>
    </p:spTree>
    <p:extLst>
      <p:ext uri="{BB962C8B-B14F-4D97-AF65-F5344CB8AC3E}">
        <p14:creationId xmlns:p14="http://schemas.microsoft.com/office/powerpoint/2010/main" val="2922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6426042"/>
              </p:ext>
            </p:extLst>
          </p:nvPr>
        </p:nvGraphicFramePr>
        <p:xfrm>
          <a:off x="899592" y="1052736"/>
          <a:ext cx="7292946" cy="543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" y="203356"/>
            <a:ext cx="8793608" cy="656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507454" cy="49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16675" r="2786" b="66650"/>
          <a:stretch/>
        </p:blipFill>
        <p:spPr bwMode="auto">
          <a:xfrm>
            <a:off x="2555776" y="1196752"/>
            <a:ext cx="6855554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" name="Seta em curva para baixo 1"/>
          <p:cNvSpPr/>
          <p:nvPr/>
        </p:nvSpPr>
        <p:spPr>
          <a:xfrm rot="749252" flipV="1">
            <a:off x="1524427" y="2826604"/>
            <a:ext cx="2062697" cy="8037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57587" y="3879920"/>
            <a:ext cx="4572000" cy="1524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GB" altLang="pt-BR" sz="24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n-GB" altLang="pt-BR" sz="2400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proposta</a:t>
            </a:r>
            <a:r>
              <a:rPr lang="en-GB" altLang="pt-BR" sz="24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do novo </a:t>
            </a:r>
            <a:r>
              <a:rPr lang="en-GB" altLang="pt-BR" sz="24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Plano </a:t>
            </a:r>
            <a:r>
              <a:rPr lang="en-GB" altLang="pt-BR" sz="2400" b="1" u="sng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Tarifário</a:t>
            </a:r>
            <a:r>
              <a:rPr lang="en-GB" altLang="pt-BR" sz="24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altLang="pt-BR" sz="2400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decorreu</a:t>
            </a:r>
            <a:r>
              <a:rPr lang="en-GB" altLang="pt-BR" sz="24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GB" altLang="pt-BR" sz="2400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Ação</a:t>
            </a:r>
            <a:r>
              <a:rPr lang="en-GB" altLang="pt-BR" sz="24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Civil </a:t>
            </a:r>
            <a:r>
              <a:rPr lang="en-GB" altLang="pt-BR" sz="2400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Pública</a:t>
            </a:r>
            <a:r>
              <a:rPr lang="en-GB" altLang="pt-BR" sz="24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altLang="pt-BR" sz="2400" b="1" u="sng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pelo</a:t>
            </a:r>
            <a:r>
              <a:rPr lang="en-GB" altLang="pt-BR" sz="24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MP/SC.</a:t>
            </a:r>
            <a:endParaRPr lang="en-GB" altLang="pt-BR" sz="2400" b="1" u="sng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GB" altLang="pt-BR" sz="2400" b="1" u="sng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3541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 smtClean="0"/>
              <a:t>- REAJUSTES E REVISÕES TARIFÁRIAS possuem </a:t>
            </a:r>
            <a:r>
              <a:rPr lang="pt-BR" sz="3200" b="1" u="sng" dirty="0"/>
              <a:t>previsão legal na Lei nº 11.445/07, regulamentado pelo Decreto 7.217/10 e por norma </a:t>
            </a:r>
            <a:r>
              <a:rPr lang="pt-BR" sz="3200" b="1" u="sng" dirty="0" smtClean="0"/>
              <a:t>da ARIS (art. </a:t>
            </a:r>
            <a:r>
              <a:rPr lang="pt-BR" sz="3200" b="1" u="sng" dirty="0"/>
              <a:t>108 da Resolução Normativa/ARIS n. </a:t>
            </a:r>
            <a:r>
              <a:rPr lang="pt-BR" sz="3200" b="1" u="sng" dirty="0" smtClean="0"/>
              <a:t>001/2011)</a:t>
            </a:r>
          </a:p>
          <a:p>
            <a:pPr algn="just"/>
            <a:endParaRPr lang="pt-BR" sz="3200" b="1" u="sng" dirty="0"/>
          </a:p>
        </p:txBody>
      </p:sp>
      <p:pic>
        <p:nvPicPr>
          <p:cNvPr id="5" name="Picture 2" descr="http://www.samaejs.com.br/fotos/56fe5e3f55856c342379a88fbb06fdaf_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b="28010"/>
          <a:stretch/>
        </p:blipFill>
        <p:spPr bwMode="auto">
          <a:xfrm>
            <a:off x="6300192" y="37693"/>
            <a:ext cx="1206964" cy="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692"/>
            <a:ext cx="1080120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ARI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973</Words>
  <Application>Microsoft Office PowerPoint</Application>
  <PresentationFormat>Apresentação na tela (4:3)</PresentationFormat>
  <Paragraphs>231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SimSun</vt:lpstr>
      <vt:lpstr>Arial</vt:lpstr>
      <vt:lpstr>Calibri</vt:lpstr>
      <vt:lpstr>Kozuka Gothic Pr6N EL</vt:lpstr>
      <vt:lpstr>Times New Roman</vt:lpstr>
      <vt:lpstr>Tema ARIS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ARIS</dc:creator>
  <cp:lastModifiedBy>Ricardo</cp:lastModifiedBy>
  <cp:revision>73</cp:revision>
  <dcterms:created xsi:type="dcterms:W3CDTF">2014-10-12T12:45:18Z</dcterms:created>
  <dcterms:modified xsi:type="dcterms:W3CDTF">2016-05-17T19:16:19Z</dcterms:modified>
</cp:coreProperties>
</file>