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61" r:id="rId2"/>
    <p:sldId id="357" r:id="rId3"/>
    <p:sldId id="342" r:id="rId4"/>
    <p:sldId id="341" r:id="rId5"/>
    <p:sldId id="352" r:id="rId6"/>
    <p:sldId id="353" r:id="rId7"/>
    <p:sldId id="358" r:id="rId8"/>
    <p:sldId id="350" r:id="rId9"/>
    <p:sldId id="332" r:id="rId10"/>
    <p:sldId id="338" r:id="rId11"/>
    <p:sldId id="351" r:id="rId12"/>
    <p:sldId id="339" r:id="rId13"/>
    <p:sldId id="335" r:id="rId14"/>
    <p:sldId id="334" r:id="rId15"/>
    <p:sldId id="354" r:id="rId16"/>
    <p:sldId id="336" r:id="rId17"/>
    <p:sldId id="349" r:id="rId18"/>
    <p:sldId id="356" r:id="rId19"/>
    <p:sldId id="355" r:id="rId20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Verdana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99"/>
    <a:srgbClr val="CCCCFF"/>
    <a:srgbClr val="9999FF"/>
    <a:srgbClr val="99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43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cadio\Desktop\Leo\apresentacoes\151117_conf%20mun%20SB\planilha%20Leocadio_rev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cadio\Desktop\Leo\Projetos\FUJAMA\projetos\Prefeitura\RSU\Planilhas%20gerenciamento\planilha%20controle%20entregas%20MR_rev151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cadio\Desktop\Leo\Projetos\FUJAMA\projetos\Prefeitura\RSU\Planilhas%20gerenciamento\planilha%20controle%20entregas%20MR_rev15120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ocadio\Desktop\Leo\Projetos\FUJAMA\projetos\Prefeitura\RSU\Planilhas%20gerenciamento\planilha%20controle%20entregas%20MR_rev151201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cadio\Desktop\Leo\Projetos\FUJAMA\projetos\Prefeitura\RSU\Planilhas%20gerenciamento\planilha%20controle%20entregas%20MR_rev1604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cadio\Desktop\Leo\Projetos\FUJAMA\projetos\Prefeitura\RSU\Planilhas%20gerenciamento\planilha%20controle%20entregas%20MR_rev1604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ocadio\Desktop\Leo\Projetos\FUJAMA\projetos\Prefeitura\RSU\Planilhas%20gerenciamento\planilha%20controle%20entregas%20MR_rev1604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pt-BR" sz="2000" dirty="0" smtClean="0"/>
              <a:t>COMPOSIÇÃO GRAVIMÉTRICA</a:t>
            </a:r>
            <a:r>
              <a:rPr lang="pt-BR" sz="2000" baseline="0" dirty="0" smtClean="0"/>
              <a:t> </a:t>
            </a:r>
            <a:r>
              <a:rPr lang="pt-BR" sz="2000" dirty="0" smtClean="0"/>
              <a:t>MÉDIA</a:t>
            </a:r>
            <a:endParaRPr lang="pt-BR" sz="2000" dirty="0"/>
          </a:p>
        </c:rich>
      </c:tx>
      <c:layout>
        <c:manualLayout>
          <c:xMode val="edge"/>
          <c:yMode val="edge"/>
          <c:x val="0.24915474790942271"/>
          <c:y val="3.2592298772358627E-2"/>
        </c:manualLayout>
      </c:layout>
      <c:overlay val="0"/>
    </c:title>
    <c:autoTitleDeleted val="0"/>
    <c:view3D>
      <c:rotX val="3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50441655044165"/>
          <c:y val="0.11157601115760112"/>
          <c:w val="0.68074398649959555"/>
          <c:h val="0.83263598326359822"/>
        </c:manualLayout>
      </c:layout>
      <c:pie3DChart>
        <c:varyColors val="1"/>
        <c:ser>
          <c:idx val="0"/>
          <c:order val="0"/>
          <c:explosion val="28"/>
          <c:dPt>
            <c:idx val="2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-3.6980653921444451E-2"/>
                  <c:y val="4.13365528830130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Plan3!$A$2:$A$4</c:f>
              <c:strCache>
                <c:ptCount val="3"/>
                <c:pt idx="0">
                  <c:v>Matéria orgânica</c:v>
                </c:pt>
                <c:pt idx="1">
                  <c:v>Materiais recicláveis</c:v>
                </c:pt>
                <c:pt idx="2">
                  <c:v>Rejeitos</c:v>
                </c:pt>
              </c:strCache>
            </c:strRef>
          </c:cat>
          <c:val>
            <c:numRef>
              <c:f>Plan3!$B$2:$B$4</c:f>
              <c:numCache>
                <c:formatCode>General</c:formatCode>
                <c:ptCount val="3"/>
                <c:pt idx="0">
                  <c:v>51.82</c:v>
                </c:pt>
                <c:pt idx="1">
                  <c:v>30.2</c:v>
                </c:pt>
                <c:pt idx="2">
                  <c:v>17.98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100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4737318559809"/>
          <c:y val="3.4267027737185832E-2"/>
          <c:w val="0.84354338014138897"/>
          <c:h val="0.835943949658804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'residuos 2005 2015'!$B$21</c:f>
              <c:strCache>
                <c:ptCount val="1"/>
                <c:pt idx="0">
                  <c:v>RSD projetado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'residuos 2005 2015'!$A$23:$A$32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'residuos 2005 2015'!$B$23:$B$32</c:f>
              <c:numCache>
                <c:formatCode>_(* #,##0.00_);_(* \(#,##0.00\);_(* "-"??_);_(@_)</c:formatCode>
                <c:ptCount val="10"/>
                <c:pt idx="0">
                  <c:v>23033.535212000003</c:v>
                </c:pt>
                <c:pt idx="1">
                  <c:v>23768.304985262803</c:v>
                </c:pt>
                <c:pt idx="2">
                  <c:v>24526.513914292686</c:v>
                </c:pt>
                <c:pt idx="3">
                  <c:v>25308.909708158622</c:v>
                </c:pt>
                <c:pt idx="4">
                  <c:v>26116.263927848882</c:v>
                </c:pt>
                <c:pt idx="5">
                  <c:v>26949.372747147263</c:v>
                </c:pt>
                <c:pt idx="6">
                  <c:v>27809.057737781262</c:v>
                </c:pt>
                <c:pt idx="7">
                  <c:v>28696.166679616486</c:v>
                </c:pt>
                <c:pt idx="8">
                  <c:v>29611.574396696255</c:v>
                </c:pt>
                <c:pt idx="9">
                  <c:v>30556.183619950865</c:v>
                </c:pt>
              </c:numCache>
            </c:numRef>
          </c:val>
        </c:ser>
        <c:ser>
          <c:idx val="0"/>
          <c:order val="1"/>
          <c:tx>
            <c:strRef>
              <c:f>'residuos 2005 2015'!$C$21</c:f>
              <c:strCache>
                <c:ptCount val="1"/>
                <c:pt idx="0">
                  <c:v>RSD coletado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'residuos 2005 2015'!$A$23:$A$32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'residuos 2005 2015'!$C$23:$C$32</c:f>
              <c:numCache>
                <c:formatCode>_(* #,##0.00_);_(* \(#,##0.00\);_(* "-"??_);_(@_)</c:formatCode>
                <c:ptCount val="10"/>
                <c:pt idx="0">
                  <c:v>24075.010000000002</c:v>
                </c:pt>
                <c:pt idx="1">
                  <c:v>25851.414000000001</c:v>
                </c:pt>
                <c:pt idx="2">
                  <c:v>27658.699999999997</c:v>
                </c:pt>
                <c:pt idx="3">
                  <c:v>28741.969999999998</c:v>
                </c:pt>
                <c:pt idx="4">
                  <c:v>30835.179999999997</c:v>
                </c:pt>
                <c:pt idx="5">
                  <c:v>32355.13</c:v>
                </c:pt>
                <c:pt idx="6">
                  <c:v>32741.750000000004</c:v>
                </c:pt>
                <c:pt idx="7">
                  <c:v>33190.590000000011</c:v>
                </c:pt>
                <c:pt idx="8">
                  <c:v>35707.120000000003</c:v>
                </c:pt>
                <c:pt idx="9">
                  <c:v>33971.432727272724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7"/>
        <c:axId val="94463104"/>
        <c:axId val="94464640"/>
      </c:barChart>
      <c:catAx>
        <c:axId val="9446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94464640"/>
        <c:crosses val="autoZero"/>
        <c:auto val="1"/>
        <c:lblAlgn val="ctr"/>
        <c:lblOffset val="100"/>
        <c:noMultiLvlLbl val="0"/>
      </c:catAx>
      <c:valAx>
        <c:axId val="94464640"/>
        <c:scaling>
          <c:orientation val="minMax"/>
          <c:max val="40000"/>
          <c:min val="2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pt-BR" sz="1200"/>
                  <a:t>Quantidade RSD (ton.)</a:t>
                </a:r>
              </a:p>
            </c:rich>
          </c:tx>
          <c:layout>
            <c:manualLayout>
              <c:xMode val="edge"/>
              <c:yMode val="edge"/>
              <c:x val="1.1604736702015955E-2"/>
              <c:y val="0.3002625755483733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944631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baseline="0">
                <a:effectLst/>
              </a:rPr>
              <a:t>Comparativo projetado x realizado</a:t>
            </a:r>
            <a:endParaRPr lang="pt-BR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5379479412982842E-2"/>
          <c:y val="0.11122111385499002"/>
          <c:w val="0.90237609983827982"/>
          <c:h val="0.8124351923860312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'residuos 2005 2015'!$D$21</c:f>
              <c:strCache>
                <c:ptCount val="1"/>
                <c:pt idx="0">
                  <c:v>evolução coletado observada</c:v>
                </c:pt>
              </c:strCache>
            </c:strRef>
          </c:tx>
          <c:spPr>
            <a:solidFill>
              <a:srgbClr val="C00000"/>
            </a:solidFill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00000"/>
              </a:solidFill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effectLst/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'residuos 2005 2015'!$A$23:$A$32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'residuos 2005 2015'!$E$23:$E$32</c:f>
              <c:numCache>
                <c:formatCode>0.0%</c:formatCode>
                <c:ptCount val="10"/>
                <c:pt idx="0">
                  <c:v>4.5215585814956119E-2</c:v>
                </c:pt>
                <c:pt idx="1">
                  <c:v>8.7642304153737499E-2</c:v>
                </c:pt>
                <c:pt idx="2">
                  <c:v>0.12770612638439613</c:v>
                </c:pt>
                <c:pt idx="3">
                  <c:v>0.13564631315329589</c:v>
                </c:pt>
                <c:pt idx="4">
                  <c:v>0.18068878784454057</c:v>
                </c:pt>
                <c:pt idx="5">
                  <c:v>0.20058935336166467</c:v>
                </c:pt>
                <c:pt idx="6">
                  <c:v>0.17737718079952086</c:v>
                </c:pt>
                <c:pt idx="7">
                  <c:v>0.15662103480797007</c:v>
                </c:pt>
                <c:pt idx="8">
                  <c:v>0.20585010177587262</c:v>
                </c:pt>
                <c:pt idx="9">
                  <c:v>0.1117694915634674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27"/>
        <c:axId val="93403008"/>
        <c:axId val="93404544"/>
      </c:barChart>
      <c:catAx>
        <c:axId val="9340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93404544"/>
        <c:crosses val="autoZero"/>
        <c:auto val="1"/>
        <c:lblAlgn val="ctr"/>
        <c:lblOffset val="100"/>
        <c:noMultiLvlLbl val="0"/>
      </c:catAx>
      <c:valAx>
        <c:axId val="934045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340300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9168060519595"/>
          <c:y val="3.4267027737185832E-2"/>
          <c:w val="0.8881990376202975"/>
          <c:h val="0.8359439496588048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'residuos 2005 2015'!$F$21</c:f>
              <c:strCache>
                <c:ptCount val="1"/>
                <c:pt idx="0">
                  <c:v>diferença projetado x realizado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numFmt formatCode="#,##0.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'residuos 2005 2015'!$A$23:$A$32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'residuos 2005 2015'!$F$23:$F$32</c:f>
              <c:numCache>
                <c:formatCode>_(* #,##0.00_);_(* \(#,##0.00\);_(* "-"??_);_(@_)</c:formatCode>
                <c:ptCount val="10"/>
                <c:pt idx="0">
                  <c:v>1041.4747879999995</c:v>
                </c:pt>
                <c:pt idx="1">
                  <c:v>2083.1090147371979</c:v>
                </c:pt>
                <c:pt idx="2">
                  <c:v>3132.1860857073116</c:v>
                </c:pt>
                <c:pt idx="3">
                  <c:v>3433.0602918413751</c:v>
                </c:pt>
                <c:pt idx="4">
                  <c:v>4718.9160721511143</c:v>
                </c:pt>
                <c:pt idx="5">
                  <c:v>5405.757252852738</c:v>
                </c:pt>
                <c:pt idx="6">
                  <c:v>4932.6922622187412</c:v>
                </c:pt>
                <c:pt idx="7">
                  <c:v>4494.4233203835247</c:v>
                </c:pt>
                <c:pt idx="8">
                  <c:v>6095.5456033037481</c:v>
                </c:pt>
                <c:pt idx="9">
                  <c:v>3415.2491073218589</c:v>
                </c:pt>
              </c:numCache>
            </c:numRef>
          </c:val>
        </c:ser>
        <c:ser>
          <c:idx val="3"/>
          <c:order val="1"/>
          <c:tx>
            <c:strRef>
              <c:f>'residuos 2005 2015'!$G$21</c:f>
              <c:strCache>
                <c:ptCount val="1"/>
                <c:pt idx="0">
                  <c:v>reciclável coletado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'residuos 2005 2015'!$A$23:$A$32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'residuos 2005 2015'!$G$23:$G$32</c:f>
              <c:numCache>
                <c:formatCode>_(* #,##0.00_);_(* \(#,##0.00\);_(* "-"??_);_(@_)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 formatCode="0.0">
                  <c:v>682.25722222222225</c:v>
                </c:pt>
                <c:pt idx="8" formatCode="0.0">
                  <c:v>4017.9505555555556</c:v>
                </c:pt>
                <c:pt idx="9" formatCode="0.0">
                  <c:v>4865.7799534241849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2"/>
        <c:axId val="93448064"/>
        <c:axId val="93449600"/>
      </c:barChart>
      <c:catAx>
        <c:axId val="9344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93449600"/>
        <c:crosses val="autoZero"/>
        <c:auto val="1"/>
        <c:lblAlgn val="ctr"/>
        <c:lblOffset val="100"/>
        <c:noMultiLvlLbl val="0"/>
      </c:catAx>
      <c:valAx>
        <c:axId val="93449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Quantidade RSD (ton.)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93448064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Material Reciclável (número de caminhões coletados)</a:t>
            </a:r>
          </a:p>
        </c:rich>
      </c:tx>
      <c:layout>
        <c:manualLayout>
          <c:xMode val="edge"/>
          <c:yMode val="edge"/>
          <c:x val="0.23294838145231847"/>
          <c:y val="4.91023622047244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191850492926528E-2"/>
          <c:y val="0.12271518686161272"/>
          <c:w val="0.91744899017396486"/>
          <c:h val="0.74758707416247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reciclaveis!$A$20</c:f>
              <c:strCache>
                <c:ptCount val="1"/>
                <c:pt idx="0">
                  <c:v>SOMA DE CARGAS POR MÊS</c:v>
                </c:pt>
              </c:strCache>
            </c:strRef>
          </c:tx>
          <c:spPr>
            <a:solidFill>
              <a:srgbClr val="579D1C"/>
            </a:solidFill>
            <a:ln w="3175">
              <a:noFill/>
              <a:prstDash val="solid"/>
            </a:ln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127000" h="101600" prst="artDeco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8"/>
            <c:invertIfNegative val="0"/>
            <c:bubble3D val="0"/>
            <c:spPr>
              <a:solidFill>
                <a:srgbClr val="00206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9"/>
            <c:invertIfNegative val="0"/>
            <c:bubble3D val="0"/>
            <c:spPr>
              <a:solidFill>
                <a:srgbClr val="00206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31"/>
            <c:invertIfNegative val="0"/>
            <c:bubble3D val="0"/>
            <c:spPr>
              <a:solidFill>
                <a:srgbClr val="00206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Lbls>
            <c:numFmt formatCode="#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reciclaveis!$B$2:$AG$3</c:f>
              <c:multiLvlStrCache>
                <c:ptCount val="32"/>
                <c:lvl>
                  <c:pt idx="0">
                    <c:v>set</c:v>
                  </c:pt>
                  <c:pt idx="1">
                    <c:v>out</c:v>
                  </c:pt>
                  <c:pt idx="2">
                    <c:v>nov</c:v>
                  </c:pt>
                  <c:pt idx="3">
                    <c:v>dez</c:v>
                  </c:pt>
                  <c:pt idx="4">
                    <c:v>jan</c:v>
                  </c:pt>
                  <c:pt idx="5">
                    <c:v>fev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mai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set</c:v>
                  </c:pt>
                  <c:pt idx="13">
                    <c:v>out</c:v>
                  </c:pt>
                  <c:pt idx="14">
                    <c:v>nov</c:v>
                  </c:pt>
                  <c:pt idx="15">
                    <c:v>dez</c:v>
                  </c:pt>
                  <c:pt idx="16">
                    <c:v>jan</c:v>
                  </c:pt>
                  <c:pt idx="17">
                    <c:v>fev</c:v>
                  </c:pt>
                  <c:pt idx="18">
                    <c:v>mar</c:v>
                  </c:pt>
                  <c:pt idx="19">
                    <c:v>abr</c:v>
                  </c:pt>
                  <c:pt idx="20">
                    <c:v>mai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ago</c:v>
                  </c:pt>
                  <c:pt idx="24">
                    <c:v>set</c:v>
                  </c:pt>
                  <c:pt idx="25">
                    <c:v>out</c:v>
                  </c:pt>
                  <c:pt idx="26">
                    <c:v>nov</c:v>
                  </c:pt>
                  <c:pt idx="27">
                    <c:v>dez</c:v>
                  </c:pt>
                  <c:pt idx="28">
                    <c:v>jan</c:v>
                  </c:pt>
                  <c:pt idx="29">
                    <c:v>fev</c:v>
                  </c:pt>
                  <c:pt idx="30">
                    <c:v>mar</c:v>
                  </c:pt>
                  <c:pt idx="31">
                    <c:v>abr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16">
                    <c:v>2015</c:v>
                  </c:pt>
                  <c:pt idx="28">
                    <c:v>2016</c:v>
                  </c:pt>
                </c:lvl>
              </c:multiLvlStrCache>
            </c:multiLvlStrRef>
          </c:cat>
          <c:val>
            <c:numRef>
              <c:f>reciclaveis!$B$20:$AG$20</c:f>
              <c:numCache>
                <c:formatCode>General</c:formatCode>
                <c:ptCount val="32"/>
                <c:pt idx="0">
                  <c:v>83</c:v>
                </c:pt>
                <c:pt idx="1">
                  <c:v>138</c:v>
                </c:pt>
                <c:pt idx="2">
                  <c:v>128</c:v>
                </c:pt>
                <c:pt idx="3">
                  <c:v>144</c:v>
                </c:pt>
                <c:pt idx="4">
                  <c:v>197</c:v>
                </c:pt>
                <c:pt idx="5" formatCode="0">
                  <c:v>203.4</c:v>
                </c:pt>
                <c:pt idx="6">
                  <c:v>237</c:v>
                </c:pt>
                <c:pt idx="7">
                  <c:v>233</c:v>
                </c:pt>
                <c:pt idx="8">
                  <c:v>246</c:v>
                </c:pt>
                <c:pt idx="9">
                  <c:v>211</c:v>
                </c:pt>
                <c:pt idx="10">
                  <c:v>223</c:v>
                </c:pt>
                <c:pt idx="11">
                  <c:v>246</c:v>
                </c:pt>
                <c:pt idx="12">
                  <c:v>272</c:v>
                </c:pt>
                <c:pt idx="13">
                  <c:v>309</c:v>
                </c:pt>
                <c:pt idx="14">
                  <c:v>279</c:v>
                </c:pt>
                <c:pt idx="15">
                  <c:v>328</c:v>
                </c:pt>
                <c:pt idx="16">
                  <c:v>313</c:v>
                </c:pt>
                <c:pt idx="17">
                  <c:v>267</c:v>
                </c:pt>
                <c:pt idx="18">
                  <c:v>283</c:v>
                </c:pt>
                <c:pt idx="19">
                  <c:v>284</c:v>
                </c:pt>
                <c:pt idx="20">
                  <c:v>236</c:v>
                </c:pt>
                <c:pt idx="21">
                  <c:v>247</c:v>
                </c:pt>
                <c:pt idx="22">
                  <c:v>288</c:v>
                </c:pt>
                <c:pt idx="23">
                  <c:v>283</c:v>
                </c:pt>
                <c:pt idx="24">
                  <c:v>293</c:v>
                </c:pt>
                <c:pt idx="25">
                  <c:v>283</c:v>
                </c:pt>
                <c:pt idx="26">
                  <c:v>291</c:v>
                </c:pt>
                <c:pt idx="27">
                  <c:v>317</c:v>
                </c:pt>
                <c:pt idx="28">
                  <c:v>279</c:v>
                </c:pt>
                <c:pt idx="29">
                  <c:v>238</c:v>
                </c:pt>
                <c:pt idx="30">
                  <c:v>228</c:v>
                </c:pt>
                <c:pt idx="31">
                  <c:v>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3566848"/>
        <c:axId val="93568384"/>
      </c:barChart>
      <c:catAx>
        <c:axId val="93566848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935683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3568384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3566848"/>
        <c:crossesAt val="0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Material Reciclável (peso estimado em toneladas)</a:t>
            </a:r>
          </a:p>
        </c:rich>
      </c:tx>
      <c:layout>
        <c:manualLayout>
          <c:xMode val="edge"/>
          <c:yMode val="edge"/>
          <c:x val="0.29818539146399753"/>
          <c:y val="4.78999708369787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946579948238268E-2"/>
          <c:y val="0.11551129112512298"/>
          <c:w val="0.91975295650249111"/>
          <c:h val="0.75037073952159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reciclaveis!$A$22</c:f>
              <c:strCache>
                <c:ptCount val="1"/>
                <c:pt idx="0">
                  <c:v>PESO ESTIMADO (ton.)</c:v>
                </c:pt>
              </c:strCache>
            </c:strRef>
          </c:tx>
          <c:spPr>
            <a:solidFill>
              <a:srgbClr val="FF950E"/>
            </a:solidFill>
            <a:ln w="3175">
              <a:noFill/>
              <a:prstDash val="solid"/>
            </a:ln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127000" h="101600" prst="artDeco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8"/>
            <c:invertIfNegative val="0"/>
            <c:bubble3D val="0"/>
            <c:spPr>
              <a:solidFill>
                <a:srgbClr val="00206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9"/>
            <c:invertIfNegative val="0"/>
            <c:bubble3D val="0"/>
            <c:spPr>
              <a:solidFill>
                <a:srgbClr val="00206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31"/>
            <c:invertIfNegative val="0"/>
            <c:bubble3D val="0"/>
            <c:spPr>
              <a:solidFill>
                <a:srgbClr val="002060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Lbls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reciclaveis!$B$2:$AG$3</c:f>
              <c:multiLvlStrCache>
                <c:ptCount val="32"/>
                <c:lvl>
                  <c:pt idx="0">
                    <c:v>set</c:v>
                  </c:pt>
                  <c:pt idx="1">
                    <c:v>out</c:v>
                  </c:pt>
                  <c:pt idx="2">
                    <c:v>nov</c:v>
                  </c:pt>
                  <c:pt idx="3">
                    <c:v>dez</c:v>
                  </c:pt>
                  <c:pt idx="4">
                    <c:v>jan</c:v>
                  </c:pt>
                  <c:pt idx="5">
                    <c:v>fev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mai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set</c:v>
                  </c:pt>
                  <c:pt idx="13">
                    <c:v>out</c:v>
                  </c:pt>
                  <c:pt idx="14">
                    <c:v>nov</c:v>
                  </c:pt>
                  <c:pt idx="15">
                    <c:v>dez</c:v>
                  </c:pt>
                  <c:pt idx="16">
                    <c:v>jan</c:v>
                  </c:pt>
                  <c:pt idx="17">
                    <c:v>fev</c:v>
                  </c:pt>
                  <c:pt idx="18">
                    <c:v>mar</c:v>
                  </c:pt>
                  <c:pt idx="19">
                    <c:v>abr</c:v>
                  </c:pt>
                  <c:pt idx="20">
                    <c:v>mai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ago</c:v>
                  </c:pt>
                  <c:pt idx="24">
                    <c:v>set</c:v>
                  </c:pt>
                  <c:pt idx="25">
                    <c:v>out</c:v>
                  </c:pt>
                  <c:pt idx="26">
                    <c:v>nov</c:v>
                  </c:pt>
                  <c:pt idx="27">
                    <c:v>dez</c:v>
                  </c:pt>
                  <c:pt idx="28">
                    <c:v>jan</c:v>
                  </c:pt>
                  <c:pt idx="29">
                    <c:v>fev</c:v>
                  </c:pt>
                  <c:pt idx="30">
                    <c:v>mar</c:v>
                  </c:pt>
                  <c:pt idx="31">
                    <c:v>abr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16">
                    <c:v>2015</c:v>
                  </c:pt>
                  <c:pt idx="28">
                    <c:v>2016</c:v>
                  </c:pt>
                </c:lvl>
              </c:multiLvlStrCache>
            </c:multiLvlStrRef>
          </c:cat>
          <c:val>
            <c:numRef>
              <c:f>reciclaveis!$B$22:$AG$22</c:f>
              <c:numCache>
                <c:formatCode>0.0</c:formatCode>
                <c:ptCount val="32"/>
                <c:pt idx="0">
                  <c:v>114.86277777777778</c:v>
                </c:pt>
                <c:pt idx="1">
                  <c:v>190.97666666666666</c:v>
                </c:pt>
                <c:pt idx="2">
                  <c:v>177.13777777777779</c:v>
                </c:pt>
                <c:pt idx="3">
                  <c:v>199.28</c:v>
                </c:pt>
                <c:pt idx="4">
                  <c:v>272.62611111111113</c:v>
                </c:pt>
                <c:pt idx="5">
                  <c:v>281.483</c:v>
                </c:pt>
                <c:pt idx="6">
                  <c:v>327.98166666666668</c:v>
                </c:pt>
                <c:pt idx="7">
                  <c:v>322.44611111111112</c:v>
                </c:pt>
                <c:pt idx="8">
                  <c:v>349.32</c:v>
                </c:pt>
                <c:pt idx="9">
                  <c:v>348.572</c:v>
                </c:pt>
                <c:pt idx="10">
                  <c:v>347.88</c:v>
                </c:pt>
                <c:pt idx="11">
                  <c:v>340.43666666666667</c:v>
                </c:pt>
                <c:pt idx="12">
                  <c:v>342.72</c:v>
                </c:pt>
                <c:pt idx="13">
                  <c:v>390.88499999999999</c:v>
                </c:pt>
                <c:pt idx="14">
                  <c:v>290.16000000000003</c:v>
                </c:pt>
                <c:pt idx="15">
                  <c:v>403.44</c:v>
                </c:pt>
                <c:pt idx="16">
                  <c:v>294.22000000000003</c:v>
                </c:pt>
                <c:pt idx="17">
                  <c:v>418.3</c:v>
                </c:pt>
                <c:pt idx="18">
                  <c:v>328.28</c:v>
                </c:pt>
                <c:pt idx="19">
                  <c:v>444.93333333333339</c:v>
                </c:pt>
                <c:pt idx="20">
                  <c:v>331.58</c:v>
                </c:pt>
                <c:pt idx="21">
                  <c:v>319.2</c:v>
                </c:pt>
                <c:pt idx="22">
                  <c:v>406.54451612903222</c:v>
                </c:pt>
                <c:pt idx="23">
                  <c:v>409.87833333333333</c:v>
                </c:pt>
                <c:pt idx="24">
                  <c:v>467.57916666666665</c:v>
                </c:pt>
                <c:pt idx="25">
                  <c:v>549.02</c:v>
                </c:pt>
                <c:pt idx="26">
                  <c:v>490.76294117647058</c:v>
                </c:pt>
                <c:pt idx="27">
                  <c:v>635.58500000000004</c:v>
                </c:pt>
                <c:pt idx="28">
                  <c:v>446.64617647058827</c:v>
                </c:pt>
                <c:pt idx="29">
                  <c:v>411.88</c:v>
                </c:pt>
                <c:pt idx="30">
                  <c:v>367.42545454545456</c:v>
                </c:pt>
                <c:pt idx="31">
                  <c:v>388.72647058823532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4852992"/>
        <c:axId val="94854528"/>
      </c:barChart>
      <c:catAx>
        <c:axId val="94852992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948545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485452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852992"/>
        <c:crossesAt val="0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t-BR" sz="1400"/>
              <a:t>Participação mensal coleta seletiva em relação à coleta de resíduos domiciliares</a:t>
            </a:r>
          </a:p>
        </c:rich>
      </c:tx>
      <c:layout>
        <c:manualLayout>
          <c:xMode val="edge"/>
          <c:yMode val="edge"/>
          <c:x val="0.13556470238794857"/>
          <c:y val="4.44474677151728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046686672869632E-2"/>
          <c:y val="0.13994471461479396"/>
          <c:w val="0.9301373202148534"/>
          <c:h val="0.726574540502608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933"/>
            </a:solidFill>
            <a:ln w="25400">
              <a:noFill/>
            </a:ln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127000" h="101600" prst="artDeco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5"/>
            <c:invertIfNegative val="0"/>
            <c:bubble3D val="0"/>
            <c:spPr>
              <a:solidFill>
                <a:srgbClr val="FFC00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1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3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4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8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29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Pt>
            <c:idx val="31"/>
            <c:invertIfNegative val="0"/>
            <c:bubble3D val="0"/>
            <c:spPr>
              <a:solidFill>
                <a:srgbClr val="002060"/>
              </a:solidFill>
              <a:ln w="25400">
                <a:noFill/>
              </a:ln>
              <a:scene3d>
                <a:camera prst="orthographicFront"/>
                <a:lightRig rig="threePt" dir="t">
                  <a:rot lat="0" lon="0" rev="4200000"/>
                </a:lightRig>
              </a:scene3d>
              <a:sp3d prstMaterial="metal">
                <a:bevelT w="127000" h="101600" prst="artDeco"/>
                <a:bevelB w="25400"/>
              </a:sp3d>
            </c:spPr>
          </c:dPt>
          <c:dLbls>
            <c:dLbl>
              <c:idx val="25"/>
              <c:layout>
                <c:manualLayout>
                  <c:x val="0"/>
                  <c:y val="-9.1923539881425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>
                  <a:defRPr sz="1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'comparacao RSU X seletiva'!$A$75:$B$106</c:f>
              <c:multiLvlStrCache>
                <c:ptCount val="32"/>
                <c:lvl>
                  <c:pt idx="0">
                    <c:v>set</c:v>
                  </c:pt>
                  <c:pt idx="1">
                    <c:v>out</c:v>
                  </c:pt>
                  <c:pt idx="2">
                    <c:v>nov</c:v>
                  </c:pt>
                  <c:pt idx="3">
                    <c:v>dez</c:v>
                  </c:pt>
                  <c:pt idx="4">
                    <c:v>jan</c:v>
                  </c:pt>
                  <c:pt idx="5">
                    <c:v>fev</c:v>
                  </c:pt>
                  <c:pt idx="6">
                    <c:v>mar</c:v>
                  </c:pt>
                  <c:pt idx="7">
                    <c:v>abr</c:v>
                  </c:pt>
                  <c:pt idx="8">
                    <c:v>mai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ago</c:v>
                  </c:pt>
                  <c:pt idx="12">
                    <c:v>set</c:v>
                  </c:pt>
                  <c:pt idx="13">
                    <c:v>out</c:v>
                  </c:pt>
                  <c:pt idx="14">
                    <c:v>nov</c:v>
                  </c:pt>
                  <c:pt idx="15">
                    <c:v>dez</c:v>
                  </c:pt>
                  <c:pt idx="16">
                    <c:v>jan</c:v>
                  </c:pt>
                  <c:pt idx="17">
                    <c:v>fev</c:v>
                  </c:pt>
                  <c:pt idx="18">
                    <c:v>mar</c:v>
                  </c:pt>
                  <c:pt idx="19">
                    <c:v>abr</c:v>
                  </c:pt>
                  <c:pt idx="20">
                    <c:v>mai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ago</c:v>
                  </c:pt>
                  <c:pt idx="24">
                    <c:v>set</c:v>
                  </c:pt>
                  <c:pt idx="25">
                    <c:v>out</c:v>
                  </c:pt>
                  <c:pt idx="26">
                    <c:v>nov</c:v>
                  </c:pt>
                  <c:pt idx="27">
                    <c:v>dez</c:v>
                  </c:pt>
                  <c:pt idx="28">
                    <c:v>jan</c:v>
                  </c:pt>
                  <c:pt idx="29">
                    <c:v>fev</c:v>
                  </c:pt>
                  <c:pt idx="30">
                    <c:v>mar</c:v>
                  </c:pt>
                  <c:pt idx="31">
                    <c:v>abr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16">
                    <c:v>2015</c:v>
                  </c:pt>
                  <c:pt idx="28">
                    <c:v>2016</c:v>
                  </c:pt>
                </c:lvl>
              </c:multiLvlStrCache>
            </c:multiLvlStrRef>
          </c:cat>
          <c:val>
            <c:numRef>
              <c:f>'comparacao RSU X seletiva'!$C$75:$C$106</c:f>
              <c:numCache>
                <c:formatCode>0.00%</c:formatCode>
                <c:ptCount val="32"/>
                <c:pt idx="0">
                  <c:v>3.9589114041992765E-2</c:v>
                </c:pt>
                <c:pt idx="1">
                  <c:v>6.7623265245421005E-2</c:v>
                </c:pt>
                <c:pt idx="2">
                  <c:v>6.2056324179522081E-2</c:v>
                </c:pt>
                <c:pt idx="3">
                  <c:v>5.9625574847629849E-2</c:v>
                </c:pt>
                <c:pt idx="4">
                  <c:v>9.1483549619964286E-2</c:v>
                </c:pt>
                <c:pt idx="5">
                  <c:v>9.0893826047449125E-2</c:v>
                </c:pt>
                <c:pt idx="6">
                  <c:v>0.11364923966834284</c:v>
                </c:pt>
                <c:pt idx="7">
                  <c:v>0.10664395380231319</c:v>
                </c:pt>
                <c:pt idx="8">
                  <c:v>0.10364871240241763</c:v>
                </c:pt>
                <c:pt idx="9">
                  <c:v>0.10184564032920464</c:v>
                </c:pt>
                <c:pt idx="10">
                  <c:v>0.10829859630225731</c:v>
                </c:pt>
                <c:pt idx="11">
                  <c:v>9.9798314203800378E-2</c:v>
                </c:pt>
                <c:pt idx="12">
                  <c:v>8.1652490886998788E-2</c:v>
                </c:pt>
                <c:pt idx="13">
                  <c:v>0.11375319934056116</c:v>
                </c:pt>
                <c:pt idx="14">
                  <c:v>8.836481243490496E-2</c:v>
                </c:pt>
                <c:pt idx="15">
                  <c:v>0.11847692660092446</c:v>
                </c:pt>
                <c:pt idx="16">
                  <c:v>8.6893345816142414E-2</c:v>
                </c:pt>
                <c:pt idx="17">
                  <c:v>0.12726586792096919</c:v>
                </c:pt>
                <c:pt idx="18">
                  <c:v>0.11037701274641327</c:v>
                </c:pt>
                <c:pt idx="19">
                  <c:v>0.13522686058503752</c:v>
                </c:pt>
                <c:pt idx="20">
                  <c:v>0.10593271780454298</c:v>
                </c:pt>
                <c:pt idx="21">
                  <c:v>0.10193002848420596</c:v>
                </c:pt>
                <c:pt idx="22">
                  <c:v>0.12884968028044369</c:v>
                </c:pt>
                <c:pt idx="23">
                  <c:v>0.12879056470478567</c:v>
                </c:pt>
                <c:pt idx="24">
                  <c:v>0.14567240577616616</c:v>
                </c:pt>
                <c:pt idx="25">
                  <c:v>0.16361111442228607</c:v>
                </c:pt>
                <c:pt idx="26">
                  <c:v>0.14026916375706161</c:v>
                </c:pt>
                <c:pt idx="27">
                  <c:v>0.23739908153222392</c:v>
                </c:pt>
                <c:pt idx="28">
                  <c:v>0.14104618282448653</c:v>
                </c:pt>
                <c:pt idx="29">
                  <c:v>0.12930690769129341</c:v>
                </c:pt>
                <c:pt idx="30">
                  <c:v>0.12826210446477593</c:v>
                </c:pt>
                <c:pt idx="31">
                  <c:v>0.1249668594397742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4952064"/>
        <c:axId val="94953856"/>
      </c:barChart>
      <c:catAx>
        <c:axId val="9495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t-BR"/>
          </a:p>
        </c:txPr>
        <c:crossAx val="949538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495385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952064"/>
        <c:crossesAt val="1"/>
        <c:crossBetween val="between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573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38585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77875"/>
            <a:ext cx="5113338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942724-D071-4C9C-94DF-3B25D09B33C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84DE95-8B71-434B-AE1E-0E3B927DC62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15138" y="352425"/>
            <a:ext cx="1827212" cy="97567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31913" y="352425"/>
            <a:ext cx="5330825" cy="97567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762C6E-0B9C-48EB-A2F5-4E04D7455FD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4A04B6-181B-49B3-9415-E0C1FEA018F1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5" name="Imagem 4" descr="FUJAMA_OK transparen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027" y="111053"/>
            <a:ext cx="1362629" cy="1067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ECEEA9-684D-4AC4-8EF4-61B2133752A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31913" y="1773238"/>
            <a:ext cx="3578225" cy="833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62538" y="1773238"/>
            <a:ext cx="3579812" cy="833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B8AA4A-E9C3-4D70-9A33-C27E722AA2A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9843F9-A384-48B9-B634-2E59B2C796A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F76E19-4E85-47A9-9160-7DEF6DE8BA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7" name="Retângulo 6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 userDrawn="1"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 userDrawn="1"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76298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46F173-3E3B-4275-A4A2-1FF81F84C4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C8984F-22EC-4BBE-B018-CEC22C1750A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dministrativo\papelaria\fundo_slides_1024X768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9"/>
            <a:ext cx="9144000" cy="68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352425"/>
            <a:ext cx="7310437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773238"/>
            <a:ext cx="7310437" cy="833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  <a:p>
            <a:pPr lvl="4"/>
            <a:r>
              <a:rPr lang="en-GB" smtClean="0"/>
              <a:t>8.º Nível da estrutura de tópicos</a:t>
            </a:r>
          </a:p>
          <a:p>
            <a:pPr lvl="4"/>
            <a:r>
              <a:rPr lang="en-GB" smtClean="0"/>
              <a:t>9.º Nível da estrutura de tópicos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0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F1399546-DBE6-485B-A80A-E4B491178208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9" name="Imagem 8" descr="FUJAMA_OK transparent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13027" y="111053"/>
            <a:ext cx="1362629" cy="1067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6666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552" y="2230896"/>
            <a:ext cx="8374072" cy="2402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Programa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Recicla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5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Jaraguá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5733256"/>
            <a:ext cx="9144000" cy="11551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026" name="Picture 2" descr="E:\Projetos\Prefeitura\RSU\Recicla Jaragua\campanhas\140717_cartilha\141125_versao 2\Gibi Coleta Seletiv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20" r="2270" b="3455"/>
          <a:stretch/>
        </p:blipFill>
        <p:spPr bwMode="auto">
          <a:xfrm>
            <a:off x="31711" y="115127"/>
            <a:ext cx="4723818" cy="66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leocadio\Desktop\Leo\apresentacoes\160516_Recicla Jaragua ASSEMAE\sacolix alu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43" y="424934"/>
            <a:ext cx="3923928" cy="58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41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5733256"/>
            <a:ext cx="9144000" cy="11551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Retângulo 10"/>
          <p:cNvSpPr/>
          <p:nvPr/>
        </p:nvSpPr>
        <p:spPr bwMode="auto">
          <a:xfrm rot="5400000">
            <a:off x="5107127" y="2851523"/>
            <a:ext cx="6918608" cy="11551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508104" y="32353"/>
            <a:ext cx="3471182" cy="6858000"/>
            <a:chOff x="2987675" y="0"/>
            <a:chExt cx="3471182" cy="68580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7" r="2858"/>
            <a:stretch/>
          </p:blipFill>
          <p:spPr>
            <a:xfrm>
              <a:off x="2987675" y="0"/>
              <a:ext cx="3471182" cy="6858000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 bwMode="auto">
            <a:xfrm>
              <a:off x="2987675" y="0"/>
              <a:ext cx="576213" cy="26064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2" charset="0"/>
              </a:endParaRPr>
            </a:p>
          </p:txBody>
        </p:sp>
      </p:grpSp>
      <p:pic>
        <p:nvPicPr>
          <p:cNvPr id="8" name="Picture 2" descr="C:\Users\leocadio\Desktop\Leo\apresentacoes\160516_Recicla Jaragua ASSEMAE\elsa notificaca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"/>
          <a:stretch/>
        </p:blipFill>
        <p:spPr bwMode="auto">
          <a:xfrm>
            <a:off x="179512" y="1628800"/>
            <a:ext cx="520064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17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3360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7668344" y="476672"/>
            <a:ext cx="134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rgbClr val="FF0000"/>
                </a:solidFill>
                <a:latin typeface="+mj-lt"/>
              </a:rPr>
              <a:t>7.846 cargas</a:t>
            </a:r>
            <a:endParaRPr lang="pt-BR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813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166044"/>
              </p:ext>
            </p:extLst>
          </p:nvPr>
        </p:nvGraphicFramePr>
        <p:xfrm>
          <a:off x="-26078" y="0"/>
          <a:ext cx="917007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956375" y="301961"/>
            <a:ext cx="1061553" cy="357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  <a:latin typeface="+mj-lt"/>
              </a:rPr>
              <a:t>11.410,8 toneladas</a:t>
            </a:r>
            <a:endParaRPr lang="pt-BR" sz="1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7681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0639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2140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466" y="476672"/>
            <a:ext cx="7310437" cy="684226"/>
          </a:xfrm>
        </p:spPr>
        <p:txBody>
          <a:bodyPr/>
          <a:lstStyle/>
          <a:p>
            <a:r>
              <a:rPr lang="pt-BR" b="1" dirty="0" smtClean="0"/>
              <a:t>Outros dados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255" y="1412776"/>
            <a:ext cx="8535490" cy="3272408"/>
          </a:xfrm>
        </p:spPr>
        <p:txBody>
          <a:bodyPr/>
          <a:lstStyle/>
          <a:p>
            <a:pPr marL="457200" indent="-457200">
              <a:spcBef>
                <a:spcPts val="100"/>
              </a:spcBef>
              <a:buFont typeface="Wingdings" pitchFamily="2" charset="2"/>
              <a:buChar char="ü"/>
            </a:pPr>
            <a:r>
              <a:rPr lang="pt-BR" sz="2400" b="1" dirty="0" smtClean="0">
                <a:latin typeface="+mj-lt"/>
              </a:rPr>
              <a:t>11 grupos em estruturação (seis já constituídos);</a:t>
            </a:r>
          </a:p>
          <a:p>
            <a:pPr marL="457200" indent="-457200">
              <a:spcBef>
                <a:spcPts val="100"/>
              </a:spcBef>
              <a:buFont typeface="Wingdings" pitchFamily="2" charset="2"/>
              <a:buChar char="ü"/>
            </a:pPr>
            <a:endParaRPr lang="pt-BR" sz="2400" b="1" dirty="0" smtClean="0">
              <a:latin typeface="+mj-lt"/>
            </a:endParaRPr>
          </a:p>
          <a:p>
            <a:pPr marL="457200" indent="-457200">
              <a:spcBef>
                <a:spcPts val="100"/>
              </a:spcBef>
              <a:buFont typeface="Wingdings" pitchFamily="2" charset="2"/>
              <a:buChar char="ü"/>
            </a:pPr>
            <a:r>
              <a:rPr lang="pt-BR" sz="2400" b="1" dirty="0" smtClean="0">
                <a:latin typeface="+mj-lt"/>
              </a:rPr>
              <a:t>cerca de 150 empregos gerados: idosos, </a:t>
            </a:r>
            <a:r>
              <a:rPr lang="pt-BR" sz="2400" b="1" dirty="0" err="1" smtClean="0">
                <a:latin typeface="+mj-lt"/>
              </a:rPr>
              <a:t>ex-apenados</a:t>
            </a:r>
            <a:r>
              <a:rPr lang="pt-BR" sz="2400" b="1" dirty="0" smtClean="0">
                <a:latin typeface="+mj-lt"/>
              </a:rPr>
              <a:t>, pessoas com mobilidade reduzida;</a:t>
            </a:r>
          </a:p>
          <a:p>
            <a:pPr marL="457200" indent="-457200">
              <a:spcBef>
                <a:spcPts val="100"/>
              </a:spcBef>
              <a:buFont typeface="Wingdings" pitchFamily="2" charset="2"/>
              <a:buChar char="ü"/>
            </a:pPr>
            <a:endParaRPr lang="pt-BR" sz="2400" b="1" dirty="0" smtClean="0">
              <a:latin typeface="+mj-lt"/>
            </a:endParaRPr>
          </a:p>
          <a:p>
            <a:pPr marL="457200" indent="-457200">
              <a:spcBef>
                <a:spcPts val="100"/>
              </a:spcBef>
              <a:buFont typeface="Wingdings" pitchFamily="2" charset="2"/>
              <a:buChar char="ü"/>
            </a:pPr>
            <a:r>
              <a:rPr lang="pt-BR" sz="2400" b="1" dirty="0" smtClean="0">
                <a:latin typeface="+mj-lt"/>
              </a:rPr>
              <a:t>renda média de R$ 1.500,00;</a:t>
            </a:r>
          </a:p>
          <a:p>
            <a:pPr marL="457200" indent="-457200">
              <a:spcBef>
                <a:spcPts val="100"/>
              </a:spcBef>
              <a:buFont typeface="Wingdings" pitchFamily="2" charset="2"/>
              <a:buChar char="ü"/>
            </a:pPr>
            <a:endParaRPr lang="pt-BR" sz="2400" b="1" dirty="0" smtClean="0">
              <a:latin typeface="+mj-lt"/>
            </a:endParaRPr>
          </a:p>
          <a:p>
            <a:pPr marL="457200" indent="-457200">
              <a:spcBef>
                <a:spcPts val="100"/>
              </a:spcBef>
              <a:buFont typeface="Wingdings" pitchFamily="2" charset="2"/>
              <a:buChar char="ü"/>
            </a:pPr>
            <a:r>
              <a:rPr lang="pt-BR" sz="2400" b="1" dirty="0" smtClean="0">
                <a:latin typeface="+mj-lt"/>
              </a:rPr>
              <a:t>recurso permanece na economia local: </a:t>
            </a:r>
            <a:r>
              <a:rPr lang="pt-BR" sz="2400" b="1" dirty="0">
                <a:latin typeface="+mj-lt"/>
              </a:rPr>
              <a:t>R$ 225 mil</a:t>
            </a:r>
            <a:r>
              <a:rPr lang="pt-BR" sz="2400" b="1" dirty="0" smtClean="0">
                <a:latin typeface="+mj-lt"/>
              </a:rPr>
              <a:t>;</a:t>
            </a:r>
          </a:p>
          <a:p>
            <a:pPr marL="457200" indent="-457200">
              <a:spcBef>
                <a:spcPts val="100"/>
              </a:spcBef>
              <a:buFont typeface="Wingdings" pitchFamily="2" charset="2"/>
              <a:buChar char="ü"/>
            </a:pPr>
            <a:endParaRPr lang="pt-BR" sz="2400" b="1" dirty="0" smtClean="0">
              <a:latin typeface="+mj-lt"/>
            </a:endParaRPr>
          </a:p>
          <a:p>
            <a:pPr marL="457200" indent="-457200">
              <a:spcBef>
                <a:spcPts val="100"/>
              </a:spcBef>
              <a:buFont typeface="Wingdings" pitchFamily="2" charset="2"/>
              <a:buChar char="ü"/>
            </a:pPr>
            <a:r>
              <a:rPr lang="pt-BR" sz="2400" b="1" dirty="0" smtClean="0">
                <a:latin typeface="+mj-lt"/>
              </a:rPr>
              <a:t>fortalecimento de mercado em âmbito regional (SC, PR, RS e SP): preservação de recursos naturais.</a:t>
            </a:r>
          </a:p>
          <a:p>
            <a:pPr marL="0" indent="0">
              <a:spcBef>
                <a:spcPts val="100"/>
              </a:spcBef>
            </a:pPr>
            <a:endParaRPr lang="pt-B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302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466" y="476672"/>
            <a:ext cx="7310437" cy="684226"/>
          </a:xfrm>
        </p:spPr>
        <p:txBody>
          <a:bodyPr/>
          <a:lstStyle/>
          <a:p>
            <a:r>
              <a:rPr lang="pt-BR" b="1" dirty="0" smtClean="0"/>
              <a:t>Problemas atuais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17451"/>
            <a:ext cx="8535490" cy="1015405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400" b="1" dirty="0" smtClean="0">
                <a:latin typeface="+mj-lt"/>
              </a:rPr>
              <a:t>Interrupção na distribuição do saco verde: suspensão de despesa de R$ 600 mil/ano;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07330"/>
              </p:ext>
            </p:extLst>
          </p:nvPr>
        </p:nvGraphicFramePr>
        <p:xfrm>
          <a:off x="179512" y="2532856"/>
          <a:ext cx="5796644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3392"/>
                <a:gridCol w="2073252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Coleta seletiva (6 equipes)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R$ 165.074,64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Custo estimado sacos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R$ 50.000,00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pt-BR" sz="2000" b="1" u="none" strike="noStrike" dirty="0" smtClean="0">
                          <a:effectLst/>
                          <a:latin typeface="+mj-lt"/>
                        </a:rPr>
                        <a:t>Custo total seletiva (mês)</a:t>
                      </a:r>
                      <a:endParaRPr lang="pt-BR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 smtClean="0">
                          <a:effectLst/>
                          <a:latin typeface="+mj-lt"/>
                        </a:rPr>
                        <a:t>R$ 215.074,64</a:t>
                      </a:r>
                      <a:endParaRPr lang="pt-BR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 smtClean="0">
                          <a:effectLst/>
                          <a:latin typeface="+mj-lt"/>
                        </a:rPr>
                        <a:t>RSD</a:t>
                      </a:r>
                      <a:endParaRPr lang="pt-BR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Coleta urbana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  <a:latin typeface="+mj-lt"/>
                        </a:rPr>
                        <a:t>R$ 163,59</a:t>
                      </a:r>
                      <a:endParaRPr lang="pt-BR" sz="20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Transporte rodoviário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>
                          <a:effectLst/>
                          <a:latin typeface="+mj-lt"/>
                        </a:rPr>
                        <a:t>R$ 64,68</a:t>
                      </a:r>
                      <a:endParaRPr lang="pt-BR" sz="20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Disposição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>
                          <a:effectLst/>
                          <a:latin typeface="+mj-lt"/>
                        </a:rPr>
                        <a:t>R$ 109,52</a:t>
                      </a:r>
                      <a:endParaRPr lang="pt-BR" sz="20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Custo RSD </a:t>
                      </a:r>
                      <a:r>
                        <a:rPr lang="pt-BR" sz="2000" b="1" u="none" strike="noStrike" dirty="0" smtClean="0">
                          <a:effectLst/>
                          <a:latin typeface="+mj-lt"/>
                        </a:rPr>
                        <a:t>(tonelada</a:t>
                      </a:r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)</a:t>
                      </a:r>
                      <a:endParaRPr lang="pt-BR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  <a:latin typeface="+mj-lt"/>
                        </a:rPr>
                        <a:t>R$ 337,79</a:t>
                      </a:r>
                      <a:endParaRPr lang="pt-BR" sz="20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14473"/>
              </p:ext>
            </p:extLst>
          </p:nvPr>
        </p:nvGraphicFramePr>
        <p:xfrm>
          <a:off x="179512" y="5517232"/>
          <a:ext cx="7776864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4256"/>
                <a:gridCol w="1391649"/>
                <a:gridCol w="1800959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Equivalente toneladas s/ saco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488,69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toneladas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Equivalente toneladas c/ saco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636,71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toneladas</a:t>
                      </a:r>
                      <a:endParaRPr lang="pt-BR" sz="2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442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466" y="476672"/>
            <a:ext cx="7310437" cy="684226"/>
          </a:xfrm>
        </p:spPr>
        <p:txBody>
          <a:bodyPr/>
          <a:lstStyle/>
          <a:p>
            <a:r>
              <a:rPr lang="pt-BR" b="1" dirty="0" smtClean="0"/>
              <a:t>Problemas atuais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255" y="2349500"/>
            <a:ext cx="8535490" cy="3272408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800" b="1" dirty="0" smtClean="0">
                <a:latin typeface="+mj-lt"/>
              </a:rPr>
              <a:t>Queda na economia: redução do consumo, redução na produção de resíduos;</a:t>
            </a:r>
          </a:p>
          <a:p>
            <a:pPr marL="857250" lvl="1" indent="-457200">
              <a:buFont typeface="Wingdings" pitchFamily="2" charset="2"/>
              <a:buChar char="ü"/>
            </a:pPr>
            <a:endParaRPr lang="pt-BR" sz="2800" b="1" dirty="0" smtClean="0"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b="1" dirty="0" smtClean="0">
                <a:latin typeface="+mj-lt"/>
              </a:rPr>
              <a:t>Furto de materiais recicláveis: </a:t>
            </a:r>
            <a:r>
              <a:rPr lang="pt-BR" sz="2800" b="1" dirty="0">
                <a:latin typeface="+mj-lt"/>
              </a:rPr>
              <a:t>pessoas estão buscando outras fontes de renda (catadores particulares)</a:t>
            </a:r>
            <a:r>
              <a:rPr lang="pt-BR" sz="2800" b="1" dirty="0" smtClean="0">
                <a:latin typeface="+mj-lt"/>
              </a:rPr>
              <a:t>.</a:t>
            </a:r>
            <a:endParaRPr lang="pt-B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0185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1466" y="476672"/>
            <a:ext cx="7310437" cy="684226"/>
          </a:xfrm>
        </p:spPr>
        <p:txBody>
          <a:bodyPr/>
          <a:lstStyle/>
          <a:p>
            <a:r>
              <a:rPr lang="pt-BR" b="1" dirty="0" smtClean="0"/>
              <a:t>Novos encaminhamentos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255" y="1916832"/>
            <a:ext cx="8535490" cy="3272408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r>
              <a:rPr lang="pt-BR" sz="2800" b="1" dirty="0" smtClean="0">
                <a:latin typeface="+mj-lt"/>
              </a:rPr>
              <a:t>Parcerias com principais redes supermercadistas;</a:t>
            </a:r>
          </a:p>
          <a:p>
            <a:pPr marL="457200" indent="-457200">
              <a:buFont typeface="Wingdings" pitchFamily="2" charset="2"/>
              <a:buChar char="ü"/>
            </a:pPr>
            <a:endParaRPr lang="pt-BR" sz="2800" b="1" dirty="0" smtClean="0"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b="1" dirty="0" smtClean="0">
                <a:latin typeface="+mj-lt"/>
              </a:rPr>
              <a:t>Fornecimento de sacos pelas cooperativas;</a:t>
            </a:r>
          </a:p>
          <a:p>
            <a:pPr marL="457200" indent="-457200">
              <a:buFont typeface="Wingdings" pitchFamily="2" charset="2"/>
              <a:buChar char="ü"/>
            </a:pPr>
            <a:endParaRPr lang="pt-BR" sz="2800" b="1" dirty="0" smtClean="0">
              <a:latin typeface="+mj-l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pt-BR" sz="2800" b="1" dirty="0" smtClean="0">
                <a:latin typeface="+mj-lt"/>
              </a:rPr>
              <a:t>Ações junto à população e forças de segurança para coibir os desvios (“furtos de material reciclável”).</a:t>
            </a:r>
            <a:endParaRPr lang="pt-B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6091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CustomShape 1"/>
          <p:cNvSpPr/>
          <p:nvPr/>
        </p:nvSpPr>
        <p:spPr>
          <a:xfrm>
            <a:off x="431640" y="2048916"/>
            <a:ext cx="8280000" cy="69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strike="noStrike" dirty="0">
                <a:solidFill>
                  <a:srgbClr val="0070C0"/>
                </a:solidFill>
                <a:ea typeface="Verdana"/>
              </a:rPr>
              <a:t>Obrigado</a:t>
            </a:r>
            <a:endParaRPr dirty="0"/>
          </a:p>
        </p:txBody>
      </p:sp>
      <p:sp>
        <p:nvSpPr>
          <p:cNvPr id="11" name="CustomShape 2"/>
          <p:cNvSpPr/>
          <p:nvPr/>
        </p:nvSpPr>
        <p:spPr>
          <a:xfrm>
            <a:off x="-10883" y="3456173"/>
            <a:ext cx="9145080" cy="856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b="1" strike="noStrike" dirty="0">
                <a:solidFill>
                  <a:srgbClr val="0070C0"/>
                </a:solidFill>
                <a:ea typeface="Verdana"/>
              </a:rPr>
              <a:t>Leocádio Neves e Silva</a:t>
            </a:r>
            <a:endParaRPr sz="2800" dirty="0"/>
          </a:p>
          <a:p>
            <a:pPr algn="ctr">
              <a:lnSpc>
                <a:spcPct val="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200" b="1" strike="noStrike" dirty="0">
                <a:solidFill>
                  <a:srgbClr val="0070C0"/>
                </a:solidFill>
                <a:ea typeface="Verdana"/>
              </a:rPr>
              <a:t>Fundação Jaraguaense de Meio Ambiente - FUJAMA</a:t>
            </a:r>
            <a:endParaRPr sz="2200" dirty="0"/>
          </a:p>
        </p:txBody>
      </p:sp>
      <p:sp>
        <p:nvSpPr>
          <p:cNvPr id="12" name="CustomShape 3"/>
          <p:cNvSpPr/>
          <p:nvPr/>
        </p:nvSpPr>
        <p:spPr>
          <a:xfrm>
            <a:off x="323280" y="4887183"/>
            <a:ext cx="849744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dirty="0">
                <a:solidFill>
                  <a:srgbClr val="0070C0"/>
                </a:solidFill>
                <a:ea typeface="Verdana"/>
              </a:rPr>
              <a:t>Jaraguá do </a:t>
            </a:r>
            <a:r>
              <a:rPr lang="pt-BR" sz="2400" b="1" strike="noStrike" dirty="0" smtClean="0">
                <a:solidFill>
                  <a:srgbClr val="0070C0"/>
                </a:solidFill>
                <a:ea typeface="Verdana"/>
              </a:rPr>
              <a:t>Sul, Maio de 2016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2511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552" y="3017417"/>
            <a:ext cx="8374072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Antecedentes</a:t>
            </a:r>
            <a:endParaRPr lang="pt-BR" sz="4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63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419207"/>
              </p:ext>
            </p:extLst>
          </p:nvPr>
        </p:nvGraphicFramePr>
        <p:xfrm>
          <a:off x="107503" y="1196752"/>
          <a:ext cx="892899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471220" y="5473801"/>
            <a:ext cx="367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1"/>
                </a:solidFill>
              </a:rPr>
              <a:t>Fonte: Plano Intermunicipal de Gestão Integrada de Resíduos Sólidos – PIGIRS (2013)</a:t>
            </a:r>
            <a:endParaRPr lang="pt-BR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53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347586"/>
              </p:ext>
            </p:extLst>
          </p:nvPr>
        </p:nvGraphicFramePr>
        <p:xfrm>
          <a:off x="35925" y="1250155"/>
          <a:ext cx="9000571" cy="469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2862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739416"/>
              </p:ext>
            </p:extLst>
          </p:nvPr>
        </p:nvGraphicFramePr>
        <p:xfrm>
          <a:off x="6896" y="1196753"/>
          <a:ext cx="91371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1533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422961"/>
              </p:ext>
            </p:extLst>
          </p:nvPr>
        </p:nvGraphicFramePr>
        <p:xfrm>
          <a:off x="0" y="1196752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1231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552" y="2694406"/>
            <a:ext cx="8374072" cy="1448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Implementação </a:t>
            </a:r>
            <a:b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 Programa</a:t>
            </a:r>
            <a:endParaRPr lang="pt-BR" sz="4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Projetos\Prefeitura\RSU\Coleta Seletiva\COLETA SELETIVA E OLE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52" b="48274" l="8606" r="915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7" t="5220" r="8307" b="52261"/>
          <a:stretch/>
        </p:blipFill>
        <p:spPr bwMode="auto">
          <a:xfrm>
            <a:off x="1547664" y="-744"/>
            <a:ext cx="4932040" cy="33965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 bwMode="auto">
          <a:xfrm>
            <a:off x="0" y="5733256"/>
            <a:ext cx="9144000" cy="115513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Verdana" pitchFamily="32" charset="0"/>
            </a:endParaRPr>
          </a:p>
        </p:txBody>
      </p:sp>
      <p:pic>
        <p:nvPicPr>
          <p:cNvPr id="1028" name="Picture 4" descr="F:\Projetos\Prefeitura\RSU\Coleta Seletiva\COLETA SELETIVA E OLE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t="52563" r="9348" b="4663"/>
          <a:stretch/>
        </p:blipFill>
        <p:spPr bwMode="auto">
          <a:xfrm>
            <a:off x="4161951" y="3403851"/>
            <a:ext cx="4932039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6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763713" y="23495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79613" y="2565400"/>
            <a:ext cx="6480175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0" name="Imagem 9" descr="saco_chei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12" y="1220416"/>
            <a:ext cx="8610976" cy="46531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Droid Sans Fallback"/>
        <a:cs typeface="Droid Sans Fallback"/>
      </a:majorFont>
      <a:minorFont>
        <a:latin typeface="Verdana"/>
        <a:ea typeface="Droid Sans Fallback"/>
        <a:cs typeface="Droid Sans Fallback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Tema do Office">
    <a:majorFont>
      <a:latin typeface="Arial"/>
      <a:ea typeface="Droid Sans Fallback"/>
      <a:cs typeface="Droid Sans Fallback"/>
    </a:majorFont>
    <a:minorFont>
      <a:latin typeface="Verdana"/>
      <a:ea typeface="Droid Sans Fallback"/>
      <a:cs typeface="Droid Sans Fallback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10095</TotalTime>
  <Words>294</Words>
  <Application>Microsoft Office PowerPoint</Application>
  <PresentationFormat>Apresentação na tela (4:3)</PresentationFormat>
  <Paragraphs>67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Outros dados</vt:lpstr>
      <vt:lpstr>Problemas atuais</vt:lpstr>
      <vt:lpstr>Problemas atuais</vt:lpstr>
      <vt:lpstr>Novos encaminhamentos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Fiscalização</dc:creator>
  <cp:lastModifiedBy>leocadio</cp:lastModifiedBy>
  <cp:revision>656</cp:revision>
  <cp:lastPrinted>1601-01-01T00:00:00Z</cp:lastPrinted>
  <dcterms:created xsi:type="dcterms:W3CDTF">2007-09-27T10:46:23Z</dcterms:created>
  <dcterms:modified xsi:type="dcterms:W3CDTF">2016-05-18T12:03:31Z</dcterms:modified>
</cp:coreProperties>
</file>