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4" r:id="rId4"/>
    <p:sldId id="277" r:id="rId5"/>
    <p:sldId id="274" r:id="rId6"/>
    <p:sldId id="276" r:id="rId7"/>
    <p:sldId id="278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58" r:id="rId17"/>
    <p:sldId id="269" r:id="rId18"/>
    <p:sldId id="271" r:id="rId19"/>
    <p:sldId id="288" r:id="rId20"/>
    <p:sldId id="273" r:id="rId21"/>
    <p:sldId id="263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6" r:id="rId30"/>
    <p:sldId id="294" r:id="rId31"/>
    <p:sldId id="295" r:id="rId32"/>
    <p:sldId id="270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D13"/>
    <a:srgbClr val="AD2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2" autoAdjust="0"/>
  </p:normalViewPr>
  <p:slideViewPr>
    <p:cSldViewPr snapToGrid="0" showGuides="1">
      <p:cViewPr varScale="1">
        <p:scale>
          <a:sx n="68" d="100"/>
          <a:sy n="68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upo 8"/>
          <p:cNvGrpSpPr/>
          <p:nvPr userDrawn="1"/>
        </p:nvGrpSpPr>
        <p:grpSpPr>
          <a:xfrm>
            <a:off x="4023638" y="1086370"/>
            <a:ext cx="4144724" cy="1143274"/>
            <a:chOff x="-4121150" y="-1458913"/>
            <a:chExt cx="4592638" cy="126682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-2952750" y="-1101725"/>
              <a:ext cx="87313" cy="153988"/>
            </a:xfrm>
            <a:custGeom>
              <a:avLst/>
              <a:gdLst>
                <a:gd name="T0" fmla="*/ 21 w 55"/>
                <a:gd name="T1" fmla="*/ 0 h 97"/>
                <a:gd name="T2" fmla="*/ 34 w 55"/>
                <a:gd name="T3" fmla="*/ 0 h 97"/>
                <a:gd name="T4" fmla="*/ 55 w 55"/>
                <a:gd name="T5" fmla="*/ 97 h 97"/>
                <a:gd name="T6" fmla="*/ 40 w 55"/>
                <a:gd name="T7" fmla="*/ 97 h 97"/>
                <a:gd name="T8" fmla="*/ 36 w 55"/>
                <a:gd name="T9" fmla="*/ 76 h 97"/>
                <a:gd name="T10" fmla="*/ 19 w 55"/>
                <a:gd name="T11" fmla="*/ 76 h 97"/>
                <a:gd name="T12" fmla="*/ 15 w 55"/>
                <a:gd name="T13" fmla="*/ 97 h 97"/>
                <a:gd name="T14" fmla="*/ 0 w 55"/>
                <a:gd name="T15" fmla="*/ 97 h 97"/>
                <a:gd name="T16" fmla="*/ 21 w 55"/>
                <a:gd name="T17" fmla="*/ 0 h 97"/>
                <a:gd name="T18" fmla="*/ 28 w 55"/>
                <a:gd name="T19" fmla="*/ 28 h 97"/>
                <a:gd name="T20" fmla="*/ 27 w 55"/>
                <a:gd name="T21" fmla="*/ 28 h 97"/>
                <a:gd name="T22" fmla="*/ 20 w 55"/>
                <a:gd name="T23" fmla="*/ 64 h 97"/>
                <a:gd name="T24" fmla="*/ 35 w 55"/>
                <a:gd name="T25" fmla="*/ 64 h 97"/>
                <a:gd name="T26" fmla="*/ 28 w 55"/>
                <a:gd name="T2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97">
                  <a:moveTo>
                    <a:pt x="21" y="0"/>
                  </a:moveTo>
                  <a:lnTo>
                    <a:pt x="34" y="0"/>
                  </a:lnTo>
                  <a:lnTo>
                    <a:pt x="55" y="97"/>
                  </a:lnTo>
                  <a:lnTo>
                    <a:pt x="40" y="97"/>
                  </a:lnTo>
                  <a:lnTo>
                    <a:pt x="36" y="76"/>
                  </a:lnTo>
                  <a:lnTo>
                    <a:pt x="19" y="76"/>
                  </a:lnTo>
                  <a:lnTo>
                    <a:pt x="15" y="97"/>
                  </a:lnTo>
                  <a:lnTo>
                    <a:pt x="0" y="97"/>
                  </a:lnTo>
                  <a:lnTo>
                    <a:pt x="21" y="0"/>
                  </a:lnTo>
                  <a:close/>
                  <a:moveTo>
                    <a:pt x="28" y="28"/>
                  </a:moveTo>
                  <a:lnTo>
                    <a:pt x="27" y="28"/>
                  </a:lnTo>
                  <a:lnTo>
                    <a:pt x="20" y="64"/>
                  </a:lnTo>
                  <a:lnTo>
                    <a:pt x="35" y="64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-2671763" y="-1101725"/>
              <a:ext cx="71438" cy="153988"/>
            </a:xfrm>
            <a:custGeom>
              <a:avLst/>
              <a:gdLst>
                <a:gd name="T0" fmla="*/ 0 w 33"/>
                <a:gd name="T1" fmla="*/ 0 h 71"/>
                <a:gd name="T2" fmla="*/ 15 w 33"/>
                <a:gd name="T3" fmla="*/ 0 h 71"/>
                <a:gd name="T4" fmla="*/ 28 w 33"/>
                <a:gd name="T5" fmla="*/ 5 h 71"/>
                <a:gd name="T6" fmla="*/ 33 w 33"/>
                <a:gd name="T7" fmla="*/ 19 h 71"/>
                <a:gd name="T8" fmla="*/ 33 w 33"/>
                <a:gd name="T9" fmla="*/ 52 h 71"/>
                <a:gd name="T10" fmla="*/ 28 w 33"/>
                <a:gd name="T11" fmla="*/ 67 h 71"/>
                <a:gd name="T12" fmla="*/ 14 w 33"/>
                <a:gd name="T13" fmla="*/ 71 h 71"/>
                <a:gd name="T14" fmla="*/ 0 w 33"/>
                <a:gd name="T15" fmla="*/ 71 h 71"/>
                <a:gd name="T16" fmla="*/ 0 w 33"/>
                <a:gd name="T17" fmla="*/ 0 h 71"/>
                <a:gd name="T18" fmla="*/ 10 w 33"/>
                <a:gd name="T19" fmla="*/ 62 h 71"/>
                <a:gd name="T20" fmla="*/ 15 w 33"/>
                <a:gd name="T21" fmla="*/ 62 h 71"/>
                <a:gd name="T22" fmla="*/ 21 w 33"/>
                <a:gd name="T23" fmla="*/ 60 h 71"/>
                <a:gd name="T24" fmla="*/ 22 w 33"/>
                <a:gd name="T25" fmla="*/ 53 h 71"/>
                <a:gd name="T26" fmla="*/ 22 w 33"/>
                <a:gd name="T27" fmla="*/ 19 h 71"/>
                <a:gd name="T28" fmla="*/ 21 w 33"/>
                <a:gd name="T29" fmla="*/ 12 h 71"/>
                <a:gd name="T30" fmla="*/ 15 w 33"/>
                <a:gd name="T31" fmla="*/ 10 h 71"/>
                <a:gd name="T32" fmla="*/ 10 w 33"/>
                <a:gd name="T33" fmla="*/ 10 h 71"/>
                <a:gd name="T34" fmla="*/ 10 w 33"/>
                <a:gd name="T35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71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3"/>
                    <a:pt x="33" y="1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9"/>
                    <a:pt x="31" y="64"/>
                    <a:pt x="28" y="67"/>
                  </a:cubicBezTo>
                  <a:cubicBezTo>
                    <a:pt x="25" y="70"/>
                    <a:pt x="20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0"/>
                  </a:lnTo>
                  <a:close/>
                  <a:moveTo>
                    <a:pt x="10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7" y="62"/>
                    <a:pt x="19" y="61"/>
                    <a:pt x="21" y="60"/>
                  </a:cubicBezTo>
                  <a:cubicBezTo>
                    <a:pt x="22" y="58"/>
                    <a:pt x="22" y="56"/>
                    <a:pt x="22" y="5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6"/>
                    <a:pt x="22" y="14"/>
                    <a:pt x="21" y="12"/>
                  </a:cubicBezTo>
                  <a:cubicBezTo>
                    <a:pt x="20" y="11"/>
                    <a:pt x="18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-2409825" y="-1101725"/>
              <a:ext cx="82550" cy="153988"/>
            </a:xfrm>
            <a:custGeom>
              <a:avLst/>
              <a:gdLst>
                <a:gd name="T0" fmla="*/ 31 w 52"/>
                <a:gd name="T1" fmla="*/ 97 h 97"/>
                <a:gd name="T2" fmla="*/ 19 w 52"/>
                <a:gd name="T3" fmla="*/ 97 h 97"/>
                <a:gd name="T4" fmla="*/ 0 w 52"/>
                <a:gd name="T5" fmla="*/ 0 h 97"/>
                <a:gd name="T6" fmla="*/ 15 w 52"/>
                <a:gd name="T7" fmla="*/ 0 h 97"/>
                <a:gd name="T8" fmla="*/ 26 w 52"/>
                <a:gd name="T9" fmla="*/ 68 h 97"/>
                <a:gd name="T10" fmla="*/ 26 w 52"/>
                <a:gd name="T11" fmla="*/ 68 h 97"/>
                <a:gd name="T12" fmla="*/ 37 w 52"/>
                <a:gd name="T13" fmla="*/ 0 h 97"/>
                <a:gd name="T14" fmla="*/ 52 w 52"/>
                <a:gd name="T15" fmla="*/ 0 h 97"/>
                <a:gd name="T16" fmla="*/ 31 w 52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97">
                  <a:moveTo>
                    <a:pt x="31" y="97"/>
                  </a:moveTo>
                  <a:lnTo>
                    <a:pt x="19" y="9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31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-2133600" y="-1101725"/>
              <a:ext cx="74613" cy="155575"/>
            </a:xfrm>
            <a:custGeom>
              <a:avLst/>
              <a:gdLst>
                <a:gd name="T0" fmla="*/ 0 w 34"/>
                <a:gd name="T1" fmla="*/ 17 h 72"/>
                <a:gd name="T2" fmla="*/ 1 w 34"/>
                <a:gd name="T3" fmla="*/ 9 h 72"/>
                <a:gd name="T4" fmla="*/ 5 w 34"/>
                <a:gd name="T5" fmla="*/ 4 h 72"/>
                <a:gd name="T6" fmla="*/ 10 w 34"/>
                <a:gd name="T7" fmla="*/ 1 h 72"/>
                <a:gd name="T8" fmla="*/ 17 w 34"/>
                <a:gd name="T9" fmla="*/ 0 h 72"/>
                <a:gd name="T10" fmla="*/ 23 w 34"/>
                <a:gd name="T11" fmla="*/ 1 h 72"/>
                <a:gd name="T12" fmla="*/ 28 w 34"/>
                <a:gd name="T13" fmla="*/ 4 h 72"/>
                <a:gd name="T14" fmla="*/ 32 w 34"/>
                <a:gd name="T15" fmla="*/ 9 h 72"/>
                <a:gd name="T16" fmla="*/ 34 w 34"/>
                <a:gd name="T17" fmla="*/ 17 h 72"/>
                <a:gd name="T18" fmla="*/ 34 w 34"/>
                <a:gd name="T19" fmla="*/ 55 h 72"/>
                <a:gd name="T20" fmla="*/ 32 w 34"/>
                <a:gd name="T21" fmla="*/ 62 h 72"/>
                <a:gd name="T22" fmla="*/ 28 w 34"/>
                <a:gd name="T23" fmla="*/ 68 h 72"/>
                <a:gd name="T24" fmla="*/ 23 w 34"/>
                <a:gd name="T25" fmla="*/ 71 h 72"/>
                <a:gd name="T26" fmla="*/ 17 w 34"/>
                <a:gd name="T27" fmla="*/ 72 h 72"/>
                <a:gd name="T28" fmla="*/ 10 w 34"/>
                <a:gd name="T29" fmla="*/ 71 h 72"/>
                <a:gd name="T30" fmla="*/ 5 w 34"/>
                <a:gd name="T31" fmla="*/ 68 h 72"/>
                <a:gd name="T32" fmla="*/ 1 w 34"/>
                <a:gd name="T33" fmla="*/ 62 h 72"/>
                <a:gd name="T34" fmla="*/ 0 w 34"/>
                <a:gd name="T35" fmla="*/ 55 h 72"/>
                <a:gd name="T36" fmla="*/ 0 w 34"/>
                <a:gd name="T37" fmla="*/ 17 h 72"/>
                <a:gd name="T38" fmla="*/ 10 w 34"/>
                <a:gd name="T39" fmla="*/ 55 h 72"/>
                <a:gd name="T40" fmla="*/ 12 w 34"/>
                <a:gd name="T41" fmla="*/ 60 h 72"/>
                <a:gd name="T42" fmla="*/ 17 w 34"/>
                <a:gd name="T43" fmla="*/ 62 h 72"/>
                <a:gd name="T44" fmla="*/ 21 w 34"/>
                <a:gd name="T45" fmla="*/ 60 h 72"/>
                <a:gd name="T46" fmla="*/ 23 w 34"/>
                <a:gd name="T47" fmla="*/ 55 h 72"/>
                <a:gd name="T48" fmla="*/ 23 w 34"/>
                <a:gd name="T49" fmla="*/ 17 h 72"/>
                <a:gd name="T50" fmla="*/ 21 w 34"/>
                <a:gd name="T51" fmla="*/ 12 h 72"/>
                <a:gd name="T52" fmla="*/ 17 w 34"/>
                <a:gd name="T53" fmla="*/ 10 h 72"/>
                <a:gd name="T54" fmla="*/ 12 w 34"/>
                <a:gd name="T55" fmla="*/ 12 h 72"/>
                <a:gd name="T56" fmla="*/ 10 w 34"/>
                <a:gd name="T57" fmla="*/ 17 h 72"/>
                <a:gd name="T58" fmla="*/ 10 w 34"/>
                <a:gd name="T5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72">
                  <a:moveTo>
                    <a:pt x="0" y="17"/>
                  </a:moveTo>
                  <a:cubicBezTo>
                    <a:pt x="0" y="14"/>
                    <a:pt x="0" y="12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2"/>
                    <a:pt x="27" y="3"/>
                    <a:pt x="28" y="4"/>
                  </a:cubicBezTo>
                  <a:cubicBezTo>
                    <a:pt x="30" y="5"/>
                    <a:pt x="31" y="7"/>
                    <a:pt x="32" y="9"/>
                  </a:cubicBezTo>
                  <a:cubicBezTo>
                    <a:pt x="33" y="12"/>
                    <a:pt x="34" y="14"/>
                    <a:pt x="34" y="17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4"/>
                    <a:pt x="30" y="66"/>
                    <a:pt x="28" y="68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1" y="72"/>
                    <a:pt x="19" y="72"/>
                    <a:pt x="17" y="72"/>
                  </a:cubicBezTo>
                  <a:cubicBezTo>
                    <a:pt x="15" y="72"/>
                    <a:pt x="12" y="72"/>
                    <a:pt x="10" y="71"/>
                  </a:cubicBezTo>
                  <a:cubicBezTo>
                    <a:pt x="8" y="70"/>
                    <a:pt x="7" y="69"/>
                    <a:pt x="5" y="68"/>
                  </a:cubicBezTo>
                  <a:cubicBezTo>
                    <a:pt x="3" y="66"/>
                    <a:pt x="2" y="64"/>
                    <a:pt x="1" y="62"/>
                  </a:cubicBezTo>
                  <a:cubicBezTo>
                    <a:pt x="0" y="60"/>
                    <a:pt x="0" y="58"/>
                    <a:pt x="0" y="55"/>
                  </a:cubicBezTo>
                  <a:lnTo>
                    <a:pt x="0" y="17"/>
                  </a:lnTo>
                  <a:close/>
                  <a:moveTo>
                    <a:pt x="10" y="55"/>
                  </a:moveTo>
                  <a:cubicBezTo>
                    <a:pt x="10" y="57"/>
                    <a:pt x="10" y="59"/>
                    <a:pt x="12" y="60"/>
                  </a:cubicBezTo>
                  <a:cubicBezTo>
                    <a:pt x="13" y="61"/>
                    <a:pt x="15" y="62"/>
                    <a:pt x="17" y="62"/>
                  </a:cubicBezTo>
                  <a:cubicBezTo>
                    <a:pt x="18" y="62"/>
                    <a:pt x="20" y="61"/>
                    <a:pt x="21" y="60"/>
                  </a:cubicBezTo>
                  <a:cubicBezTo>
                    <a:pt x="23" y="59"/>
                    <a:pt x="23" y="57"/>
                    <a:pt x="23" y="5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5"/>
                    <a:pt x="23" y="13"/>
                    <a:pt x="21" y="12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5" y="10"/>
                    <a:pt x="13" y="10"/>
                    <a:pt x="12" y="12"/>
                  </a:cubicBezTo>
                  <a:cubicBezTo>
                    <a:pt x="10" y="13"/>
                    <a:pt x="10" y="15"/>
                    <a:pt x="10" y="17"/>
                  </a:cubicBezTo>
                  <a:lnTo>
                    <a:pt x="1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-1860550" y="-1101725"/>
              <a:ext cx="74613" cy="155575"/>
            </a:xfrm>
            <a:custGeom>
              <a:avLst/>
              <a:gdLst>
                <a:gd name="T0" fmla="*/ 0 w 34"/>
                <a:gd name="T1" fmla="*/ 17 h 72"/>
                <a:gd name="T2" fmla="*/ 2 w 34"/>
                <a:gd name="T3" fmla="*/ 9 h 72"/>
                <a:gd name="T4" fmla="*/ 6 w 34"/>
                <a:gd name="T5" fmla="*/ 4 h 72"/>
                <a:gd name="T6" fmla="*/ 11 w 34"/>
                <a:gd name="T7" fmla="*/ 1 h 72"/>
                <a:gd name="T8" fmla="*/ 17 w 34"/>
                <a:gd name="T9" fmla="*/ 0 h 72"/>
                <a:gd name="T10" fmla="*/ 23 w 34"/>
                <a:gd name="T11" fmla="*/ 1 h 72"/>
                <a:gd name="T12" fmla="*/ 29 w 34"/>
                <a:gd name="T13" fmla="*/ 4 h 72"/>
                <a:gd name="T14" fmla="*/ 33 w 34"/>
                <a:gd name="T15" fmla="*/ 9 h 72"/>
                <a:gd name="T16" fmla="*/ 34 w 34"/>
                <a:gd name="T17" fmla="*/ 17 h 72"/>
                <a:gd name="T18" fmla="*/ 34 w 34"/>
                <a:gd name="T19" fmla="*/ 21 h 72"/>
                <a:gd name="T20" fmla="*/ 24 w 34"/>
                <a:gd name="T21" fmla="*/ 21 h 72"/>
                <a:gd name="T22" fmla="*/ 24 w 34"/>
                <a:gd name="T23" fmla="*/ 17 h 72"/>
                <a:gd name="T24" fmla="*/ 22 w 34"/>
                <a:gd name="T25" fmla="*/ 12 h 72"/>
                <a:gd name="T26" fmla="*/ 17 w 34"/>
                <a:gd name="T27" fmla="*/ 10 h 72"/>
                <a:gd name="T28" fmla="*/ 12 w 34"/>
                <a:gd name="T29" fmla="*/ 12 h 72"/>
                <a:gd name="T30" fmla="*/ 10 w 34"/>
                <a:gd name="T31" fmla="*/ 17 h 72"/>
                <a:gd name="T32" fmla="*/ 10 w 34"/>
                <a:gd name="T33" fmla="*/ 55 h 72"/>
                <a:gd name="T34" fmla="*/ 12 w 34"/>
                <a:gd name="T35" fmla="*/ 60 h 72"/>
                <a:gd name="T36" fmla="*/ 17 w 34"/>
                <a:gd name="T37" fmla="*/ 62 h 72"/>
                <a:gd name="T38" fmla="*/ 22 w 34"/>
                <a:gd name="T39" fmla="*/ 60 h 72"/>
                <a:gd name="T40" fmla="*/ 24 w 34"/>
                <a:gd name="T41" fmla="*/ 55 h 72"/>
                <a:gd name="T42" fmla="*/ 24 w 34"/>
                <a:gd name="T43" fmla="*/ 41 h 72"/>
                <a:gd name="T44" fmla="*/ 16 w 34"/>
                <a:gd name="T45" fmla="*/ 41 h 72"/>
                <a:gd name="T46" fmla="*/ 16 w 34"/>
                <a:gd name="T47" fmla="*/ 32 h 72"/>
                <a:gd name="T48" fmla="*/ 34 w 34"/>
                <a:gd name="T49" fmla="*/ 32 h 72"/>
                <a:gd name="T50" fmla="*/ 34 w 34"/>
                <a:gd name="T51" fmla="*/ 55 h 72"/>
                <a:gd name="T52" fmla="*/ 33 w 34"/>
                <a:gd name="T53" fmla="*/ 62 h 72"/>
                <a:gd name="T54" fmla="*/ 29 w 34"/>
                <a:gd name="T55" fmla="*/ 68 h 72"/>
                <a:gd name="T56" fmla="*/ 23 w 34"/>
                <a:gd name="T57" fmla="*/ 71 h 72"/>
                <a:gd name="T58" fmla="*/ 17 w 34"/>
                <a:gd name="T59" fmla="*/ 72 h 72"/>
                <a:gd name="T60" fmla="*/ 11 w 34"/>
                <a:gd name="T61" fmla="*/ 71 h 72"/>
                <a:gd name="T62" fmla="*/ 6 w 34"/>
                <a:gd name="T63" fmla="*/ 68 h 72"/>
                <a:gd name="T64" fmla="*/ 2 w 34"/>
                <a:gd name="T65" fmla="*/ 62 h 72"/>
                <a:gd name="T66" fmla="*/ 0 w 34"/>
                <a:gd name="T67" fmla="*/ 55 h 72"/>
                <a:gd name="T68" fmla="*/ 0 w 34"/>
                <a:gd name="T69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72">
                  <a:moveTo>
                    <a:pt x="0" y="17"/>
                  </a:moveTo>
                  <a:cubicBezTo>
                    <a:pt x="0" y="14"/>
                    <a:pt x="1" y="12"/>
                    <a:pt x="2" y="9"/>
                  </a:cubicBezTo>
                  <a:cubicBezTo>
                    <a:pt x="3" y="7"/>
                    <a:pt x="4" y="5"/>
                    <a:pt x="6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2"/>
                    <a:pt x="27" y="3"/>
                    <a:pt x="29" y="4"/>
                  </a:cubicBezTo>
                  <a:cubicBezTo>
                    <a:pt x="30" y="5"/>
                    <a:pt x="32" y="7"/>
                    <a:pt x="33" y="9"/>
                  </a:cubicBezTo>
                  <a:cubicBezTo>
                    <a:pt x="34" y="12"/>
                    <a:pt x="34" y="14"/>
                    <a:pt x="34" y="17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5"/>
                    <a:pt x="23" y="13"/>
                    <a:pt x="22" y="12"/>
                  </a:cubicBezTo>
                  <a:cubicBezTo>
                    <a:pt x="21" y="10"/>
                    <a:pt x="19" y="10"/>
                    <a:pt x="17" y="10"/>
                  </a:cubicBezTo>
                  <a:cubicBezTo>
                    <a:pt x="15" y="10"/>
                    <a:pt x="14" y="10"/>
                    <a:pt x="12" y="12"/>
                  </a:cubicBezTo>
                  <a:cubicBezTo>
                    <a:pt x="11" y="13"/>
                    <a:pt x="10" y="15"/>
                    <a:pt x="10" y="1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7"/>
                    <a:pt x="11" y="59"/>
                    <a:pt x="12" y="60"/>
                  </a:cubicBezTo>
                  <a:cubicBezTo>
                    <a:pt x="14" y="61"/>
                    <a:pt x="15" y="62"/>
                    <a:pt x="17" y="62"/>
                  </a:cubicBezTo>
                  <a:cubicBezTo>
                    <a:pt x="19" y="62"/>
                    <a:pt x="21" y="61"/>
                    <a:pt x="22" y="60"/>
                  </a:cubicBezTo>
                  <a:cubicBezTo>
                    <a:pt x="23" y="59"/>
                    <a:pt x="24" y="57"/>
                    <a:pt x="24" y="5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8"/>
                    <a:pt x="34" y="60"/>
                    <a:pt x="33" y="62"/>
                  </a:cubicBezTo>
                  <a:cubicBezTo>
                    <a:pt x="32" y="64"/>
                    <a:pt x="30" y="66"/>
                    <a:pt x="29" y="68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1" y="72"/>
                    <a:pt x="19" y="72"/>
                    <a:pt x="17" y="72"/>
                  </a:cubicBezTo>
                  <a:cubicBezTo>
                    <a:pt x="15" y="72"/>
                    <a:pt x="13" y="72"/>
                    <a:pt x="11" y="71"/>
                  </a:cubicBezTo>
                  <a:cubicBezTo>
                    <a:pt x="9" y="70"/>
                    <a:pt x="7" y="69"/>
                    <a:pt x="6" y="68"/>
                  </a:cubicBezTo>
                  <a:cubicBezTo>
                    <a:pt x="4" y="66"/>
                    <a:pt x="3" y="64"/>
                    <a:pt x="2" y="62"/>
                  </a:cubicBezTo>
                  <a:cubicBezTo>
                    <a:pt x="1" y="60"/>
                    <a:pt x="0" y="58"/>
                    <a:pt x="0" y="55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-1593850" y="-1101725"/>
              <a:ext cx="87313" cy="153988"/>
            </a:xfrm>
            <a:custGeom>
              <a:avLst/>
              <a:gdLst>
                <a:gd name="T0" fmla="*/ 22 w 55"/>
                <a:gd name="T1" fmla="*/ 0 h 97"/>
                <a:gd name="T2" fmla="*/ 33 w 55"/>
                <a:gd name="T3" fmla="*/ 0 h 97"/>
                <a:gd name="T4" fmla="*/ 55 w 55"/>
                <a:gd name="T5" fmla="*/ 97 h 97"/>
                <a:gd name="T6" fmla="*/ 41 w 55"/>
                <a:gd name="T7" fmla="*/ 97 h 97"/>
                <a:gd name="T8" fmla="*/ 37 w 55"/>
                <a:gd name="T9" fmla="*/ 76 h 97"/>
                <a:gd name="T10" fmla="*/ 18 w 55"/>
                <a:gd name="T11" fmla="*/ 76 h 97"/>
                <a:gd name="T12" fmla="*/ 14 w 55"/>
                <a:gd name="T13" fmla="*/ 97 h 97"/>
                <a:gd name="T14" fmla="*/ 0 w 55"/>
                <a:gd name="T15" fmla="*/ 97 h 97"/>
                <a:gd name="T16" fmla="*/ 22 w 55"/>
                <a:gd name="T17" fmla="*/ 0 h 97"/>
                <a:gd name="T18" fmla="*/ 27 w 55"/>
                <a:gd name="T19" fmla="*/ 28 h 97"/>
                <a:gd name="T20" fmla="*/ 27 w 55"/>
                <a:gd name="T21" fmla="*/ 28 h 97"/>
                <a:gd name="T22" fmla="*/ 21 w 55"/>
                <a:gd name="T23" fmla="*/ 64 h 97"/>
                <a:gd name="T24" fmla="*/ 34 w 55"/>
                <a:gd name="T25" fmla="*/ 64 h 97"/>
                <a:gd name="T26" fmla="*/ 27 w 55"/>
                <a:gd name="T27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97">
                  <a:moveTo>
                    <a:pt x="22" y="0"/>
                  </a:moveTo>
                  <a:lnTo>
                    <a:pt x="33" y="0"/>
                  </a:lnTo>
                  <a:lnTo>
                    <a:pt x="55" y="97"/>
                  </a:lnTo>
                  <a:lnTo>
                    <a:pt x="41" y="97"/>
                  </a:lnTo>
                  <a:lnTo>
                    <a:pt x="37" y="76"/>
                  </a:lnTo>
                  <a:lnTo>
                    <a:pt x="18" y="76"/>
                  </a:lnTo>
                  <a:lnTo>
                    <a:pt x="14" y="97"/>
                  </a:lnTo>
                  <a:lnTo>
                    <a:pt x="0" y="97"/>
                  </a:lnTo>
                  <a:lnTo>
                    <a:pt x="22" y="0"/>
                  </a:lnTo>
                  <a:close/>
                  <a:moveTo>
                    <a:pt x="27" y="28"/>
                  </a:moveTo>
                  <a:lnTo>
                    <a:pt x="27" y="28"/>
                  </a:lnTo>
                  <a:lnTo>
                    <a:pt x="21" y="64"/>
                  </a:lnTo>
                  <a:lnTo>
                    <a:pt x="34" y="64"/>
                  </a:lnTo>
                  <a:lnTo>
                    <a:pt x="2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-1314450" y="-1101725"/>
              <a:ext cx="71438" cy="153988"/>
            </a:xfrm>
            <a:custGeom>
              <a:avLst/>
              <a:gdLst>
                <a:gd name="T0" fmla="*/ 0 w 33"/>
                <a:gd name="T1" fmla="*/ 0 h 71"/>
                <a:gd name="T2" fmla="*/ 15 w 33"/>
                <a:gd name="T3" fmla="*/ 0 h 71"/>
                <a:gd name="T4" fmla="*/ 28 w 33"/>
                <a:gd name="T5" fmla="*/ 5 h 71"/>
                <a:gd name="T6" fmla="*/ 33 w 33"/>
                <a:gd name="T7" fmla="*/ 19 h 71"/>
                <a:gd name="T8" fmla="*/ 33 w 33"/>
                <a:gd name="T9" fmla="*/ 52 h 71"/>
                <a:gd name="T10" fmla="*/ 28 w 33"/>
                <a:gd name="T11" fmla="*/ 67 h 71"/>
                <a:gd name="T12" fmla="*/ 14 w 33"/>
                <a:gd name="T13" fmla="*/ 71 h 71"/>
                <a:gd name="T14" fmla="*/ 0 w 33"/>
                <a:gd name="T15" fmla="*/ 71 h 71"/>
                <a:gd name="T16" fmla="*/ 0 w 33"/>
                <a:gd name="T17" fmla="*/ 0 h 71"/>
                <a:gd name="T18" fmla="*/ 10 w 33"/>
                <a:gd name="T19" fmla="*/ 62 h 71"/>
                <a:gd name="T20" fmla="*/ 15 w 33"/>
                <a:gd name="T21" fmla="*/ 62 h 71"/>
                <a:gd name="T22" fmla="*/ 21 w 33"/>
                <a:gd name="T23" fmla="*/ 60 h 71"/>
                <a:gd name="T24" fmla="*/ 23 w 33"/>
                <a:gd name="T25" fmla="*/ 53 h 71"/>
                <a:gd name="T26" fmla="*/ 23 w 33"/>
                <a:gd name="T27" fmla="*/ 19 h 71"/>
                <a:gd name="T28" fmla="*/ 21 w 33"/>
                <a:gd name="T29" fmla="*/ 12 h 71"/>
                <a:gd name="T30" fmla="*/ 15 w 33"/>
                <a:gd name="T31" fmla="*/ 10 h 71"/>
                <a:gd name="T32" fmla="*/ 10 w 33"/>
                <a:gd name="T33" fmla="*/ 10 h 71"/>
                <a:gd name="T34" fmla="*/ 10 w 33"/>
                <a:gd name="T35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71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3"/>
                    <a:pt x="33" y="1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9"/>
                    <a:pt x="31" y="64"/>
                    <a:pt x="28" y="67"/>
                  </a:cubicBezTo>
                  <a:cubicBezTo>
                    <a:pt x="25" y="70"/>
                    <a:pt x="20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lnTo>
                    <a:pt x="0" y="0"/>
                  </a:lnTo>
                  <a:close/>
                  <a:moveTo>
                    <a:pt x="10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8" y="62"/>
                    <a:pt x="20" y="61"/>
                    <a:pt x="21" y="60"/>
                  </a:cubicBezTo>
                  <a:cubicBezTo>
                    <a:pt x="22" y="58"/>
                    <a:pt x="23" y="56"/>
                    <a:pt x="23" y="5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6"/>
                    <a:pt x="22" y="14"/>
                    <a:pt x="21" y="12"/>
                  </a:cubicBezTo>
                  <a:cubicBezTo>
                    <a:pt x="20" y="11"/>
                    <a:pt x="18" y="10"/>
                    <a:pt x="15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-1041400" y="-1101725"/>
              <a:ext cx="73025" cy="155575"/>
            </a:xfrm>
            <a:custGeom>
              <a:avLst/>
              <a:gdLst>
                <a:gd name="T0" fmla="*/ 0 w 34"/>
                <a:gd name="T1" fmla="*/ 17 h 72"/>
                <a:gd name="T2" fmla="*/ 1 w 34"/>
                <a:gd name="T3" fmla="*/ 9 h 72"/>
                <a:gd name="T4" fmla="*/ 5 w 34"/>
                <a:gd name="T5" fmla="*/ 4 h 72"/>
                <a:gd name="T6" fmla="*/ 11 w 34"/>
                <a:gd name="T7" fmla="*/ 1 h 72"/>
                <a:gd name="T8" fmla="*/ 17 w 34"/>
                <a:gd name="T9" fmla="*/ 0 h 72"/>
                <a:gd name="T10" fmla="*/ 23 w 34"/>
                <a:gd name="T11" fmla="*/ 1 h 72"/>
                <a:gd name="T12" fmla="*/ 29 w 34"/>
                <a:gd name="T13" fmla="*/ 4 h 72"/>
                <a:gd name="T14" fmla="*/ 33 w 34"/>
                <a:gd name="T15" fmla="*/ 9 h 72"/>
                <a:gd name="T16" fmla="*/ 34 w 34"/>
                <a:gd name="T17" fmla="*/ 17 h 72"/>
                <a:gd name="T18" fmla="*/ 34 w 34"/>
                <a:gd name="T19" fmla="*/ 55 h 72"/>
                <a:gd name="T20" fmla="*/ 33 w 34"/>
                <a:gd name="T21" fmla="*/ 62 h 72"/>
                <a:gd name="T22" fmla="*/ 29 w 34"/>
                <a:gd name="T23" fmla="*/ 68 h 72"/>
                <a:gd name="T24" fmla="*/ 23 w 34"/>
                <a:gd name="T25" fmla="*/ 71 h 72"/>
                <a:gd name="T26" fmla="*/ 17 w 34"/>
                <a:gd name="T27" fmla="*/ 72 h 72"/>
                <a:gd name="T28" fmla="*/ 11 w 34"/>
                <a:gd name="T29" fmla="*/ 71 h 72"/>
                <a:gd name="T30" fmla="*/ 5 w 34"/>
                <a:gd name="T31" fmla="*/ 68 h 72"/>
                <a:gd name="T32" fmla="*/ 1 w 34"/>
                <a:gd name="T33" fmla="*/ 62 h 72"/>
                <a:gd name="T34" fmla="*/ 0 w 34"/>
                <a:gd name="T35" fmla="*/ 55 h 72"/>
                <a:gd name="T36" fmla="*/ 0 w 34"/>
                <a:gd name="T37" fmla="*/ 17 h 72"/>
                <a:gd name="T38" fmla="*/ 10 w 34"/>
                <a:gd name="T39" fmla="*/ 55 h 72"/>
                <a:gd name="T40" fmla="*/ 12 w 34"/>
                <a:gd name="T41" fmla="*/ 60 h 72"/>
                <a:gd name="T42" fmla="*/ 17 w 34"/>
                <a:gd name="T43" fmla="*/ 62 h 72"/>
                <a:gd name="T44" fmla="*/ 22 w 34"/>
                <a:gd name="T45" fmla="*/ 60 h 72"/>
                <a:gd name="T46" fmla="*/ 24 w 34"/>
                <a:gd name="T47" fmla="*/ 55 h 72"/>
                <a:gd name="T48" fmla="*/ 24 w 34"/>
                <a:gd name="T49" fmla="*/ 17 h 72"/>
                <a:gd name="T50" fmla="*/ 22 w 34"/>
                <a:gd name="T51" fmla="*/ 12 h 72"/>
                <a:gd name="T52" fmla="*/ 17 w 34"/>
                <a:gd name="T53" fmla="*/ 10 h 72"/>
                <a:gd name="T54" fmla="*/ 12 w 34"/>
                <a:gd name="T55" fmla="*/ 12 h 72"/>
                <a:gd name="T56" fmla="*/ 10 w 34"/>
                <a:gd name="T57" fmla="*/ 17 h 72"/>
                <a:gd name="T58" fmla="*/ 10 w 34"/>
                <a:gd name="T5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72">
                  <a:moveTo>
                    <a:pt x="0" y="17"/>
                  </a:moveTo>
                  <a:cubicBezTo>
                    <a:pt x="0" y="14"/>
                    <a:pt x="0" y="12"/>
                    <a:pt x="1" y="9"/>
                  </a:cubicBezTo>
                  <a:cubicBezTo>
                    <a:pt x="2" y="7"/>
                    <a:pt x="4" y="5"/>
                    <a:pt x="5" y="4"/>
                  </a:cubicBezTo>
                  <a:cubicBezTo>
                    <a:pt x="7" y="3"/>
                    <a:pt x="9" y="2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2"/>
                    <a:pt x="27" y="3"/>
                    <a:pt x="29" y="4"/>
                  </a:cubicBezTo>
                  <a:cubicBezTo>
                    <a:pt x="30" y="5"/>
                    <a:pt x="32" y="7"/>
                    <a:pt x="33" y="9"/>
                  </a:cubicBezTo>
                  <a:cubicBezTo>
                    <a:pt x="34" y="12"/>
                    <a:pt x="34" y="14"/>
                    <a:pt x="34" y="17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8"/>
                    <a:pt x="34" y="60"/>
                    <a:pt x="33" y="62"/>
                  </a:cubicBezTo>
                  <a:cubicBezTo>
                    <a:pt x="32" y="64"/>
                    <a:pt x="30" y="66"/>
                    <a:pt x="29" y="68"/>
                  </a:cubicBezTo>
                  <a:cubicBezTo>
                    <a:pt x="27" y="69"/>
                    <a:pt x="25" y="70"/>
                    <a:pt x="23" y="71"/>
                  </a:cubicBezTo>
                  <a:cubicBezTo>
                    <a:pt x="21" y="72"/>
                    <a:pt x="19" y="72"/>
                    <a:pt x="17" y="72"/>
                  </a:cubicBezTo>
                  <a:cubicBezTo>
                    <a:pt x="15" y="72"/>
                    <a:pt x="13" y="72"/>
                    <a:pt x="11" y="71"/>
                  </a:cubicBezTo>
                  <a:cubicBezTo>
                    <a:pt x="9" y="70"/>
                    <a:pt x="7" y="69"/>
                    <a:pt x="5" y="68"/>
                  </a:cubicBezTo>
                  <a:cubicBezTo>
                    <a:pt x="4" y="66"/>
                    <a:pt x="2" y="64"/>
                    <a:pt x="1" y="62"/>
                  </a:cubicBezTo>
                  <a:cubicBezTo>
                    <a:pt x="0" y="60"/>
                    <a:pt x="0" y="58"/>
                    <a:pt x="0" y="55"/>
                  </a:cubicBezTo>
                  <a:lnTo>
                    <a:pt x="0" y="17"/>
                  </a:lnTo>
                  <a:close/>
                  <a:moveTo>
                    <a:pt x="10" y="55"/>
                  </a:moveTo>
                  <a:cubicBezTo>
                    <a:pt x="10" y="57"/>
                    <a:pt x="11" y="59"/>
                    <a:pt x="12" y="60"/>
                  </a:cubicBezTo>
                  <a:cubicBezTo>
                    <a:pt x="13" y="61"/>
                    <a:pt x="15" y="62"/>
                    <a:pt x="17" y="62"/>
                  </a:cubicBezTo>
                  <a:cubicBezTo>
                    <a:pt x="19" y="62"/>
                    <a:pt x="20" y="61"/>
                    <a:pt x="22" y="60"/>
                  </a:cubicBezTo>
                  <a:cubicBezTo>
                    <a:pt x="23" y="59"/>
                    <a:pt x="24" y="57"/>
                    <a:pt x="24" y="5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5"/>
                    <a:pt x="23" y="13"/>
                    <a:pt x="22" y="12"/>
                  </a:cubicBezTo>
                  <a:cubicBezTo>
                    <a:pt x="20" y="10"/>
                    <a:pt x="19" y="10"/>
                    <a:pt x="17" y="10"/>
                  </a:cubicBezTo>
                  <a:cubicBezTo>
                    <a:pt x="15" y="10"/>
                    <a:pt x="13" y="10"/>
                    <a:pt x="12" y="12"/>
                  </a:cubicBezTo>
                  <a:cubicBezTo>
                    <a:pt x="11" y="13"/>
                    <a:pt x="10" y="15"/>
                    <a:pt x="10" y="17"/>
                  </a:cubicBezTo>
                  <a:lnTo>
                    <a:pt x="1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771525" y="-1101725"/>
              <a:ext cx="76200" cy="155575"/>
            </a:xfrm>
            <a:custGeom>
              <a:avLst/>
              <a:gdLst>
                <a:gd name="T0" fmla="*/ 35 w 35"/>
                <a:gd name="T1" fmla="*/ 21 h 72"/>
                <a:gd name="T2" fmla="*/ 25 w 35"/>
                <a:gd name="T3" fmla="*/ 21 h 72"/>
                <a:gd name="T4" fmla="*/ 25 w 35"/>
                <a:gd name="T5" fmla="*/ 18 h 72"/>
                <a:gd name="T6" fmla="*/ 23 w 35"/>
                <a:gd name="T7" fmla="*/ 12 h 72"/>
                <a:gd name="T8" fmla="*/ 18 w 35"/>
                <a:gd name="T9" fmla="*/ 10 h 72"/>
                <a:gd name="T10" fmla="*/ 14 w 35"/>
                <a:gd name="T11" fmla="*/ 11 h 72"/>
                <a:gd name="T12" fmla="*/ 12 w 35"/>
                <a:gd name="T13" fmla="*/ 13 h 72"/>
                <a:gd name="T14" fmla="*/ 11 w 35"/>
                <a:gd name="T15" fmla="*/ 16 h 72"/>
                <a:gd name="T16" fmla="*/ 11 w 35"/>
                <a:gd name="T17" fmla="*/ 19 h 72"/>
                <a:gd name="T18" fmla="*/ 11 w 35"/>
                <a:gd name="T19" fmla="*/ 23 h 72"/>
                <a:gd name="T20" fmla="*/ 12 w 35"/>
                <a:gd name="T21" fmla="*/ 25 h 72"/>
                <a:gd name="T22" fmla="*/ 13 w 35"/>
                <a:gd name="T23" fmla="*/ 27 h 72"/>
                <a:gd name="T24" fmla="*/ 17 w 35"/>
                <a:gd name="T25" fmla="*/ 29 h 72"/>
                <a:gd name="T26" fmla="*/ 24 w 35"/>
                <a:gd name="T27" fmla="*/ 32 h 72"/>
                <a:gd name="T28" fmla="*/ 30 w 35"/>
                <a:gd name="T29" fmla="*/ 35 h 72"/>
                <a:gd name="T30" fmla="*/ 33 w 35"/>
                <a:gd name="T31" fmla="*/ 39 h 72"/>
                <a:gd name="T32" fmla="*/ 35 w 35"/>
                <a:gd name="T33" fmla="*/ 44 h 72"/>
                <a:gd name="T34" fmla="*/ 35 w 35"/>
                <a:gd name="T35" fmla="*/ 51 h 72"/>
                <a:gd name="T36" fmla="*/ 34 w 35"/>
                <a:gd name="T37" fmla="*/ 59 h 72"/>
                <a:gd name="T38" fmla="*/ 31 w 35"/>
                <a:gd name="T39" fmla="*/ 66 h 72"/>
                <a:gd name="T40" fmla="*/ 26 w 35"/>
                <a:gd name="T41" fmla="*/ 70 h 72"/>
                <a:gd name="T42" fmla="*/ 17 w 35"/>
                <a:gd name="T43" fmla="*/ 72 h 72"/>
                <a:gd name="T44" fmla="*/ 11 w 35"/>
                <a:gd name="T45" fmla="*/ 71 h 72"/>
                <a:gd name="T46" fmla="*/ 5 w 35"/>
                <a:gd name="T47" fmla="*/ 67 h 72"/>
                <a:gd name="T48" fmla="*/ 1 w 35"/>
                <a:gd name="T49" fmla="*/ 62 h 72"/>
                <a:gd name="T50" fmla="*/ 0 w 35"/>
                <a:gd name="T51" fmla="*/ 55 h 72"/>
                <a:gd name="T52" fmla="*/ 0 w 35"/>
                <a:gd name="T53" fmla="*/ 51 h 72"/>
                <a:gd name="T54" fmla="*/ 10 w 35"/>
                <a:gd name="T55" fmla="*/ 51 h 72"/>
                <a:gd name="T56" fmla="*/ 10 w 35"/>
                <a:gd name="T57" fmla="*/ 55 h 72"/>
                <a:gd name="T58" fmla="*/ 12 w 35"/>
                <a:gd name="T59" fmla="*/ 60 h 72"/>
                <a:gd name="T60" fmla="*/ 17 w 35"/>
                <a:gd name="T61" fmla="*/ 62 h 72"/>
                <a:gd name="T62" fmla="*/ 21 w 35"/>
                <a:gd name="T63" fmla="*/ 61 h 72"/>
                <a:gd name="T64" fmla="*/ 24 w 35"/>
                <a:gd name="T65" fmla="*/ 59 h 72"/>
                <a:gd name="T66" fmla="*/ 25 w 35"/>
                <a:gd name="T67" fmla="*/ 56 h 72"/>
                <a:gd name="T68" fmla="*/ 25 w 35"/>
                <a:gd name="T69" fmla="*/ 51 h 72"/>
                <a:gd name="T70" fmla="*/ 25 w 35"/>
                <a:gd name="T71" fmla="*/ 47 h 72"/>
                <a:gd name="T72" fmla="*/ 24 w 35"/>
                <a:gd name="T73" fmla="*/ 44 h 72"/>
                <a:gd name="T74" fmla="*/ 22 w 35"/>
                <a:gd name="T75" fmla="*/ 42 h 72"/>
                <a:gd name="T76" fmla="*/ 19 w 35"/>
                <a:gd name="T77" fmla="*/ 40 h 72"/>
                <a:gd name="T78" fmla="*/ 12 w 35"/>
                <a:gd name="T79" fmla="*/ 37 h 72"/>
                <a:gd name="T80" fmla="*/ 3 w 35"/>
                <a:gd name="T81" fmla="*/ 30 h 72"/>
                <a:gd name="T82" fmla="*/ 1 w 35"/>
                <a:gd name="T83" fmla="*/ 19 h 72"/>
                <a:gd name="T84" fmla="*/ 2 w 35"/>
                <a:gd name="T85" fmla="*/ 12 h 72"/>
                <a:gd name="T86" fmla="*/ 5 w 35"/>
                <a:gd name="T87" fmla="*/ 5 h 72"/>
                <a:gd name="T88" fmla="*/ 10 w 35"/>
                <a:gd name="T89" fmla="*/ 1 h 72"/>
                <a:gd name="T90" fmla="*/ 18 w 35"/>
                <a:gd name="T91" fmla="*/ 0 h 72"/>
                <a:gd name="T92" fmla="*/ 25 w 35"/>
                <a:gd name="T93" fmla="*/ 1 h 72"/>
                <a:gd name="T94" fmla="*/ 30 w 35"/>
                <a:gd name="T95" fmla="*/ 5 h 72"/>
                <a:gd name="T96" fmla="*/ 34 w 35"/>
                <a:gd name="T97" fmla="*/ 10 h 72"/>
                <a:gd name="T98" fmla="*/ 35 w 35"/>
                <a:gd name="T99" fmla="*/ 16 h 72"/>
                <a:gd name="T100" fmla="*/ 35 w 35"/>
                <a:gd name="T101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72">
                  <a:moveTo>
                    <a:pt x="3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6"/>
                    <a:pt x="24" y="14"/>
                    <a:pt x="23" y="12"/>
                  </a:cubicBezTo>
                  <a:cubicBezTo>
                    <a:pt x="22" y="11"/>
                    <a:pt x="20" y="10"/>
                    <a:pt x="18" y="10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3" y="12"/>
                    <a:pt x="12" y="13"/>
                  </a:cubicBezTo>
                  <a:cubicBezTo>
                    <a:pt x="12" y="14"/>
                    <a:pt x="11" y="15"/>
                    <a:pt x="11" y="16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0"/>
                    <a:pt x="11" y="22"/>
                    <a:pt x="11" y="23"/>
                  </a:cubicBezTo>
                  <a:cubicBezTo>
                    <a:pt x="11" y="24"/>
                    <a:pt x="11" y="24"/>
                    <a:pt x="12" y="25"/>
                  </a:cubicBezTo>
                  <a:cubicBezTo>
                    <a:pt x="12" y="26"/>
                    <a:pt x="13" y="26"/>
                    <a:pt x="13" y="27"/>
                  </a:cubicBezTo>
                  <a:cubicBezTo>
                    <a:pt x="14" y="28"/>
                    <a:pt x="15" y="28"/>
                    <a:pt x="17" y="2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7" y="33"/>
                    <a:pt x="28" y="34"/>
                    <a:pt x="30" y="35"/>
                  </a:cubicBezTo>
                  <a:cubicBezTo>
                    <a:pt x="31" y="36"/>
                    <a:pt x="32" y="37"/>
                    <a:pt x="33" y="39"/>
                  </a:cubicBezTo>
                  <a:cubicBezTo>
                    <a:pt x="34" y="40"/>
                    <a:pt x="34" y="42"/>
                    <a:pt x="35" y="44"/>
                  </a:cubicBezTo>
                  <a:cubicBezTo>
                    <a:pt x="35" y="46"/>
                    <a:pt x="35" y="49"/>
                    <a:pt x="35" y="51"/>
                  </a:cubicBezTo>
                  <a:cubicBezTo>
                    <a:pt x="35" y="54"/>
                    <a:pt x="35" y="57"/>
                    <a:pt x="34" y="59"/>
                  </a:cubicBezTo>
                  <a:cubicBezTo>
                    <a:pt x="34" y="62"/>
                    <a:pt x="33" y="64"/>
                    <a:pt x="31" y="66"/>
                  </a:cubicBezTo>
                  <a:cubicBezTo>
                    <a:pt x="30" y="68"/>
                    <a:pt x="28" y="69"/>
                    <a:pt x="26" y="70"/>
                  </a:cubicBezTo>
                  <a:cubicBezTo>
                    <a:pt x="23" y="72"/>
                    <a:pt x="21" y="72"/>
                    <a:pt x="17" y="72"/>
                  </a:cubicBezTo>
                  <a:cubicBezTo>
                    <a:pt x="15" y="72"/>
                    <a:pt x="13" y="72"/>
                    <a:pt x="11" y="71"/>
                  </a:cubicBezTo>
                  <a:cubicBezTo>
                    <a:pt x="8" y="70"/>
                    <a:pt x="7" y="69"/>
                    <a:pt x="5" y="67"/>
                  </a:cubicBezTo>
                  <a:cubicBezTo>
                    <a:pt x="4" y="66"/>
                    <a:pt x="2" y="64"/>
                    <a:pt x="1" y="62"/>
                  </a:cubicBezTo>
                  <a:cubicBezTo>
                    <a:pt x="0" y="60"/>
                    <a:pt x="0" y="58"/>
                    <a:pt x="0" y="5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1" y="58"/>
                    <a:pt x="12" y="60"/>
                  </a:cubicBezTo>
                  <a:cubicBezTo>
                    <a:pt x="13" y="61"/>
                    <a:pt x="15" y="62"/>
                    <a:pt x="17" y="62"/>
                  </a:cubicBezTo>
                  <a:cubicBezTo>
                    <a:pt x="19" y="62"/>
                    <a:pt x="21" y="62"/>
                    <a:pt x="21" y="61"/>
                  </a:cubicBezTo>
                  <a:cubicBezTo>
                    <a:pt x="22" y="61"/>
                    <a:pt x="23" y="60"/>
                    <a:pt x="24" y="59"/>
                  </a:cubicBezTo>
                  <a:cubicBezTo>
                    <a:pt x="24" y="58"/>
                    <a:pt x="25" y="57"/>
                    <a:pt x="25" y="56"/>
                  </a:cubicBezTo>
                  <a:cubicBezTo>
                    <a:pt x="25" y="54"/>
                    <a:pt x="25" y="53"/>
                    <a:pt x="25" y="51"/>
                  </a:cubicBezTo>
                  <a:cubicBezTo>
                    <a:pt x="25" y="49"/>
                    <a:pt x="25" y="48"/>
                    <a:pt x="25" y="47"/>
                  </a:cubicBezTo>
                  <a:cubicBezTo>
                    <a:pt x="25" y="45"/>
                    <a:pt x="24" y="44"/>
                    <a:pt x="24" y="44"/>
                  </a:cubicBezTo>
                  <a:cubicBezTo>
                    <a:pt x="23" y="43"/>
                    <a:pt x="23" y="42"/>
                    <a:pt x="22" y="42"/>
                  </a:cubicBezTo>
                  <a:cubicBezTo>
                    <a:pt x="21" y="42"/>
                    <a:pt x="20" y="41"/>
                    <a:pt x="19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7" y="36"/>
                    <a:pt x="4" y="33"/>
                    <a:pt x="3" y="30"/>
                  </a:cubicBezTo>
                  <a:cubicBezTo>
                    <a:pt x="1" y="27"/>
                    <a:pt x="1" y="24"/>
                    <a:pt x="1" y="19"/>
                  </a:cubicBezTo>
                  <a:cubicBezTo>
                    <a:pt x="1" y="17"/>
                    <a:pt x="1" y="14"/>
                    <a:pt x="2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21" y="0"/>
                    <a:pt x="23" y="0"/>
                    <a:pt x="25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32" y="6"/>
                    <a:pt x="33" y="8"/>
                    <a:pt x="34" y="10"/>
                  </a:cubicBezTo>
                  <a:cubicBezTo>
                    <a:pt x="35" y="12"/>
                    <a:pt x="35" y="14"/>
                    <a:pt x="35" y="16"/>
                  </a:cubicBezTo>
                  <a:lnTo>
                    <a:pt x="3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2901950" y="-1452563"/>
              <a:ext cx="223838" cy="198438"/>
            </a:xfrm>
            <a:custGeom>
              <a:avLst/>
              <a:gdLst>
                <a:gd name="T0" fmla="*/ 68 w 103"/>
                <a:gd name="T1" fmla="*/ 35 h 91"/>
                <a:gd name="T2" fmla="*/ 68 w 103"/>
                <a:gd name="T3" fmla="*/ 35 h 91"/>
                <a:gd name="T4" fmla="*/ 68 w 103"/>
                <a:gd name="T5" fmla="*/ 35 h 91"/>
                <a:gd name="T6" fmla="*/ 64 w 103"/>
                <a:gd name="T7" fmla="*/ 31 h 91"/>
                <a:gd name="T8" fmla="*/ 38 w 103"/>
                <a:gd name="T9" fmla="*/ 0 h 91"/>
                <a:gd name="T10" fmla="*/ 2 w 103"/>
                <a:gd name="T11" fmla="*/ 0 h 91"/>
                <a:gd name="T12" fmla="*/ 1 w 103"/>
                <a:gd name="T13" fmla="*/ 5 h 91"/>
                <a:gd name="T14" fmla="*/ 6 w 103"/>
                <a:gd name="T15" fmla="*/ 5 h 91"/>
                <a:gd name="T16" fmla="*/ 15 w 103"/>
                <a:gd name="T17" fmla="*/ 10 h 91"/>
                <a:gd name="T18" fmla="*/ 16 w 103"/>
                <a:gd name="T19" fmla="*/ 21 h 91"/>
                <a:gd name="T20" fmla="*/ 16 w 103"/>
                <a:gd name="T21" fmla="*/ 55 h 91"/>
                <a:gd name="T22" fmla="*/ 14 w 103"/>
                <a:gd name="T23" fmla="*/ 80 h 91"/>
                <a:gd name="T24" fmla="*/ 5 w 103"/>
                <a:gd name="T25" fmla="*/ 84 h 91"/>
                <a:gd name="T26" fmla="*/ 2 w 103"/>
                <a:gd name="T27" fmla="*/ 84 h 91"/>
                <a:gd name="T28" fmla="*/ 2 w 103"/>
                <a:gd name="T29" fmla="*/ 89 h 91"/>
                <a:gd name="T30" fmla="*/ 42 w 103"/>
                <a:gd name="T31" fmla="*/ 89 h 91"/>
                <a:gd name="T32" fmla="*/ 42 w 103"/>
                <a:gd name="T33" fmla="*/ 84 h 91"/>
                <a:gd name="T34" fmla="*/ 37 w 103"/>
                <a:gd name="T35" fmla="*/ 84 h 91"/>
                <a:gd name="T36" fmla="*/ 28 w 103"/>
                <a:gd name="T37" fmla="*/ 80 h 91"/>
                <a:gd name="T38" fmla="*/ 26 w 103"/>
                <a:gd name="T39" fmla="*/ 55 h 91"/>
                <a:gd name="T40" fmla="*/ 26 w 103"/>
                <a:gd name="T41" fmla="*/ 29 h 91"/>
                <a:gd name="T42" fmla="*/ 26 w 103"/>
                <a:gd name="T43" fmla="*/ 21 h 91"/>
                <a:gd name="T44" fmla="*/ 44 w 103"/>
                <a:gd name="T45" fmla="*/ 38 h 91"/>
                <a:gd name="T46" fmla="*/ 81 w 103"/>
                <a:gd name="T47" fmla="*/ 76 h 91"/>
                <a:gd name="T48" fmla="*/ 94 w 103"/>
                <a:gd name="T49" fmla="*/ 91 h 91"/>
                <a:gd name="T50" fmla="*/ 103 w 103"/>
                <a:gd name="T51" fmla="*/ 88 h 91"/>
                <a:gd name="T52" fmla="*/ 103 w 103"/>
                <a:gd name="T53" fmla="*/ 68 h 91"/>
                <a:gd name="T54" fmla="*/ 68 w 103"/>
                <a:gd name="T55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91"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50" y="16"/>
                    <a:pt x="39" y="6"/>
                    <a:pt x="38" y="0"/>
                  </a:cubicBezTo>
                  <a:cubicBezTo>
                    <a:pt x="38" y="0"/>
                    <a:pt x="8" y="0"/>
                    <a:pt x="2" y="0"/>
                  </a:cubicBezTo>
                  <a:cubicBezTo>
                    <a:pt x="0" y="1"/>
                    <a:pt x="0" y="4"/>
                    <a:pt x="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2" y="6"/>
                    <a:pt x="14" y="8"/>
                    <a:pt x="15" y="10"/>
                  </a:cubicBezTo>
                  <a:cubicBezTo>
                    <a:pt x="16" y="12"/>
                    <a:pt x="16" y="14"/>
                    <a:pt x="16" y="2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66"/>
                    <a:pt x="16" y="76"/>
                    <a:pt x="14" y="80"/>
                  </a:cubicBezTo>
                  <a:cubicBezTo>
                    <a:pt x="13" y="82"/>
                    <a:pt x="9" y="83"/>
                    <a:pt x="5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5"/>
                    <a:pt x="1" y="88"/>
                    <a:pt x="2" y="89"/>
                  </a:cubicBezTo>
                  <a:cubicBezTo>
                    <a:pt x="11" y="89"/>
                    <a:pt x="29" y="89"/>
                    <a:pt x="42" y="89"/>
                  </a:cubicBezTo>
                  <a:cubicBezTo>
                    <a:pt x="43" y="88"/>
                    <a:pt x="43" y="85"/>
                    <a:pt x="42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3" y="83"/>
                    <a:pt x="29" y="82"/>
                    <a:pt x="28" y="80"/>
                  </a:cubicBezTo>
                  <a:cubicBezTo>
                    <a:pt x="26" y="76"/>
                    <a:pt x="26" y="66"/>
                    <a:pt x="26" y="5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4"/>
                    <a:pt x="26" y="22"/>
                    <a:pt x="26" y="21"/>
                  </a:cubicBezTo>
                  <a:cubicBezTo>
                    <a:pt x="29" y="23"/>
                    <a:pt x="35" y="28"/>
                    <a:pt x="44" y="3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8" y="84"/>
                    <a:pt x="94" y="91"/>
                    <a:pt x="94" y="91"/>
                  </a:cubicBezTo>
                  <a:cubicBezTo>
                    <a:pt x="98" y="91"/>
                    <a:pt x="102" y="89"/>
                    <a:pt x="103" y="88"/>
                  </a:cubicBezTo>
                  <a:cubicBezTo>
                    <a:pt x="103" y="83"/>
                    <a:pt x="103" y="68"/>
                    <a:pt x="103" y="68"/>
                  </a:cubicBezTo>
                  <a:lnTo>
                    <a:pt x="6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36850" y="-1452563"/>
              <a:ext cx="90488" cy="119063"/>
            </a:xfrm>
            <a:custGeom>
              <a:avLst/>
              <a:gdLst>
                <a:gd name="T0" fmla="*/ 41 w 42"/>
                <a:gd name="T1" fmla="*/ 0 h 55"/>
                <a:gd name="T2" fmla="*/ 2 w 42"/>
                <a:gd name="T3" fmla="*/ 0 h 55"/>
                <a:gd name="T4" fmla="*/ 2 w 42"/>
                <a:gd name="T5" fmla="*/ 5 h 55"/>
                <a:gd name="T6" fmla="*/ 6 w 42"/>
                <a:gd name="T7" fmla="*/ 5 h 55"/>
                <a:gd name="T8" fmla="*/ 15 w 42"/>
                <a:gd name="T9" fmla="*/ 10 h 55"/>
                <a:gd name="T10" fmla="*/ 18 w 42"/>
                <a:gd name="T11" fmla="*/ 34 h 55"/>
                <a:gd name="T12" fmla="*/ 18 w 42"/>
                <a:gd name="T13" fmla="*/ 41 h 55"/>
                <a:gd name="T14" fmla="*/ 27 w 42"/>
                <a:gd name="T15" fmla="*/ 55 h 55"/>
                <a:gd name="T16" fmla="*/ 27 w 42"/>
                <a:gd name="T17" fmla="*/ 34 h 55"/>
                <a:gd name="T18" fmla="*/ 29 w 42"/>
                <a:gd name="T19" fmla="*/ 10 h 55"/>
                <a:gd name="T20" fmla="*/ 38 w 42"/>
                <a:gd name="T21" fmla="*/ 5 h 55"/>
                <a:gd name="T22" fmla="*/ 41 w 42"/>
                <a:gd name="T23" fmla="*/ 5 h 55"/>
                <a:gd name="T24" fmla="*/ 41 w 42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5">
                  <a:moveTo>
                    <a:pt x="41" y="0"/>
                  </a:moveTo>
                  <a:cubicBezTo>
                    <a:pt x="33" y="0"/>
                    <a:pt x="12" y="0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6"/>
                    <a:pt x="14" y="7"/>
                    <a:pt x="15" y="10"/>
                  </a:cubicBezTo>
                  <a:cubicBezTo>
                    <a:pt x="17" y="13"/>
                    <a:pt x="18" y="23"/>
                    <a:pt x="18" y="34"/>
                  </a:cubicBezTo>
                  <a:cubicBezTo>
                    <a:pt x="18" y="34"/>
                    <a:pt x="18" y="35"/>
                    <a:pt x="18" y="41"/>
                  </a:cubicBezTo>
                  <a:cubicBezTo>
                    <a:pt x="18" y="50"/>
                    <a:pt x="27" y="55"/>
                    <a:pt x="27" y="5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23"/>
                    <a:pt x="28" y="13"/>
                    <a:pt x="29" y="10"/>
                  </a:cubicBezTo>
                  <a:cubicBezTo>
                    <a:pt x="31" y="7"/>
                    <a:pt x="34" y="6"/>
                    <a:pt x="38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2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3903663" y="-1452563"/>
              <a:ext cx="193675" cy="198438"/>
            </a:xfrm>
            <a:custGeom>
              <a:avLst/>
              <a:gdLst>
                <a:gd name="T0" fmla="*/ 61 w 90"/>
                <a:gd name="T1" fmla="*/ 83 h 91"/>
                <a:gd name="T2" fmla="*/ 61 w 90"/>
                <a:gd name="T3" fmla="*/ 83 h 91"/>
                <a:gd name="T4" fmla="*/ 37 w 90"/>
                <a:gd name="T5" fmla="*/ 51 h 91"/>
                <a:gd name="T6" fmla="*/ 37 w 90"/>
                <a:gd name="T7" fmla="*/ 20 h 91"/>
                <a:gd name="T8" fmla="*/ 45 w 90"/>
                <a:gd name="T9" fmla="*/ 5 h 91"/>
                <a:gd name="T10" fmla="*/ 49 w 90"/>
                <a:gd name="T11" fmla="*/ 5 h 91"/>
                <a:gd name="T12" fmla="*/ 49 w 90"/>
                <a:gd name="T13" fmla="*/ 0 h 91"/>
                <a:gd name="T14" fmla="*/ 2 w 90"/>
                <a:gd name="T15" fmla="*/ 0 h 91"/>
                <a:gd name="T16" fmla="*/ 2 w 90"/>
                <a:gd name="T17" fmla="*/ 5 h 91"/>
                <a:gd name="T18" fmla="*/ 6 w 90"/>
                <a:gd name="T19" fmla="*/ 5 h 91"/>
                <a:gd name="T20" fmla="*/ 14 w 90"/>
                <a:gd name="T21" fmla="*/ 20 h 91"/>
                <a:gd name="T22" fmla="*/ 14 w 90"/>
                <a:gd name="T23" fmla="*/ 53 h 91"/>
                <a:gd name="T24" fmla="*/ 26 w 90"/>
                <a:gd name="T25" fmla="*/ 83 h 91"/>
                <a:gd name="T26" fmla="*/ 58 w 90"/>
                <a:gd name="T27" fmla="*/ 91 h 91"/>
                <a:gd name="T28" fmla="*/ 89 w 90"/>
                <a:gd name="T29" fmla="*/ 81 h 91"/>
                <a:gd name="T30" fmla="*/ 90 w 90"/>
                <a:gd name="T31" fmla="*/ 80 h 91"/>
                <a:gd name="T32" fmla="*/ 61 w 90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1">
                  <a:moveTo>
                    <a:pt x="61" y="83"/>
                  </a:moveTo>
                  <a:cubicBezTo>
                    <a:pt x="61" y="83"/>
                    <a:pt x="61" y="83"/>
                    <a:pt x="61" y="83"/>
                  </a:cubicBezTo>
                  <a:cubicBezTo>
                    <a:pt x="39" y="82"/>
                    <a:pt x="37" y="66"/>
                    <a:pt x="37" y="5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7"/>
                    <a:pt x="38" y="6"/>
                    <a:pt x="45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4"/>
                    <a:pt x="50" y="1"/>
                    <a:pt x="49" y="0"/>
                  </a:cubicBezTo>
                  <a:cubicBezTo>
                    <a:pt x="38" y="0"/>
                    <a:pt x="11" y="0"/>
                    <a:pt x="2" y="0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3" y="7"/>
                    <a:pt x="14" y="7"/>
                    <a:pt x="14" y="2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68"/>
                    <a:pt x="17" y="78"/>
                    <a:pt x="26" y="83"/>
                  </a:cubicBezTo>
                  <a:cubicBezTo>
                    <a:pt x="34" y="89"/>
                    <a:pt x="45" y="91"/>
                    <a:pt x="58" y="91"/>
                  </a:cubicBezTo>
                  <a:cubicBezTo>
                    <a:pt x="70" y="91"/>
                    <a:pt x="82" y="88"/>
                    <a:pt x="89" y="81"/>
                  </a:cubicBezTo>
                  <a:cubicBezTo>
                    <a:pt x="90" y="81"/>
                    <a:pt x="90" y="81"/>
                    <a:pt x="90" y="80"/>
                  </a:cubicBezTo>
                  <a:cubicBezTo>
                    <a:pt x="74" y="84"/>
                    <a:pt x="61" y="83"/>
                    <a:pt x="6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3746500" y="-1452563"/>
              <a:ext cx="92075" cy="160338"/>
            </a:xfrm>
            <a:custGeom>
              <a:avLst/>
              <a:gdLst>
                <a:gd name="T0" fmla="*/ 40 w 42"/>
                <a:gd name="T1" fmla="*/ 0 h 74"/>
                <a:gd name="T2" fmla="*/ 1 w 42"/>
                <a:gd name="T3" fmla="*/ 0 h 74"/>
                <a:gd name="T4" fmla="*/ 1 w 42"/>
                <a:gd name="T5" fmla="*/ 5 h 74"/>
                <a:gd name="T6" fmla="*/ 5 w 42"/>
                <a:gd name="T7" fmla="*/ 5 h 74"/>
                <a:gd name="T8" fmla="*/ 15 w 42"/>
                <a:gd name="T9" fmla="*/ 10 h 74"/>
                <a:gd name="T10" fmla="*/ 17 w 42"/>
                <a:gd name="T11" fmla="*/ 34 h 74"/>
                <a:gd name="T12" fmla="*/ 17 w 42"/>
                <a:gd name="T13" fmla="*/ 50 h 74"/>
                <a:gd name="T14" fmla="*/ 11 w 42"/>
                <a:gd name="T15" fmla="*/ 74 h 74"/>
                <a:gd name="T16" fmla="*/ 23 w 42"/>
                <a:gd name="T17" fmla="*/ 70 h 74"/>
                <a:gd name="T18" fmla="*/ 27 w 42"/>
                <a:gd name="T19" fmla="*/ 49 h 74"/>
                <a:gd name="T20" fmla="*/ 27 w 42"/>
                <a:gd name="T21" fmla="*/ 34 h 74"/>
                <a:gd name="T22" fmla="*/ 29 w 42"/>
                <a:gd name="T23" fmla="*/ 10 h 74"/>
                <a:gd name="T24" fmla="*/ 38 w 42"/>
                <a:gd name="T25" fmla="*/ 5 h 74"/>
                <a:gd name="T26" fmla="*/ 40 w 42"/>
                <a:gd name="T27" fmla="*/ 5 h 74"/>
                <a:gd name="T28" fmla="*/ 40 w 42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74">
                  <a:moveTo>
                    <a:pt x="40" y="0"/>
                  </a:moveTo>
                  <a:cubicBezTo>
                    <a:pt x="26" y="0"/>
                    <a:pt x="12" y="0"/>
                    <a:pt x="1" y="0"/>
                  </a:cubicBezTo>
                  <a:cubicBezTo>
                    <a:pt x="0" y="1"/>
                    <a:pt x="0" y="4"/>
                    <a:pt x="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6"/>
                    <a:pt x="13" y="7"/>
                    <a:pt x="15" y="10"/>
                  </a:cubicBezTo>
                  <a:cubicBezTo>
                    <a:pt x="16" y="13"/>
                    <a:pt x="17" y="23"/>
                    <a:pt x="17" y="34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9"/>
                    <a:pt x="15" y="68"/>
                    <a:pt x="11" y="74"/>
                  </a:cubicBezTo>
                  <a:cubicBezTo>
                    <a:pt x="18" y="73"/>
                    <a:pt x="23" y="71"/>
                    <a:pt x="23" y="70"/>
                  </a:cubicBezTo>
                  <a:cubicBezTo>
                    <a:pt x="26" y="64"/>
                    <a:pt x="27" y="57"/>
                    <a:pt x="27" y="49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23"/>
                    <a:pt x="27" y="13"/>
                    <a:pt x="29" y="10"/>
                  </a:cubicBezTo>
                  <a:cubicBezTo>
                    <a:pt x="30" y="7"/>
                    <a:pt x="33" y="6"/>
                    <a:pt x="3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4"/>
                    <a:pt x="41" y="1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2576513" y="-1457325"/>
              <a:ext cx="246063" cy="203200"/>
            </a:xfrm>
            <a:custGeom>
              <a:avLst/>
              <a:gdLst>
                <a:gd name="T0" fmla="*/ 59 w 114"/>
                <a:gd name="T1" fmla="*/ 87 h 93"/>
                <a:gd name="T2" fmla="*/ 59 w 114"/>
                <a:gd name="T3" fmla="*/ 87 h 93"/>
                <a:gd name="T4" fmla="*/ 26 w 114"/>
                <a:gd name="T5" fmla="*/ 44 h 93"/>
                <a:gd name="T6" fmla="*/ 56 w 114"/>
                <a:gd name="T7" fmla="*/ 7 h 93"/>
                <a:gd name="T8" fmla="*/ 88 w 114"/>
                <a:gd name="T9" fmla="*/ 48 h 93"/>
                <a:gd name="T10" fmla="*/ 79 w 114"/>
                <a:gd name="T11" fmla="*/ 78 h 93"/>
                <a:gd name="T12" fmla="*/ 105 w 114"/>
                <a:gd name="T13" fmla="*/ 73 h 93"/>
                <a:gd name="T14" fmla="*/ 114 w 114"/>
                <a:gd name="T15" fmla="*/ 46 h 93"/>
                <a:gd name="T16" fmla="*/ 58 w 114"/>
                <a:gd name="T17" fmla="*/ 0 h 93"/>
                <a:gd name="T18" fmla="*/ 0 w 114"/>
                <a:gd name="T19" fmla="*/ 47 h 93"/>
                <a:gd name="T20" fmla="*/ 56 w 114"/>
                <a:gd name="T21" fmla="*/ 93 h 93"/>
                <a:gd name="T22" fmla="*/ 91 w 114"/>
                <a:gd name="T23" fmla="*/ 85 h 93"/>
                <a:gd name="T24" fmla="*/ 59 w 114"/>
                <a:gd name="T25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93">
                  <a:moveTo>
                    <a:pt x="59" y="87"/>
                  </a:moveTo>
                  <a:cubicBezTo>
                    <a:pt x="59" y="87"/>
                    <a:pt x="59" y="87"/>
                    <a:pt x="59" y="87"/>
                  </a:cubicBezTo>
                  <a:cubicBezTo>
                    <a:pt x="33" y="86"/>
                    <a:pt x="26" y="60"/>
                    <a:pt x="26" y="44"/>
                  </a:cubicBezTo>
                  <a:cubicBezTo>
                    <a:pt x="26" y="22"/>
                    <a:pt x="37" y="7"/>
                    <a:pt x="56" y="7"/>
                  </a:cubicBezTo>
                  <a:cubicBezTo>
                    <a:pt x="76" y="7"/>
                    <a:pt x="88" y="25"/>
                    <a:pt x="88" y="48"/>
                  </a:cubicBezTo>
                  <a:cubicBezTo>
                    <a:pt x="88" y="60"/>
                    <a:pt x="86" y="71"/>
                    <a:pt x="79" y="78"/>
                  </a:cubicBezTo>
                  <a:cubicBezTo>
                    <a:pt x="95" y="77"/>
                    <a:pt x="105" y="73"/>
                    <a:pt x="105" y="73"/>
                  </a:cubicBezTo>
                  <a:cubicBezTo>
                    <a:pt x="111" y="66"/>
                    <a:pt x="114" y="57"/>
                    <a:pt x="114" y="46"/>
                  </a:cubicBezTo>
                  <a:cubicBezTo>
                    <a:pt x="114" y="19"/>
                    <a:pt x="91" y="0"/>
                    <a:pt x="58" y="0"/>
                  </a:cubicBezTo>
                  <a:cubicBezTo>
                    <a:pt x="24" y="0"/>
                    <a:pt x="0" y="21"/>
                    <a:pt x="0" y="47"/>
                  </a:cubicBezTo>
                  <a:cubicBezTo>
                    <a:pt x="0" y="75"/>
                    <a:pt x="24" y="93"/>
                    <a:pt x="56" y="93"/>
                  </a:cubicBezTo>
                  <a:cubicBezTo>
                    <a:pt x="70" y="93"/>
                    <a:pt x="82" y="90"/>
                    <a:pt x="91" y="85"/>
                  </a:cubicBezTo>
                  <a:cubicBezTo>
                    <a:pt x="76" y="87"/>
                    <a:pt x="59" y="87"/>
                    <a:pt x="59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4121150" y="-1452563"/>
              <a:ext cx="147638" cy="276225"/>
            </a:xfrm>
            <a:custGeom>
              <a:avLst/>
              <a:gdLst>
                <a:gd name="T0" fmla="*/ 41 w 68"/>
                <a:gd name="T1" fmla="*/ 5 h 127"/>
                <a:gd name="T2" fmla="*/ 66 w 68"/>
                <a:gd name="T3" fmla="*/ 5 h 127"/>
                <a:gd name="T4" fmla="*/ 66 w 68"/>
                <a:gd name="T5" fmla="*/ 0 h 127"/>
                <a:gd name="T6" fmla="*/ 16 w 68"/>
                <a:gd name="T7" fmla="*/ 0 h 127"/>
                <a:gd name="T8" fmla="*/ 16 w 68"/>
                <a:gd name="T9" fmla="*/ 5 h 127"/>
                <a:gd name="T10" fmla="*/ 23 w 68"/>
                <a:gd name="T11" fmla="*/ 6 h 127"/>
                <a:gd name="T12" fmla="*/ 31 w 68"/>
                <a:gd name="T13" fmla="*/ 20 h 127"/>
                <a:gd name="T14" fmla="*/ 31 w 68"/>
                <a:gd name="T15" fmla="*/ 81 h 127"/>
                <a:gd name="T16" fmla="*/ 29 w 68"/>
                <a:gd name="T17" fmla="*/ 108 h 127"/>
                <a:gd name="T18" fmla="*/ 24 w 68"/>
                <a:gd name="T19" fmla="*/ 119 h 127"/>
                <a:gd name="T20" fmla="*/ 17 w 68"/>
                <a:gd name="T21" fmla="*/ 115 h 127"/>
                <a:gd name="T22" fmla="*/ 9 w 68"/>
                <a:gd name="T23" fmla="*/ 112 h 127"/>
                <a:gd name="T24" fmla="*/ 5 w 68"/>
                <a:gd name="T25" fmla="*/ 114 h 127"/>
                <a:gd name="T26" fmla="*/ 0 w 68"/>
                <a:gd name="T27" fmla="*/ 121 h 127"/>
                <a:gd name="T28" fmla="*/ 13 w 68"/>
                <a:gd name="T29" fmla="*/ 127 h 127"/>
                <a:gd name="T30" fmla="*/ 50 w 68"/>
                <a:gd name="T31" fmla="*/ 105 h 127"/>
                <a:gd name="T32" fmla="*/ 54 w 68"/>
                <a:gd name="T33" fmla="*/ 80 h 127"/>
                <a:gd name="T34" fmla="*/ 54 w 68"/>
                <a:gd name="T35" fmla="*/ 29 h 127"/>
                <a:gd name="T36" fmla="*/ 41 w 68"/>
                <a:gd name="T37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27">
                  <a:moveTo>
                    <a:pt x="41" y="5"/>
                  </a:moveTo>
                  <a:cubicBezTo>
                    <a:pt x="66" y="5"/>
                    <a:pt x="66" y="5"/>
                    <a:pt x="66" y="5"/>
                  </a:cubicBezTo>
                  <a:cubicBezTo>
                    <a:pt x="68" y="4"/>
                    <a:pt x="68" y="1"/>
                    <a:pt x="66" y="0"/>
                  </a:cubicBezTo>
                  <a:cubicBezTo>
                    <a:pt x="55" y="0"/>
                    <a:pt x="30" y="0"/>
                    <a:pt x="16" y="0"/>
                  </a:cubicBezTo>
                  <a:cubicBezTo>
                    <a:pt x="15" y="1"/>
                    <a:pt x="15" y="4"/>
                    <a:pt x="16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0" y="7"/>
                    <a:pt x="31" y="7"/>
                    <a:pt x="31" y="20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96"/>
                    <a:pt x="30" y="105"/>
                    <a:pt x="29" y="108"/>
                  </a:cubicBezTo>
                  <a:cubicBezTo>
                    <a:pt x="29" y="112"/>
                    <a:pt x="28" y="119"/>
                    <a:pt x="24" y="119"/>
                  </a:cubicBezTo>
                  <a:cubicBezTo>
                    <a:pt x="23" y="119"/>
                    <a:pt x="20" y="117"/>
                    <a:pt x="17" y="115"/>
                  </a:cubicBezTo>
                  <a:cubicBezTo>
                    <a:pt x="15" y="114"/>
                    <a:pt x="12" y="112"/>
                    <a:pt x="9" y="112"/>
                  </a:cubicBezTo>
                  <a:cubicBezTo>
                    <a:pt x="7" y="112"/>
                    <a:pt x="6" y="113"/>
                    <a:pt x="5" y="114"/>
                  </a:cubicBezTo>
                  <a:cubicBezTo>
                    <a:pt x="2" y="116"/>
                    <a:pt x="0" y="119"/>
                    <a:pt x="0" y="121"/>
                  </a:cubicBezTo>
                  <a:cubicBezTo>
                    <a:pt x="0" y="126"/>
                    <a:pt x="8" y="127"/>
                    <a:pt x="13" y="127"/>
                  </a:cubicBezTo>
                  <a:cubicBezTo>
                    <a:pt x="33" y="126"/>
                    <a:pt x="45" y="117"/>
                    <a:pt x="50" y="105"/>
                  </a:cubicBezTo>
                  <a:cubicBezTo>
                    <a:pt x="53" y="99"/>
                    <a:pt x="54" y="90"/>
                    <a:pt x="54" y="8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16"/>
                    <a:pt x="51" y="5"/>
                    <a:pt x="4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3079750" y="-1452563"/>
              <a:ext cx="111125" cy="193675"/>
            </a:xfrm>
            <a:custGeom>
              <a:avLst/>
              <a:gdLst>
                <a:gd name="T0" fmla="*/ 45 w 51"/>
                <a:gd name="T1" fmla="*/ 84 h 89"/>
                <a:gd name="T2" fmla="*/ 37 w 51"/>
                <a:gd name="T3" fmla="*/ 69 h 89"/>
                <a:gd name="T4" fmla="*/ 37 w 51"/>
                <a:gd name="T5" fmla="*/ 23 h 89"/>
                <a:gd name="T6" fmla="*/ 23 w 51"/>
                <a:gd name="T7" fmla="*/ 5 h 89"/>
                <a:gd name="T8" fmla="*/ 49 w 51"/>
                <a:gd name="T9" fmla="*/ 5 h 89"/>
                <a:gd name="T10" fmla="*/ 49 w 51"/>
                <a:gd name="T11" fmla="*/ 0 h 89"/>
                <a:gd name="T12" fmla="*/ 1 w 51"/>
                <a:gd name="T13" fmla="*/ 0 h 89"/>
                <a:gd name="T14" fmla="*/ 1 w 51"/>
                <a:gd name="T15" fmla="*/ 5 h 89"/>
                <a:gd name="T16" fmla="*/ 5 w 51"/>
                <a:gd name="T17" fmla="*/ 5 h 89"/>
                <a:gd name="T18" fmla="*/ 14 w 51"/>
                <a:gd name="T19" fmla="*/ 20 h 89"/>
                <a:gd name="T20" fmla="*/ 14 w 51"/>
                <a:gd name="T21" fmla="*/ 69 h 89"/>
                <a:gd name="T22" fmla="*/ 5 w 51"/>
                <a:gd name="T23" fmla="*/ 84 h 89"/>
                <a:gd name="T24" fmla="*/ 1 w 51"/>
                <a:gd name="T25" fmla="*/ 84 h 89"/>
                <a:gd name="T26" fmla="*/ 1 w 51"/>
                <a:gd name="T27" fmla="*/ 89 h 89"/>
                <a:gd name="T28" fmla="*/ 49 w 51"/>
                <a:gd name="T29" fmla="*/ 89 h 89"/>
                <a:gd name="T30" fmla="*/ 49 w 51"/>
                <a:gd name="T31" fmla="*/ 84 h 89"/>
                <a:gd name="T32" fmla="*/ 45 w 51"/>
                <a:gd name="T33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9">
                  <a:moveTo>
                    <a:pt x="45" y="84"/>
                  </a:moveTo>
                  <a:cubicBezTo>
                    <a:pt x="38" y="83"/>
                    <a:pt x="37" y="82"/>
                    <a:pt x="37" y="69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11"/>
                    <a:pt x="33" y="5"/>
                    <a:pt x="2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1" y="4"/>
                    <a:pt x="51" y="1"/>
                    <a:pt x="49" y="0"/>
                  </a:cubicBezTo>
                  <a:cubicBezTo>
                    <a:pt x="37" y="0"/>
                    <a:pt x="12" y="0"/>
                    <a:pt x="1" y="0"/>
                  </a:cubicBezTo>
                  <a:cubicBezTo>
                    <a:pt x="0" y="1"/>
                    <a:pt x="0" y="4"/>
                    <a:pt x="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3" y="7"/>
                    <a:pt x="14" y="7"/>
                    <a:pt x="14" y="2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82"/>
                    <a:pt x="13" y="83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5"/>
                    <a:pt x="0" y="88"/>
                    <a:pt x="1" y="89"/>
                  </a:cubicBezTo>
                  <a:cubicBezTo>
                    <a:pt x="13" y="89"/>
                    <a:pt x="39" y="89"/>
                    <a:pt x="49" y="89"/>
                  </a:cubicBezTo>
                  <a:cubicBezTo>
                    <a:pt x="51" y="88"/>
                    <a:pt x="51" y="85"/>
                    <a:pt x="49" y="84"/>
                  </a:cubicBezTo>
                  <a:lnTo>
                    <a:pt x="4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-2178050" y="-1449388"/>
              <a:ext cx="498475" cy="190500"/>
            </a:xfrm>
            <a:custGeom>
              <a:avLst/>
              <a:gdLst>
                <a:gd name="T0" fmla="*/ 224 w 230"/>
                <a:gd name="T1" fmla="*/ 66 h 88"/>
                <a:gd name="T2" fmla="*/ 196 w 230"/>
                <a:gd name="T3" fmla="*/ 82 h 88"/>
                <a:gd name="T4" fmla="*/ 179 w 230"/>
                <a:gd name="T5" fmla="*/ 78 h 88"/>
                <a:gd name="T6" fmla="*/ 176 w 230"/>
                <a:gd name="T7" fmla="*/ 65 h 88"/>
                <a:gd name="T8" fmla="*/ 176 w 230"/>
                <a:gd name="T9" fmla="*/ 49 h 88"/>
                <a:gd name="T10" fmla="*/ 181 w 230"/>
                <a:gd name="T11" fmla="*/ 45 h 88"/>
                <a:gd name="T12" fmla="*/ 192 w 230"/>
                <a:gd name="T13" fmla="*/ 45 h 88"/>
                <a:gd name="T14" fmla="*/ 204 w 230"/>
                <a:gd name="T15" fmla="*/ 53 h 88"/>
                <a:gd name="T16" fmla="*/ 205 w 230"/>
                <a:gd name="T17" fmla="*/ 56 h 88"/>
                <a:gd name="T18" fmla="*/ 211 w 230"/>
                <a:gd name="T19" fmla="*/ 56 h 88"/>
                <a:gd name="T20" fmla="*/ 210 w 230"/>
                <a:gd name="T21" fmla="*/ 42 h 88"/>
                <a:gd name="T22" fmla="*/ 211 w 230"/>
                <a:gd name="T23" fmla="*/ 28 h 88"/>
                <a:gd name="T24" fmla="*/ 205 w 230"/>
                <a:gd name="T25" fmla="*/ 28 h 88"/>
                <a:gd name="T26" fmla="*/ 204 w 230"/>
                <a:gd name="T27" fmla="*/ 31 h 88"/>
                <a:gd name="T28" fmla="*/ 192 w 230"/>
                <a:gd name="T29" fmla="*/ 38 h 88"/>
                <a:gd name="T30" fmla="*/ 181 w 230"/>
                <a:gd name="T31" fmla="*/ 38 h 88"/>
                <a:gd name="T32" fmla="*/ 176 w 230"/>
                <a:gd name="T33" fmla="*/ 34 h 88"/>
                <a:gd name="T34" fmla="*/ 176 w 230"/>
                <a:gd name="T35" fmla="*/ 20 h 88"/>
                <a:gd name="T36" fmla="*/ 163 w 230"/>
                <a:gd name="T37" fmla="*/ 6 h 88"/>
                <a:gd name="T38" fmla="*/ 194 w 230"/>
                <a:gd name="T39" fmla="*/ 6 h 88"/>
                <a:gd name="T40" fmla="*/ 210 w 230"/>
                <a:gd name="T41" fmla="*/ 10 h 88"/>
                <a:gd name="T42" fmla="*/ 216 w 230"/>
                <a:gd name="T43" fmla="*/ 20 h 88"/>
                <a:gd name="T44" fmla="*/ 222 w 230"/>
                <a:gd name="T45" fmla="*/ 20 h 88"/>
                <a:gd name="T46" fmla="*/ 220 w 230"/>
                <a:gd name="T47" fmla="*/ 0 h 88"/>
                <a:gd name="T48" fmla="*/ 142 w 230"/>
                <a:gd name="T49" fmla="*/ 0 h 88"/>
                <a:gd name="T50" fmla="*/ 141 w 230"/>
                <a:gd name="T51" fmla="*/ 4 h 88"/>
                <a:gd name="T52" fmla="*/ 145 w 230"/>
                <a:gd name="T53" fmla="*/ 4 h 88"/>
                <a:gd name="T54" fmla="*/ 153 w 230"/>
                <a:gd name="T55" fmla="*/ 19 h 88"/>
                <a:gd name="T56" fmla="*/ 153 w 230"/>
                <a:gd name="T57" fmla="*/ 68 h 88"/>
                <a:gd name="T58" fmla="*/ 145 w 230"/>
                <a:gd name="T59" fmla="*/ 82 h 88"/>
                <a:gd name="T60" fmla="*/ 138 w 230"/>
                <a:gd name="T61" fmla="*/ 83 h 88"/>
                <a:gd name="T62" fmla="*/ 138 w 230"/>
                <a:gd name="T63" fmla="*/ 88 h 88"/>
                <a:gd name="T64" fmla="*/ 223 w 230"/>
                <a:gd name="T65" fmla="*/ 88 h 88"/>
                <a:gd name="T66" fmla="*/ 230 w 230"/>
                <a:gd name="T67" fmla="*/ 67 h 88"/>
                <a:gd name="T68" fmla="*/ 224 w 230"/>
                <a:gd name="T69" fmla="*/ 66 h 88"/>
                <a:gd name="T70" fmla="*/ 82 w 230"/>
                <a:gd name="T71" fmla="*/ 4 h 88"/>
                <a:gd name="T72" fmla="*/ 44 w 230"/>
                <a:gd name="T73" fmla="*/ 0 h 88"/>
                <a:gd name="T74" fmla="*/ 2 w 230"/>
                <a:gd name="T75" fmla="*/ 0 h 88"/>
                <a:gd name="T76" fmla="*/ 1 w 230"/>
                <a:gd name="T77" fmla="*/ 5 h 88"/>
                <a:gd name="T78" fmla="*/ 2 w 230"/>
                <a:gd name="T79" fmla="*/ 5 h 88"/>
                <a:gd name="T80" fmla="*/ 26 w 230"/>
                <a:gd name="T81" fmla="*/ 5 h 88"/>
                <a:gd name="T82" fmla="*/ 12 w 230"/>
                <a:gd name="T83" fmla="*/ 27 h 88"/>
                <a:gd name="T84" fmla="*/ 12 w 230"/>
                <a:gd name="T85" fmla="*/ 83 h 88"/>
                <a:gd name="T86" fmla="*/ 1 w 230"/>
                <a:gd name="T87" fmla="*/ 83 h 88"/>
                <a:gd name="T88" fmla="*/ 1 w 230"/>
                <a:gd name="T89" fmla="*/ 88 h 88"/>
                <a:gd name="T90" fmla="*/ 45 w 230"/>
                <a:gd name="T91" fmla="*/ 88 h 88"/>
                <a:gd name="T92" fmla="*/ 86 w 230"/>
                <a:gd name="T93" fmla="*/ 82 h 88"/>
                <a:gd name="T94" fmla="*/ 114 w 230"/>
                <a:gd name="T95" fmla="*/ 42 h 88"/>
                <a:gd name="T96" fmla="*/ 82 w 230"/>
                <a:gd name="T97" fmla="*/ 4 h 88"/>
                <a:gd name="T98" fmla="*/ 51 w 230"/>
                <a:gd name="T99" fmla="*/ 82 h 88"/>
                <a:gd name="T100" fmla="*/ 35 w 230"/>
                <a:gd name="T101" fmla="*/ 83 h 88"/>
                <a:gd name="T102" fmla="*/ 35 w 230"/>
                <a:gd name="T103" fmla="*/ 15 h 88"/>
                <a:gd name="T104" fmla="*/ 36 w 230"/>
                <a:gd name="T105" fmla="*/ 7 h 88"/>
                <a:gd name="T106" fmla="*/ 44 w 230"/>
                <a:gd name="T107" fmla="*/ 5 h 88"/>
                <a:gd name="T108" fmla="*/ 89 w 230"/>
                <a:gd name="T109" fmla="*/ 44 h 88"/>
                <a:gd name="T110" fmla="*/ 51 w 230"/>
                <a:gd name="T111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" h="88">
                  <a:moveTo>
                    <a:pt x="224" y="66"/>
                  </a:moveTo>
                  <a:cubicBezTo>
                    <a:pt x="215" y="81"/>
                    <a:pt x="210" y="82"/>
                    <a:pt x="196" y="82"/>
                  </a:cubicBezTo>
                  <a:cubicBezTo>
                    <a:pt x="184" y="82"/>
                    <a:pt x="181" y="80"/>
                    <a:pt x="179" y="78"/>
                  </a:cubicBezTo>
                  <a:cubicBezTo>
                    <a:pt x="177" y="76"/>
                    <a:pt x="176" y="72"/>
                    <a:pt x="176" y="65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5"/>
                    <a:pt x="176" y="45"/>
                    <a:pt x="181" y="45"/>
                  </a:cubicBezTo>
                  <a:cubicBezTo>
                    <a:pt x="192" y="45"/>
                    <a:pt x="192" y="45"/>
                    <a:pt x="192" y="45"/>
                  </a:cubicBezTo>
                  <a:cubicBezTo>
                    <a:pt x="200" y="45"/>
                    <a:pt x="202" y="46"/>
                    <a:pt x="204" y="53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6" y="57"/>
                    <a:pt x="210" y="57"/>
                    <a:pt x="211" y="56"/>
                  </a:cubicBezTo>
                  <a:cubicBezTo>
                    <a:pt x="210" y="52"/>
                    <a:pt x="210" y="47"/>
                    <a:pt x="210" y="42"/>
                  </a:cubicBezTo>
                  <a:cubicBezTo>
                    <a:pt x="210" y="37"/>
                    <a:pt x="210" y="32"/>
                    <a:pt x="211" y="28"/>
                  </a:cubicBezTo>
                  <a:cubicBezTo>
                    <a:pt x="210" y="26"/>
                    <a:pt x="206" y="26"/>
                    <a:pt x="205" y="28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2" y="37"/>
                    <a:pt x="200" y="38"/>
                    <a:pt x="192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76" y="38"/>
                    <a:pt x="176" y="38"/>
                    <a:pt x="176" y="34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11"/>
                    <a:pt x="172" y="6"/>
                    <a:pt x="163" y="6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202" y="6"/>
                    <a:pt x="207" y="7"/>
                    <a:pt x="210" y="10"/>
                  </a:cubicBezTo>
                  <a:cubicBezTo>
                    <a:pt x="212" y="12"/>
                    <a:pt x="214" y="16"/>
                    <a:pt x="216" y="20"/>
                  </a:cubicBezTo>
                  <a:cubicBezTo>
                    <a:pt x="218" y="22"/>
                    <a:pt x="222" y="21"/>
                    <a:pt x="222" y="20"/>
                  </a:cubicBezTo>
                  <a:cubicBezTo>
                    <a:pt x="221" y="11"/>
                    <a:pt x="220" y="2"/>
                    <a:pt x="22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40" y="3"/>
                    <a:pt x="141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52" y="6"/>
                    <a:pt x="153" y="6"/>
                    <a:pt x="153" y="19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3" y="81"/>
                    <a:pt x="152" y="82"/>
                    <a:pt x="145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4"/>
                    <a:pt x="136" y="87"/>
                    <a:pt x="138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5" y="84"/>
                    <a:pt x="229" y="74"/>
                    <a:pt x="230" y="67"/>
                  </a:cubicBezTo>
                  <a:cubicBezTo>
                    <a:pt x="229" y="65"/>
                    <a:pt x="225" y="65"/>
                    <a:pt x="224" y="66"/>
                  </a:cubicBezTo>
                  <a:close/>
                  <a:moveTo>
                    <a:pt x="82" y="4"/>
                  </a:moveTo>
                  <a:cubicBezTo>
                    <a:pt x="71" y="0"/>
                    <a:pt x="58" y="0"/>
                    <a:pt x="44" y="0"/>
                  </a:cubicBezTo>
                  <a:cubicBezTo>
                    <a:pt x="27" y="0"/>
                    <a:pt x="16" y="0"/>
                    <a:pt x="2" y="0"/>
                  </a:cubicBezTo>
                  <a:cubicBezTo>
                    <a:pt x="0" y="0"/>
                    <a:pt x="0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5" y="5"/>
                    <a:pt x="12" y="15"/>
                    <a:pt x="12" y="27"/>
                  </a:cubicBezTo>
                  <a:cubicBezTo>
                    <a:pt x="12" y="27"/>
                    <a:pt x="12" y="81"/>
                    <a:pt x="12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4"/>
                    <a:pt x="0" y="88"/>
                    <a:pt x="1" y="88"/>
                  </a:cubicBezTo>
                  <a:cubicBezTo>
                    <a:pt x="14" y="88"/>
                    <a:pt x="38" y="88"/>
                    <a:pt x="45" y="88"/>
                  </a:cubicBezTo>
                  <a:cubicBezTo>
                    <a:pt x="62" y="88"/>
                    <a:pt x="75" y="87"/>
                    <a:pt x="86" y="82"/>
                  </a:cubicBezTo>
                  <a:cubicBezTo>
                    <a:pt x="104" y="75"/>
                    <a:pt x="114" y="60"/>
                    <a:pt x="114" y="42"/>
                  </a:cubicBezTo>
                  <a:cubicBezTo>
                    <a:pt x="114" y="26"/>
                    <a:pt x="103" y="10"/>
                    <a:pt x="82" y="4"/>
                  </a:cubicBezTo>
                  <a:close/>
                  <a:moveTo>
                    <a:pt x="51" y="82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1"/>
                    <a:pt x="35" y="8"/>
                    <a:pt x="36" y="7"/>
                  </a:cubicBezTo>
                  <a:cubicBezTo>
                    <a:pt x="37" y="6"/>
                    <a:pt x="40" y="5"/>
                    <a:pt x="44" y="5"/>
                  </a:cubicBezTo>
                  <a:cubicBezTo>
                    <a:pt x="73" y="5"/>
                    <a:pt x="89" y="20"/>
                    <a:pt x="89" y="44"/>
                  </a:cubicBezTo>
                  <a:cubicBezTo>
                    <a:pt x="89" y="62"/>
                    <a:pt x="79" y="82"/>
                    <a:pt x="5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3365500" y="-1458913"/>
              <a:ext cx="220663" cy="200025"/>
            </a:xfrm>
            <a:custGeom>
              <a:avLst/>
              <a:gdLst>
                <a:gd name="T0" fmla="*/ 70 w 102"/>
                <a:gd name="T1" fmla="*/ 87 h 92"/>
                <a:gd name="T2" fmla="*/ 62 w 102"/>
                <a:gd name="T3" fmla="*/ 72 h 92"/>
                <a:gd name="T4" fmla="*/ 62 w 102"/>
                <a:gd name="T5" fmla="*/ 24 h 92"/>
                <a:gd name="T6" fmla="*/ 45 w 102"/>
                <a:gd name="T7" fmla="*/ 10 h 92"/>
                <a:gd name="T8" fmla="*/ 65 w 102"/>
                <a:gd name="T9" fmla="*/ 10 h 92"/>
                <a:gd name="T10" fmla="*/ 67 w 102"/>
                <a:gd name="T11" fmla="*/ 10 h 92"/>
                <a:gd name="T12" fmla="*/ 76 w 102"/>
                <a:gd name="T13" fmla="*/ 10 h 92"/>
                <a:gd name="T14" fmla="*/ 93 w 102"/>
                <a:gd name="T15" fmla="*/ 24 h 92"/>
                <a:gd name="T16" fmla="*/ 99 w 102"/>
                <a:gd name="T17" fmla="*/ 24 h 92"/>
                <a:gd name="T18" fmla="*/ 102 w 102"/>
                <a:gd name="T19" fmla="*/ 1 h 92"/>
                <a:gd name="T20" fmla="*/ 99 w 102"/>
                <a:gd name="T21" fmla="*/ 0 h 92"/>
                <a:gd name="T22" fmla="*/ 97 w 102"/>
                <a:gd name="T23" fmla="*/ 1 h 92"/>
                <a:gd name="T24" fmla="*/ 83 w 102"/>
                <a:gd name="T25" fmla="*/ 4 h 92"/>
                <a:gd name="T26" fmla="*/ 23 w 102"/>
                <a:gd name="T27" fmla="*/ 4 h 92"/>
                <a:gd name="T28" fmla="*/ 9 w 102"/>
                <a:gd name="T29" fmla="*/ 1 h 92"/>
                <a:gd name="T30" fmla="*/ 7 w 102"/>
                <a:gd name="T31" fmla="*/ 0 h 92"/>
                <a:gd name="T32" fmla="*/ 5 w 102"/>
                <a:gd name="T33" fmla="*/ 1 h 92"/>
                <a:gd name="T34" fmla="*/ 0 w 102"/>
                <a:gd name="T35" fmla="*/ 24 h 92"/>
                <a:gd name="T36" fmla="*/ 6 w 102"/>
                <a:gd name="T37" fmla="*/ 25 h 92"/>
                <a:gd name="T38" fmla="*/ 25 w 102"/>
                <a:gd name="T39" fmla="*/ 10 h 92"/>
                <a:gd name="T40" fmla="*/ 35 w 102"/>
                <a:gd name="T41" fmla="*/ 10 h 92"/>
                <a:gd name="T42" fmla="*/ 39 w 102"/>
                <a:gd name="T43" fmla="*/ 14 h 92"/>
                <a:gd name="T44" fmla="*/ 39 w 102"/>
                <a:gd name="T45" fmla="*/ 72 h 92"/>
                <a:gd name="T46" fmla="*/ 31 w 102"/>
                <a:gd name="T47" fmla="*/ 87 h 92"/>
                <a:gd name="T48" fmla="*/ 24 w 102"/>
                <a:gd name="T49" fmla="*/ 87 h 92"/>
                <a:gd name="T50" fmla="*/ 24 w 102"/>
                <a:gd name="T51" fmla="*/ 92 h 92"/>
                <a:gd name="T52" fmla="*/ 77 w 102"/>
                <a:gd name="T53" fmla="*/ 92 h 92"/>
                <a:gd name="T54" fmla="*/ 77 w 102"/>
                <a:gd name="T55" fmla="*/ 87 h 92"/>
                <a:gd name="T56" fmla="*/ 70 w 102"/>
                <a:gd name="T57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2">
                  <a:moveTo>
                    <a:pt x="70" y="87"/>
                  </a:moveTo>
                  <a:cubicBezTo>
                    <a:pt x="63" y="86"/>
                    <a:pt x="62" y="85"/>
                    <a:pt x="62" y="72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13"/>
                    <a:pt x="58" y="10"/>
                    <a:pt x="4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10"/>
                    <a:pt x="66" y="10"/>
                    <a:pt x="6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8" y="10"/>
                    <a:pt x="90" y="16"/>
                    <a:pt x="93" y="24"/>
                  </a:cubicBezTo>
                  <a:cubicBezTo>
                    <a:pt x="94" y="26"/>
                    <a:pt x="98" y="25"/>
                    <a:pt x="99" y="24"/>
                  </a:cubicBezTo>
                  <a:cubicBezTo>
                    <a:pt x="99" y="16"/>
                    <a:pt x="100" y="6"/>
                    <a:pt x="102" y="1"/>
                  </a:cubicBezTo>
                  <a:cubicBezTo>
                    <a:pt x="101" y="1"/>
                    <a:pt x="100" y="0"/>
                    <a:pt x="99" y="0"/>
                  </a:cubicBezTo>
                  <a:cubicBezTo>
                    <a:pt x="98" y="0"/>
                    <a:pt x="98" y="0"/>
                    <a:pt x="97" y="1"/>
                  </a:cubicBezTo>
                  <a:cubicBezTo>
                    <a:pt x="96" y="3"/>
                    <a:pt x="93" y="4"/>
                    <a:pt x="8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1" y="4"/>
                    <a:pt x="10" y="3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4" y="6"/>
                    <a:pt x="3" y="14"/>
                    <a:pt x="0" y="24"/>
                  </a:cubicBezTo>
                  <a:cubicBezTo>
                    <a:pt x="1" y="25"/>
                    <a:pt x="4" y="26"/>
                    <a:pt x="6" y="25"/>
                  </a:cubicBezTo>
                  <a:cubicBezTo>
                    <a:pt x="10" y="15"/>
                    <a:pt x="14" y="10"/>
                    <a:pt x="2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10"/>
                    <a:pt x="39" y="10"/>
                    <a:pt x="39" y="14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85"/>
                    <a:pt x="38" y="86"/>
                    <a:pt x="31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3" y="88"/>
                    <a:pt x="23" y="91"/>
                    <a:pt x="24" y="92"/>
                  </a:cubicBezTo>
                  <a:cubicBezTo>
                    <a:pt x="38" y="92"/>
                    <a:pt x="66" y="92"/>
                    <a:pt x="77" y="92"/>
                  </a:cubicBezTo>
                  <a:cubicBezTo>
                    <a:pt x="78" y="91"/>
                    <a:pt x="78" y="88"/>
                    <a:pt x="77" y="87"/>
                  </a:cubicBezTo>
                  <a:lnTo>
                    <a:pt x="7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-1524000" y="-1457325"/>
              <a:ext cx="1995488" cy="203200"/>
            </a:xfrm>
            <a:custGeom>
              <a:avLst/>
              <a:gdLst>
                <a:gd name="T0" fmla="*/ 23 w 922"/>
                <a:gd name="T1" fmla="*/ 85 h 93"/>
                <a:gd name="T2" fmla="*/ 58 w 922"/>
                <a:gd name="T3" fmla="*/ 7 h 93"/>
                <a:gd name="T4" fmla="*/ 0 w 922"/>
                <a:gd name="T5" fmla="*/ 46 h 93"/>
                <a:gd name="T6" fmla="*/ 759 w 922"/>
                <a:gd name="T7" fmla="*/ 50 h 93"/>
                <a:gd name="T8" fmla="*/ 732 w 922"/>
                <a:gd name="T9" fmla="*/ 2 h 93"/>
                <a:gd name="T10" fmla="*/ 703 w 922"/>
                <a:gd name="T11" fmla="*/ 27 h 93"/>
                <a:gd name="T12" fmla="*/ 691 w 922"/>
                <a:gd name="T13" fmla="*/ 86 h 93"/>
                <a:gd name="T14" fmla="*/ 733 w 922"/>
                <a:gd name="T15" fmla="*/ 86 h 93"/>
                <a:gd name="T16" fmla="*/ 739 w 922"/>
                <a:gd name="T17" fmla="*/ 57 h 93"/>
                <a:gd name="T18" fmla="*/ 795 w 922"/>
                <a:gd name="T19" fmla="*/ 87 h 93"/>
                <a:gd name="T20" fmla="*/ 725 w 922"/>
                <a:gd name="T21" fmla="*/ 15 h 93"/>
                <a:gd name="T22" fmla="*/ 319 w 922"/>
                <a:gd name="T23" fmla="*/ 2 h 93"/>
                <a:gd name="T24" fmla="*/ 284 w 922"/>
                <a:gd name="T25" fmla="*/ 22 h 93"/>
                <a:gd name="T26" fmla="*/ 271 w 922"/>
                <a:gd name="T27" fmla="*/ 91 h 93"/>
                <a:gd name="T28" fmla="*/ 307 w 922"/>
                <a:gd name="T29" fmla="*/ 71 h 93"/>
                <a:gd name="T30" fmla="*/ 319 w 922"/>
                <a:gd name="T31" fmla="*/ 2 h 93"/>
                <a:gd name="T32" fmla="*/ 610 w 922"/>
                <a:gd name="T33" fmla="*/ 7 h 93"/>
                <a:gd name="T34" fmla="*/ 605 w 922"/>
                <a:gd name="T35" fmla="*/ 86 h 93"/>
                <a:gd name="T36" fmla="*/ 649 w 922"/>
                <a:gd name="T37" fmla="*/ 86 h 93"/>
                <a:gd name="T38" fmla="*/ 654 w 922"/>
                <a:gd name="T39" fmla="*/ 7 h 93"/>
                <a:gd name="T40" fmla="*/ 190 w 922"/>
                <a:gd name="T41" fmla="*/ 81 h 93"/>
                <a:gd name="T42" fmla="*/ 199 w 922"/>
                <a:gd name="T43" fmla="*/ 7 h 93"/>
                <a:gd name="T44" fmla="*/ 151 w 922"/>
                <a:gd name="T45" fmla="*/ 7 h 93"/>
                <a:gd name="T46" fmla="*/ 156 w 922"/>
                <a:gd name="T47" fmla="*/ 86 h 93"/>
                <a:gd name="T48" fmla="*/ 241 w 922"/>
                <a:gd name="T49" fmla="*/ 69 h 93"/>
                <a:gd name="T50" fmla="*/ 523 w 922"/>
                <a:gd name="T51" fmla="*/ 81 h 93"/>
                <a:gd name="T52" fmla="*/ 536 w 922"/>
                <a:gd name="T53" fmla="*/ 48 h 93"/>
                <a:gd name="T54" fmla="*/ 554 w 922"/>
                <a:gd name="T55" fmla="*/ 45 h 93"/>
                <a:gd name="T56" fmla="*/ 536 w 922"/>
                <a:gd name="T57" fmla="*/ 41 h 93"/>
                <a:gd name="T58" fmla="*/ 507 w 922"/>
                <a:gd name="T59" fmla="*/ 9 h 93"/>
                <a:gd name="T60" fmla="*/ 554 w 922"/>
                <a:gd name="T61" fmla="*/ 13 h 93"/>
                <a:gd name="T62" fmla="*/ 485 w 922"/>
                <a:gd name="T63" fmla="*/ 2 h 93"/>
                <a:gd name="T64" fmla="*/ 497 w 922"/>
                <a:gd name="T65" fmla="*/ 71 h 93"/>
                <a:gd name="T66" fmla="*/ 567 w 922"/>
                <a:gd name="T67" fmla="*/ 91 h 93"/>
                <a:gd name="T68" fmla="*/ 404 w 922"/>
                <a:gd name="T69" fmla="*/ 53 h 93"/>
                <a:gd name="T70" fmla="*/ 388 w 922"/>
                <a:gd name="T71" fmla="*/ 7 h 93"/>
                <a:gd name="T72" fmla="*/ 346 w 922"/>
                <a:gd name="T73" fmla="*/ 7 h 93"/>
                <a:gd name="T74" fmla="*/ 397 w 922"/>
                <a:gd name="T75" fmla="*/ 92 h 93"/>
                <a:gd name="T76" fmla="*/ 407 w 922"/>
                <a:gd name="T77" fmla="*/ 61 h 93"/>
                <a:gd name="T78" fmla="*/ 426 w 922"/>
                <a:gd name="T79" fmla="*/ 7 h 93"/>
                <a:gd name="T80" fmla="*/ 421 w 922"/>
                <a:gd name="T81" fmla="*/ 43 h 93"/>
                <a:gd name="T82" fmla="*/ 418 w 922"/>
                <a:gd name="T83" fmla="*/ 49 h 93"/>
                <a:gd name="T84" fmla="*/ 448 w 922"/>
                <a:gd name="T85" fmla="*/ 12 h 93"/>
                <a:gd name="T86" fmla="*/ 921 w 922"/>
                <a:gd name="T87" fmla="*/ 86 h 93"/>
                <a:gd name="T88" fmla="*/ 875 w 922"/>
                <a:gd name="T89" fmla="*/ 3 h 93"/>
                <a:gd name="T90" fmla="*/ 837 w 922"/>
                <a:gd name="T91" fmla="*/ 58 h 93"/>
                <a:gd name="T92" fmla="*/ 813 w 922"/>
                <a:gd name="T93" fmla="*/ 91 h 93"/>
                <a:gd name="T94" fmla="*/ 837 w 922"/>
                <a:gd name="T95" fmla="*/ 83 h 93"/>
                <a:gd name="T96" fmla="*/ 850 w 922"/>
                <a:gd name="T97" fmla="*/ 49 h 93"/>
                <a:gd name="T98" fmla="*/ 871 w 922"/>
                <a:gd name="T99" fmla="*/ 50 h 93"/>
                <a:gd name="T100" fmla="*/ 869 w 922"/>
                <a:gd name="T101" fmla="*/ 61 h 93"/>
                <a:gd name="T102" fmla="*/ 880 w 922"/>
                <a:gd name="T103" fmla="*/ 86 h 93"/>
                <a:gd name="T104" fmla="*/ 921 w 922"/>
                <a:gd name="T105" fmla="*/ 8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2" h="93">
                  <a:moveTo>
                    <a:pt x="57" y="0"/>
                  </a:moveTo>
                  <a:cubicBezTo>
                    <a:pt x="90" y="0"/>
                    <a:pt x="114" y="21"/>
                    <a:pt x="114" y="47"/>
                  </a:cubicBezTo>
                  <a:cubicBezTo>
                    <a:pt x="114" y="75"/>
                    <a:pt x="91" y="93"/>
                    <a:pt x="58" y="93"/>
                  </a:cubicBezTo>
                  <a:cubicBezTo>
                    <a:pt x="44" y="93"/>
                    <a:pt x="32" y="90"/>
                    <a:pt x="23" y="85"/>
                  </a:cubicBezTo>
                  <a:cubicBezTo>
                    <a:pt x="38" y="87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81" y="86"/>
                    <a:pt x="88" y="60"/>
                    <a:pt x="88" y="44"/>
                  </a:cubicBezTo>
                  <a:cubicBezTo>
                    <a:pt x="88" y="22"/>
                    <a:pt x="78" y="7"/>
                    <a:pt x="58" y="7"/>
                  </a:cubicBezTo>
                  <a:cubicBezTo>
                    <a:pt x="38" y="7"/>
                    <a:pt x="26" y="25"/>
                    <a:pt x="26" y="48"/>
                  </a:cubicBezTo>
                  <a:cubicBezTo>
                    <a:pt x="26" y="60"/>
                    <a:pt x="29" y="71"/>
                    <a:pt x="35" y="78"/>
                  </a:cubicBezTo>
                  <a:cubicBezTo>
                    <a:pt x="20" y="77"/>
                    <a:pt x="10" y="73"/>
                    <a:pt x="9" y="73"/>
                  </a:cubicBezTo>
                  <a:cubicBezTo>
                    <a:pt x="4" y="66"/>
                    <a:pt x="0" y="57"/>
                    <a:pt x="0" y="46"/>
                  </a:cubicBezTo>
                  <a:cubicBezTo>
                    <a:pt x="0" y="19"/>
                    <a:pt x="23" y="0"/>
                    <a:pt x="57" y="0"/>
                  </a:cubicBezTo>
                  <a:close/>
                  <a:moveTo>
                    <a:pt x="795" y="87"/>
                  </a:moveTo>
                  <a:cubicBezTo>
                    <a:pt x="793" y="87"/>
                    <a:pt x="788" y="86"/>
                    <a:pt x="784" y="83"/>
                  </a:cubicBezTo>
                  <a:cubicBezTo>
                    <a:pt x="777" y="78"/>
                    <a:pt x="770" y="68"/>
                    <a:pt x="759" y="50"/>
                  </a:cubicBezTo>
                  <a:cubicBezTo>
                    <a:pt x="759" y="48"/>
                    <a:pt x="759" y="47"/>
                    <a:pt x="760" y="47"/>
                  </a:cubicBezTo>
                  <a:cubicBezTo>
                    <a:pt x="768" y="44"/>
                    <a:pt x="777" y="39"/>
                    <a:pt x="777" y="27"/>
                  </a:cubicBezTo>
                  <a:cubicBezTo>
                    <a:pt x="777" y="18"/>
                    <a:pt x="772" y="12"/>
                    <a:pt x="763" y="7"/>
                  </a:cubicBezTo>
                  <a:cubicBezTo>
                    <a:pt x="757" y="4"/>
                    <a:pt x="745" y="2"/>
                    <a:pt x="732" y="2"/>
                  </a:cubicBezTo>
                  <a:cubicBezTo>
                    <a:pt x="717" y="2"/>
                    <a:pt x="706" y="2"/>
                    <a:pt x="692" y="2"/>
                  </a:cubicBezTo>
                  <a:cubicBezTo>
                    <a:pt x="690" y="3"/>
                    <a:pt x="690" y="7"/>
                    <a:pt x="692" y="8"/>
                  </a:cubicBezTo>
                  <a:cubicBezTo>
                    <a:pt x="717" y="8"/>
                    <a:pt x="717" y="8"/>
                    <a:pt x="717" y="8"/>
                  </a:cubicBezTo>
                  <a:cubicBezTo>
                    <a:pt x="706" y="8"/>
                    <a:pt x="703" y="14"/>
                    <a:pt x="703" y="27"/>
                  </a:cubicBezTo>
                  <a:cubicBezTo>
                    <a:pt x="703" y="27"/>
                    <a:pt x="703" y="27"/>
                    <a:pt x="703" y="27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3" y="84"/>
                    <a:pt x="702" y="85"/>
                    <a:pt x="695" y="86"/>
                  </a:cubicBezTo>
                  <a:cubicBezTo>
                    <a:pt x="691" y="86"/>
                    <a:pt x="691" y="86"/>
                    <a:pt x="691" y="86"/>
                  </a:cubicBezTo>
                  <a:cubicBezTo>
                    <a:pt x="689" y="87"/>
                    <a:pt x="689" y="90"/>
                    <a:pt x="691" y="91"/>
                  </a:cubicBezTo>
                  <a:cubicBezTo>
                    <a:pt x="701" y="91"/>
                    <a:pt x="725" y="91"/>
                    <a:pt x="738" y="91"/>
                  </a:cubicBezTo>
                  <a:cubicBezTo>
                    <a:pt x="739" y="90"/>
                    <a:pt x="739" y="87"/>
                    <a:pt x="738" y="86"/>
                  </a:cubicBezTo>
                  <a:cubicBezTo>
                    <a:pt x="733" y="86"/>
                    <a:pt x="733" y="86"/>
                    <a:pt x="733" y="86"/>
                  </a:cubicBezTo>
                  <a:cubicBezTo>
                    <a:pt x="726" y="85"/>
                    <a:pt x="725" y="84"/>
                    <a:pt x="725" y="71"/>
                  </a:cubicBezTo>
                  <a:cubicBezTo>
                    <a:pt x="725" y="55"/>
                    <a:pt x="725" y="55"/>
                    <a:pt x="725" y="55"/>
                  </a:cubicBezTo>
                  <a:cubicBezTo>
                    <a:pt x="725" y="52"/>
                    <a:pt x="725" y="52"/>
                    <a:pt x="731" y="52"/>
                  </a:cubicBezTo>
                  <a:cubicBezTo>
                    <a:pt x="735" y="52"/>
                    <a:pt x="738" y="53"/>
                    <a:pt x="739" y="57"/>
                  </a:cubicBezTo>
                  <a:cubicBezTo>
                    <a:pt x="743" y="64"/>
                    <a:pt x="747" y="70"/>
                    <a:pt x="752" y="77"/>
                  </a:cubicBezTo>
                  <a:cubicBezTo>
                    <a:pt x="759" y="87"/>
                    <a:pt x="768" y="91"/>
                    <a:pt x="783" y="91"/>
                  </a:cubicBezTo>
                  <a:cubicBezTo>
                    <a:pt x="788" y="91"/>
                    <a:pt x="793" y="91"/>
                    <a:pt x="796" y="90"/>
                  </a:cubicBezTo>
                  <a:cubicBezTo>
                    <a:pt x="796" y="90"/>
                    <a:pt x="796" y="87"/>
                    <a:pt x="795" y="87"/>
                  </a:cubicBezTo>
                  <a:close/>
                  <a:moveTo>
                    <a:pt x="747" y="42"/>
                  </a:moveTo>
                  <a:cubicBezTo>
                    <a:pt x="744" y="45"/>
                    <a:pt x="741" y="46"/>
                    <a:pt x="735" y="46"/>
                  </a:cubicBezTo>
                  <a:cubicBezTo>
                    <a:pt x="725" y="46"/>
                    <a:pt x="725" y="46"/>
                    <a:pt x="725" y="41"/>
                  </a:cubicBezTo>
                  <a:cubicBezTo>
                    <a:pt x="725" y="15"/>
                    <a:pt x="725" y="15"/>
                    <a:pt x="725" y="15"/>
                  </a:cubicBezTo>
                  <a:cubicBezTo>
                    <a:pt x="725" y="9"/>
                    <a:pt x="725" y="8"/>
                    <a:pt x="732" y="8"/>
                  </a:cubicBezTo>
                  <a:cubicBezTo>
                    <a:pt x="744" y="8"/>
                    <a:pt x="753" y="16"/>
                    <a:pt x="753" y="28"/>
                  </a:cubicBezTo>
                  <a:cubicBezTo>
                    <a:pt x="753" y="36"/>
                    <a:pt x="750" y="40"/>
                    <a:pt x="747" y="42"/>
                  </a:cubicBezTo>
                  <a:close/>
                  <a:moveTo>
                    <a:pt x="319" y="2"/>
                  </a:moveTo>
                  <a:cubicBezTo>
                    <a:pt x="314" y="2"/>
                    <a:pt x="275" y="2"/>
                    <a:pt x="271" y="2"/>
                  </a:cubicBezTo>
                  <a:cubicBezTo>
                    <a:pt x="269" y="3"/>
                    <a:pt x="269" y="6"/>
                    <a:pt x="271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83" y="9"/>
                    <a:pt x="284" y="9"/>
                    <a:pt x="284" y="22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4" y="84"/>
                    <a:pt x="283" y="85"/>
                    <a:pt x="275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269" y="87"/>
                    <a:pt x="269" y="90"/>
                    <a:pt x="271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20" y="90"/>
                    <a:pt x="321" y="87"/>
                    <a:pt x="319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08" y="85"/>
                    <a:pt x="307" y="84"/>
                    <a:pt x="307" y="71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12"/>
                    <a:pt x="302" y="7"/>
                    <a:pt x="293" y="7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1" y="6"/>
                    <a:pt x="321" y="3"/>
                    <a:pt x="319" y="2"/>
                  </a:cubicBezTo>
                  <a:close/>
                  <a:moveTo>
                    <a:pt x="654" y="2"/>
                  </a:moveTo>
                  <a:cubicBezTo>
                    <a:pt x="645" y="2"/>
                    <a:pt x="617" y="2"/>
                    <a:pt x="605" y="2"/>
                  </a:cubicBezTo>
                  <a:cubicBezTo>
                    <a:pt x="604" y="3"/>
                    <a:pt x="604" y="6"/>
                    <a:pt x="605" y="7"/>
                  </a:cubicBezTo>
                  <a:cubicBezTo>
                    <a:pt x="610" y="7"/>
                    <a:pt x="610" y="7"/>
                    <a:pt x="610" y="7"/>
                  </a:cubicBezTo>
                  <a:cubicBezTo>
                    <a:pt x="617" y="9"/>
                    <a:pt x="618" y="9"/>
                    <a:pt x="618" y="22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18" y="84"/>
                    <a:pt x="617" y="85"/>
                    <a:pt x="610" y="86"/>
                  </a:cubicBezTo>
                  <a:cubicBezTo>
                    <a:pt x="605" y="86"/>
                    <a:pt x="605" y="86"/>
                    <a:pt x="605" y="86"/>
                  </a:cubicBezTo>
                  <a:cubicBezTo>
                    <a:pt x="604" y="87"/>
                    <a:pt x="604" y="90"/>
                    <a:pt x="605" y="91"/>
                  </a:cubicBezTo>
                  <a:cubicBezTo>
                    <a:pt x="617" y="91"/>
                    <a:pt x="643" y="91"/>
                    <a:pt x="654" y="91"/>
                  </a:cubicBezTo>
                  <a:cubicBezTo>
                    <a:pt x="655" y="90"/>
                    <a:pt x="655" y="87"/>
                    <a:pt x="654" y="86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42" y="85"/>
                    <a:pt x="641" y="84"/>
                    <a:pt x="641" y="71"/>
                  </a:cubicBezTo>
                  <a:cubicBezTo>
                    <a:pt x="641" y="22"/>
                    <a:pt x="641" y="22"/>
                    <a:pt x="641" y="22"/>
                  </a:cubicBezTo>
                  <a:cubicBezTo>
                    <a:pt x="640" y="12"/>
                    <a:pt x="637" y="7"/>
                    <a:pt x="628" y="7"/>
                  </a:cubicBezTo>
                  <a:cubicBezTo>
                    <a:pt x="654" y="7"/>
                    <a:pt x="654" y="7"/>
                    <a:pt x="654" y="7"/>
                  </a:cubicBezTo>
                  <a:cubicBezTo>
                    <a:pt x="655" y="6"/>
                    <a:pt x="655" y="3"/>
                    <a:pt x="654" y="2"/>
                  </a:cubicBezTo>
                  <a:close/>
                  <a:moveTo>
                    <a:pt x="235" y="69"/>
                  </a:moveTo>
                  <a:cubicBezTo>
                    <a:pt x="226" y="84"/>
                    <a:pt x="221" y="85"/>
                    <a:pt x="207" y="85"/>
                  </a:cubicBezTo>
                  <a:cubicBezTo>
                    <a:pt x="195" y="85"/>
                    <a:pt x="192" y="83"/>
                    <a:pt x="190" y="81"/>
                  </a:cubicBezTo>
                  <a:cubicBezTo>
                    <a:pt x="188" y="79"/>
                    <a:pt x="187" y="75"/>
                    <a:pt x="187" y="69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7" y="12"/>
                    <a:pt x="183" y="7"/>
                    <a:pt x="174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01" y="6"/>
                    <a:pt x="201" y="3"/>
                    <a:pt x="199" y="2"/>
                  </a:cubicBezTo>
                  <a:cubicBezTo>
                    <a:pt x="191" y="2"/>
                    <a:pt x="183" y="2"/>
                    <a:pt x="176" y="2"/>
                  </a:cubicBezTo>
                  <a:cubicBezTo>
                    <a:pt x="168" y="2"/>
                    <a:pt x="160" y="2"/>
                    <a:pt x="152" y="2"/>
                  </a:cubicBezTo>
                  <a:cubicBezTo>
                    <a:pt x="150" y="3"/>
                    <a:pt x="150" y="6"/>
                    <a:pt x="151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63" y="8"/>
                    <a:pt x="164" y="9"/>
                    <a:pt x="164" y="22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4" y="84"/>
                    <a:pt x="163" y="85"/>
                    <a:pt x="156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49" y="87"/>
                    <a:pt x="149" y="90"/>
                    <a:pt x="150" y="91"/>
                  </a:cubicBezTo>
                  <a:cubicBezTo>
                    <a:pt x="160" y="91"/>
                    <a:pt x="234" y="91"/>
                    <a:pt x="234" y="91"/>
                  </a:cubicBezTo>
                  <a:cubicBezTo>
                    <a:pt x="237" y="87"/>
                    <a:pt x="240" y="76"/>
                    <a:pt x="241" y="69"/>
                  </a:cubicBezTo>
                  <a:cubicBezTo>
                    <a:pt x="240" y="68"/>
                    <a:pt x="236" y="67"/>
                    <a:pt x="235" y="69"/>
                  </a:cubicBezTo>
                  <a:close/>
                  <a:moveTo>
                    <a:pt x="568" y="69"/>
                  </a:moveTo>
                  <a:cubicBezTo>
                    <a:pt x="559" y="84"/>
                    <a:pt x="554" y="85"/>
                    <a:pt x="540" y="85"/>
                  </a:cubicBezTo>
                  <a:cubicBezTo>
                    <a:pt x="528" y="85"/>
                    <a:pt x="525" y="83"/>
                    <a:pt x="523" y="81"/>
                  </a:cubicBezTo>
                  <a:cubicBezTo>
                    <a:pt x="521" y="79"/>
                    <a:pt x="520" y="75"/>
                    <a:pt x="520" y="68"/>
                  </a:cubicBezTo>
                  <a:cubicBezTo>
                    <a:pt x="520" y="52"/>
                    <a:pt x="520" y="52"/>
                    <a:pt x="520" y="52"/>
                  </a:cubicBezTo>
                  <a:cubicBezTo>
                    <a:pt x="520" y="48"/>
                    <a:pt x="520" y="48"/>
                    <a:pt x="525" y="48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44" y="48"/>
                    <a:pt x="546" y="49"/>
                    <a:pt x="548" y="56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50" y="60"/>
                    <a:pt x="554" y="60"/>
                    <a:pt x="554" y="59"/>
                  </a:cubicBezTo>
                  <a:cubicBezTo>
                    <a:pt x="554" y="55"/>
                    <a:pt x="554" y="50"/>
                    <a:pt x="554" y="45"/>
                  </a:cubicBezTo>
                  <a:cubicBezTo>
                    <a:pt x="554" y="40"/>
                    <a:pt x="554" y="35"/>
                    <a:pt x="554" y="31"/>
                  </a:cubicBezTo>
                  <a:cubicBezTo>
                    <a:pt x="554" y="29"/>
                    <a:pt x="550" y="29"/>
                    <a:pt x="548" y="31"/>
                  </a:cubicBezTo>
                  <a:cubicBezTo>
                    <a:pt x="548" y="34"/>
                    <a:pt x="548" y="34"/>
                    <a:pt x="548" y="34"/>
                  </a:cubicBezTo>
                  <a:cubicBezTo>
                    <a:pt x="546" y="40"/>
                    <a:pt x="544" y="41"/>
                    <a:pt x="536" y="41"/>
                  </a:cubicBezTo>
                  <a:cubicBezTo>
                    <a:pt x="525" y="41"/>
                    <a:pt x="525" y="41"/>
                    <a:pt x="525" y="41"/>
                  </a:cubicBezTo>
                  <a:cubicBezTo>
                    <a:pt x="520" y="41"/>
                    <a:pt x="520" y="41"/>
                    <a:pt x="520" y="37"/>
                  </a:cubicBezTo>
                  <a:cubicBezTo>
                    <a:pt x="520" y="23"/>
                    <a:pt x="520" y="23"/>
                    <a:pt x="520" y="23"/>
                  </a:cubicBezTo>
                  <a:cubicBezTo>
                    <a:pt x="519" y="14"/>
                    <a:pt x="516" y="9"/>
                    <a:pt x="507" y="9"/>
                  </a:cubicBezTo>
                  <a:cubicBezTo>
                    <a:pt x="523" y="9"/>
                    <a:pt x="523" y="9"/>
                    <a:pt x="523" y="9"/>
                  </a:cubicBezTo>
                  <a:cubicBezTo>
                    <a:pt x="524" y="9"/>
                    <a:pt x="525" y="9"/>
                    <a:pt x="525" y="9"/>
                  </a:cubicBezTo>
                  <a:cubicBezTo>
                    <a:pt x="538" y="9"/>
                    <a:pt x="538" y="9"/>
                    <a:pt x="538" y="9"/>
                  </a:cubicBezTo>
                  <a:cubicBezTo>
                    <a:pt x="546" y="9"/>
                    <a:pt x="551" y="10"/>
                    <a:pt x="554" y="13"/>
                  </a:cubicBezTo>
                  <a:cubicBezTo>
                    <a:pt x="556" y="15"/>
                    <a:pt x="558" y="19"/>
                    <a:pt x="560" y="23"/>
                  </a:cubicBezTo>
                  <a:cubicBezTo>
                    <a:pt x="562" y="25"/>
                    <a:pt x="565" y="24"/>
                    <a:pt x="566" y="23"/>
                  </a:cubicBezTo>
                  <a:cubicBezTo>
                    <a:pt x="565" y="14"/>
                    <a:pt x="564" y="4"/>
                    <a:pt x="564" y="2"/>
                  </a:cubicBezTo>
                  <a:cubicBezTo>
                    <a:pt x="557" y="2"/>
                    <a:pt x="493" y="2"/>
                    <a:pt x="485" y="2"/>
                  </a:cubicBezTo>
                  <a:cubicBezTo>
                    <a:pt x="484" y="3"/>
                    <a:pt x="484" y="6"/>
                    <a:pt x="485" y="7"/>
                  </a:cubicBezTo>
                  <a:cubicBezTo>
                    <a:pt x="489" y="7"/>
                    <a:pt x="489" y="7"/>
                    <a:pt x="489" y="7"/>
                  </a:cubicBezTo>
                  <a:cubicBezTo>
                    <a:pt x="496" y="9"/>
                    <a:pt x="497" y="9"/>
                    <a:pt x="497" y="22"/>
                  </a:cubicBezTo>
                  <a:cubicBezTo>
                    <a:pt x="497" y="71"/>
                    <a:pt x="497" y="71"/>
                    <a:pt x="497" y="71"/>
                  </a:cubicBezTo>
                  <a:cubicBezTo>
                    <a:pt x="497" y="84"/>
                    <a:pt x="496" y="85"/>
                    <a:pt x="489" y="85"/>
                  </a:cubicBezTo>
                  <a:cubicBezTo>
                    <a:pt x="482" y="86"/>
                    <a:pt x="482" y="86"/>
                    <a:pt x="482" y="86"/>
                  </a:cubicBezTo>
                  <a:cubicBezTo>
                    <a:pt x="480" y="87"/>
                    <a:pt x="480" y="90"/>
                    <a:pt x="482" y="91"/>
                  </a:cubicBezTo>
                  <a:cubicBezTo>
                    <a:pt x="567" y="91"/>
                    <a:pt x="567" y="91"/>
                    <a:pt x="567" y="91"/>
                  </a:cubicBezTo>
                  <a:cubicBezTo>
                    <a:pt x="569" y="87"/>
                    <a:pt x="573" y="77"/>
                    <a:pt x="574" y="70"/>
                  </a:cubicBezTo>
                  <a:cubicBezTo>
                    <a:pt x="573" y="68"/>
                    <a:pt x="569" y="68"/>
                    <a:pt x="568" y="69"/>
                  </a:cubicBezTo>
                  <a:close/>
                  <a:moveTo>
                    <a:pt x="405" y="56"/>
                  </a:moveTo>
                  <a:cubicBezTo>
                    <a:pt x="404" y="53"/>
                    <a:pt x="404" y="53"/>
                    <a:pt x="404" y="53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390" y="25"/>
                    <a:pt x="390" y="25"/>
                    <a:pt x="390" y="25"/>
                  </a:cubicBezTo>
                  <a:cubicBezTo>
                    <a:pt x="386" y="17"/>
                    <a:pt x="384" y="11"/>
                    <a:pt x="384" y="10"/>
                  </a:cubicBezTo>
                  <a:cubicBezTo>
                    <a:pt x="384" y="9"/>
                    <a:pt x="385" y="8"/>
                    <a:pt x="388" y="7"/>
                  </a:cubicBezTo>
                  <a:cubicBezTo>
                    <a:pt x="393" y="7"/>
                    <a:pt x="393" y="7"/>
                    <a:pt x="393" y="7"/>
                  </a:cubicBezTo>
                  <a:cubicBezTo>
                    <a:pt x="394" y="5"/>
                    <a:pt x="394" y="3"/>
                    <a:pt x="392" y="2"/>
                  </a:cubicBezTo>
                  <a:cubicBezTo>
                    <a:pt x="379" y="2"/>
                    <a:pt x="357" y="2"/>
                    <a:pt x="347" y="2"/>
                  </a:cubicBezTo>
                  <a:cubicBezTo>
                    <a:pt x="345" y="3"/>
                    <a:pt x="345" y="5"/>
                    <a:pt x="346" y="7"/>
                  </a:cubicBezTo>
                  <a:cubicBezTo>
                    <a:pt x="352" y="8"/>
                    <a:pt x="352" y="8"/>
                    <a:pt x="352" y="8"/>
                  </a:cubicBezTo>
                  <a:cubicBezTo>
                    <a:pt x="357" y="9"/>
                    <a:pt x="358" y="9"/>
                    <a:pt x="364" y="22"/>
                  </a:cubicBezTo>
                  <a:cubicBezTo>
                    <a:pt x="390" y="77"/>
                    <a:pt x="390" y="77"/>
                    <a:pt x="390" y="77"/>
                  </a:cubicBezTo>
                  <a:cubicBezTo>
                    <a:pt x="393" y="81"/>
                    <a:pt x="395" y="88"/>
                    <a:pt x="397" y="92"/>
                  </a:cubicBezTo>
                  <a:cubicBezTo>
                    <a:pt x="398" y="92"/>
                    <a:pt x="399" y="93"/>
                    <a:pt x="401" y="93"/>
                  </a:cubicBezTo>
                  <a:cubicBezTo>
                    <a:pt x="404" y="93"/>
                    <a:pt x="406" y="92"/>
                    <a:pt x="407" y="92"/>
                  </a:cubicBezTo>
                  <a:cubicBezTo>
                    <a:pt x="409" y="88"/>
                    <a:pt x="411" y="83"/>
                    <a:pt x="414" y="76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407" y="60"/>
                    <a:pt x="406" y="58"/>
                    <a:pt x="405" y="56"/>
                  </a:cubicBezTo>
                  <a:close/>
                  <a:moveTo>
                    <a:pt x="461" y="2"/>
                  </a:moveTo>
                  <a:cubicBezTo>
                    <a:pt x="453" y="2"/>
                    <a:pt x="436" y="2"/>
                    <a:pt x="426" y="2"/>
                  </a:cubicBezTo>
                  <a:cubicBezTo>
                    <a:pt x="424" y="3"/>
                    <a:pt x="424" y="6"/>
                    <a:pt x="426" y="7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5" y="8"/>
                    <a:pt x="436" y="9"/>
                    <a:pt x="436" y="10"/>
                  </a:cubicBezTo>
                  <a:cubicBezTo>
                    <a:pt x="436" y="11"/>
                    <a:pt x="435" y="12"/>
                    <a:pt x="434" y="15"/>
                  </a:cubicBezTo>
                  <a:cubicBezTo>
                    <a:pt x="432" y="19"/>
                    <a:pt x="425" y="34"/>
                    <a:pt x="421" y="43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7"/>
                    <a:pt x="419" y="47"/>
                    <a:pt x="419" y="47"/>
                  </a:cubicBezTo>
                  <a:cubicBezTo>
                    <a:pt x="419" y="48"/>
                    <a:pt x="419" y="48"/>
                    <a:pt x="419" y="48"/>
                  </a:cubicBezTo>
                  <a:cubicBezTo>
                    <a:pt x="418" y="49"/>
                    <a:pt x="418" y="49"/>
                    <a:pt x="418" y="49"/>
                  </a:cubicBezTo>
                  <a:cubicBezTo>
                    <a:pt x="417" y="52"/>
                    <a:pt x="414" y="60"/>
                    <a:pt x="419" y="67"/>
                  </a:cubicBezTo>
                  <a:cubicBezTo>
                    <a:pt x="420" y="64"/>
                    <a:pt x="421" y="61"/>
                    <a:pt x="423" y="58"/>
                  </a:cubicBezTo>
                  <a:cubicBezTo>
                    <a:pt x="435" y="34"/>
                    <a:pt x="435" y="34"/>
                    <a:pt x="435" y="34"/>
                  </a:cubicBezTo>
                  <a:cubicBezTo>
                    <a:pt x="440" y="24"/>
                    <a:pt x="444" y="16"/>
                    <a:pt x="448" y="12"/>
                  </a:cubicBezTo>
                  <a:cubicBezTo>
                    <a:pt x="450" y="9"/>
                    <a:pt x="453" y="8"/>
                    <a:pt x="457" y="7"/>
                  </a:cubicBezTo>
                  <a:cubicBezTo>
                    <a:pt x="461" y="7"/>
                    <a:pt x="461" y="7"/>
                    <a:pt x="461" y="7"/>
                  </a:cubicBezTo>
                  <a:cubicBezTo>
                    <a:pt x="462" y="6"/>
                    <a:pt x="462" y="3"/>
                    <a:pt x="461" y="2"/>
                  </a:cubicBezTo>
                  <a:close/>
                  <a:moveTo>
                    <a:pt x="921" y="86"/>
                  </a:moveTo>
                  <a:cubicBezTo>
                    <a:pt x="915" y="86"/>
                    <a:pt x="915" y="86"/>
                    <a:pt x="915" y="86"/>
                  </a:cubicBezTo>
                  <a:cubicBezTo>
                    <a:pt x="909" y="85"/>
                    <a:pt x="908" y="82"/>
                    <a:pt x="904" y="74"/>
                  </a:cubicBezTo>
                  <a:cubicBezTo>
                    <a:pt x="883" y="21"/>
                    <a:pt x="883" y="21"/>
                    <a:pt x="883" y="21"/>
                  </a:cubicBezTo>
                  <a:cubicBezTo>
                    <a:pt x="879" y="12"/>
                    <a:pt x="877" y="7"/>
                    <a:pt x="875" y="3"/>
                  </a:cubicBezTo>
                  <a:cubicBezTo>
                    <a:pt x="875" y="1"/>
                    <a:pt x="874" y="0"/>
                    <a:pt x="872" y="0"/>
                  </a:cubicBezTo>
                  <a:cubicBezTo>
                    <a:pt x="871" y="0"/>
                    <a:pt x="865" y="7"/>
                    <a:pt x="858" y="8"/>
                  </a:cubicBezTo>
                  <a:cubicBezTo>
                    <a:pt x="858" y="12"/>
                    <a:pt x="855" y="17"/>
                    <a:pt x="852" y="25"/>
                  </a:cubicBezTo>
                  <a:cubicBezTo>
                    <a:pt x="837" y="58"/>
                    <a:pt x="837" y="58"/>
                    <a:pt x="837" y="58"/>
                  </a:cubicBezTo>
                  <a:cubicBezTo>
                    <a:pt x="833" y="68"/>
                    <a:pt x="830" y="74"/>
                    <a:pt x="827" y="79"/>
                  </a:cubicBezTo>
                  <a:cubicBezTo>
                    <a:pt x="824" y="85"/>
                    <a:pt x="821" y="86"/>
                    <a:pt x="817" y="86"/>
                  </a:cubicBezTo>
                  <a:cubicBezTo>
                    <a:pt x="813" y="86"/>
                    <a:pt x="813" y="86"/>
                    <a:pt x="813" y="86"/>
                  </a:cubicBezTo>
                  <a:cubicBezTo>
                    <a:pt x="812" y="87"/>
                    <a:pt x="812" y="90"/>
                    <a:pt x="813" y="91"/>
                  </a:cubicBezTo>
                  <a:cubicBezTo>
                    <a:pt x="848" y="91"/>
                    <a:pt x="848" y="91"/>
                    <a:pt x="848" y="91"/>
                  </a:cubicBezTo>
                  <a:cubicBezTo>
                    <a:pt x="850" y="90"/>
                    <a:pt x="849" y="87"/>
                    <a:pt x="848" y="86"/>
                  </a:cubicBezTo>
                  <a:cubicBezTo>
                    <a:pt x="844" y="86"/>
                    <a:pt x="844" y="86"/>
                    <a:pt x="844" y="86"/>
                  </a:cubicBezTo>
                  <a:cubicBezTo>
                    <a:pt x="839" y="85"/>
                    <a:pt x="837" y="84"/>
                    <a:pt x="837" y="83"/>
                  </a:cubicBezTo>
                  <a:cubicBezTo>
                    <a:pt x="837" y="82"/>
                    <a:pt x="837" y="81"/>
                    <a:pt x="838" y="79"/>
                  </a:cubicBezTo>
                  <a:cubicBezTo>
                    <a:pt x="843" y="68"/>
                    <a:pt x="843" y="68"/>
                    <a:pt x="843" y="68"/>
                  </a:cubicBezTo>
                  <a:cubicBezTo>
                    <a:pt x="849" y="51"/>
                    <a:pt x="849" y="51"/>
                    <a:pt x="849" y="51"/>
                  </a:cubicBezTo>
                  <a:cubicBezTo>
                    <a:pt x="849" y="51"/>
                    <a:pt x="849" y="50"/>
                    <a:pt x="850" y="49"/>
                  </a:cubicBezTo>
                  <a:cubicBezTo>
                    <a:pt x="854" y="39"/>
                    <a:pt x="854" y="39"/>
                    <a:pt x="854" y="39"/>
                  </a:cubicBezTo>
                  <a:cubicBezTo>
                    <a:pt x="856" y="33"/>
                    <a:pt x="859" y="26"/>
                    <a:pt x="860" y="23"/>
                  </a:cubicBezTo>
                  <a:cubicBezTo>
                    <a:pt x="862" y="26"/>
                    <a:pt x="865" y="33"/>
                    <a:pt x="867" y="39"/>
                  </a:cubicBezTo>
                  <a:cubicBezTo>
                    <a:pt x="871" y="50"/>
                    <a:pt x="871" y="50"/>
                    <a:pt x="871" y="50"/>
                  </a:cubicBezTo>
                  <a:cubicBezTo>
                    <a:pt x="872" y="53"/>
                    <a:pt x="872" y="53"/>
                    <a:pt x="868" y="53"/>
                  </a:cubicBezTo>
                  <a:cubicBezTo>
                    <a:pt x="861" y="53"/>
                    <a:pt x="861" y="53"/>
                    <a:pt x="861" y="53"/>
                  </a:cubicBezTo>
                  <a:cubicBezTo>
                    <a:pt x="854" y="53"/>
                    <a:pt x="854" y="61"/>
                    <a:pt x="854" y="61"/>
                  </a:cubicBezTo>
                  <a:cubicBezTo>
                    <a:pt x="869" y="61"/>
                    <a:pt x="869" y="61"/>
                    <a:pt x="869" y="61"/>
                  </a:cubicBezTo>
                  <a:cubicBezTo>
                    <a:pt x="874" y="61"/>
                    <a:pt x="876" y="61"/>
                    <a:pt x="876" y="63"/>
                  </a:cubicBezTo>
                  <a:cubicBezTo>
                    <a:pt x="881" y="74"/>
                    <a:pt x="881" y="74"/>
                    <a:pt x="881" y="74"/>
                  </a:cubicBezTo>
                  <a:cubicBezTo>
                    <a:pt x="883" y="79"/>
                    <a:pt x="884" y="83"/>
                    <a:pt x="884" y="83"/>
                  </a:cubicBezTo>
                  <a:cubicBezTo>
                    <a:pt x="884" y="84"/>
                    <a:pt x="883" y="85"/>
                    <a:pt x="880" y="86"/>
                  </a:cubicBezTo>
                  <a:cubicBezTo>
                    <a:pt x="874" y="86"/>
                    <a:pt x="874" y="86"/>
                    <a:pt x="874" y="86"/>
                  </a:cubicBezTo>
                  <a:cubicBezTo>
                    <a:pt x="873" y="87"/>
                    <a:pt x="873" y="90"/>
                    <a:pt x="875" y="91"/>
                  </a:cubicBezTo>
                  <a:cubicBezTo>
                    <a:pt x="884" y="91"/>
                    <a:pt x="911" y="91"/>
                    <a:pt x="921" y="91"/>
                  </a:cubicBezTo>
                  <a:cubicBezTo>
                    <a:pt x="922" y="90"/>
                    <a:pt x="922" y="87"/>
                    <a:pt x="92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592513" y="-1317625"/>
              <a:ext cx="63500" cy="60325"/>
            </a:xfrm>
            <a:custGeom>
              <a:avLst/>
              <a:gdLst>
                <a:gd name="T0" fmla="*/ 26 w 29"/>
                <a:gd name="T1" fmla="*/ 22 h 28"/>
                <a:gd name="T2" fmla="*/ 24 w 29"/>
                <a:gd name="T3" fmla="*/ 20 h 28"/>
                <a:gd name="T4" fmla="*/ 6 w 29"/>
                <a:gd name="T5" fmla="*/ 2 h 28"/>
                <a:gd name="T6" fmla="*/ 0 w 29"/>
                <a:gd name="T7" fmla="*/ 2 h 28"/>
                <a:gd name="T8" fmla="*/ 5 w 29"/>
                <a:gd name="T9" fmla="*/ 24 h 28"/>
                <a:gd name="T10" fmla="*/ 18 w 29"/>
                <a:gd name="T11" fmla="*/ 27 h 28"/>
                <a:gd name="T12" fmla="*/ 26 w 29"/>
                <a:gd name="T13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26" y="22"/>
                  </a:moveTo>
                  <a:cubicBezTo>
                    <a:pt x="26" y="22"/>
                    <a:pt x="26" y="21"/>
                    <a:pt x="24" y="20"/>
                  </a:cubicBezTo>
                  <a:cubicBezTo>
                    <a:pt x="15" y="17"/>
                    <a:pt x="9" y="8"/>
                    <a:pt x="6" y="2"/>
                  </a:cubicBezTo>
                  <a:cubicBezTo>
                    <a:pt x="5" y="0"/>
                    <a:pt x="1" y="0"/>
                    <a:pt x="0" y="2"/>
                  </a:cubicBezTo>
                  <a:cubicBezTo>
                    <a:pt x="0" y="11"/>
                    <a:pt x="2" y="21"/>
                    <a:pt x="5" y="24"/>
                  </a:cubicBezTo>
                  <a:cubicBezTo>
                    <a:pt x="8" y="25"/>
                    <a:pt x="12" y="27"/>
                    <a:pt x="18" y="27"/>
                  </a:cubicBezTo>
                  <a:cubicBezTo>
                    <a:pt x="22" y="28"/>
                    <a:pt x="29" y="2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3581400" y="-1457325"/>
              <a:ext cx="147638" cy="203200"/>
            </a:xfrm>
            <a:custGeom>
              <a:avLst/>
              <a:gdLst>
                <a:gd name="T0" fmla="*/ 46 w 68"/>
                <a:gd name="T1" fmla="*/ 39 h 93"/>
                <a:gd name="T2" fmla="*/ 35 w 68"/>
                <a:gd name="T3" fmla="*/ 34 h 93"/>
                <a:gd name="T4" fmla="*/ 20 w 68"/>
                <a:gd name="T5" fmla="*/ 19 h 93"/>
                <a:gd name="T6" fmla="*/ 37 w 68"/>
                <a:gd name="T7" fmla="*/ 7 h 93"/>
                <a:gd name="T8" fmla="*/ 58 w 68"/>
                <a:gd name="T9" fmla="*/ 23 h 93"/>
                <a:gd name="T10" fmla="*/ 64 w 68"/>
                <a:gd name="T11" fmla="*/ 23 h 93"/>
                <a:gd name="T12" fmla="*/ 61 w 68"/>
                <a:gd name="T13" fmla="*/ 4 h 93"/>
                <a:gd name="T14" fmla="*/ 56 w 68"/>
                <a:gd name="T15" fmla="*/ 3 h 93"/>
                <a:gd name="T16" fmla="*/ 38 w 68"/>
                <a:gd name="T17" fmla="*/ 0 h 93"/>
                <a:gd name="T18" fmla="*/ 0 w 68"/>
                <a:gd name="T19" fmla="*/ 26 h 93"/>
                <a:gd name="T20" fmla="*/ 25 w 68"/>
                <a:gd name="T21" fmla="*/ 52 h 93"/>
                <a:gd name="T22" fmla="*/ 46 w 68"/>
                <a:gd name="T23" fmla="*/ 73 h 93"/>
                <a:gd name="T24" fmla="*/ 45 w 68"/>
                <a:gd name="T25" fmla="*/ 79 h 93"/>
                <a:gd name="T26" fmla="*/ 45 w 68"/>
                <a:gd name="T27" fmla="*/ 79 h 93"/>
                <a:gd name="T28" fmla="*/ 23 w 68"/>
                <a:gd name="T29" fmla="*/ 93 h 93"/>
                <a:gd name="T30" fmla="*/ 28 w 68"/>
                <a:gd name="T31" fmla="*/ 93 h 93"/>
                <a:gd name="T32" fmla="*/ 68 w 68"/>
                <a:gd name="T33" fmla="*/ 66 h 93"/>
                <a:gd name="T34" fmla="*/ 46 w 68"/>
                <a:gd name="T35" fmla="*/ 3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93">
                  <a:moveTo>
                    <a:pt x="46" y="39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27" y="31"/>
                    <a:pt x="20" y="25"/>
                    <a:pt x="20" y="19"/>
                  </a:cubicBezTo>
                  <a:cubicBezTo>
                    <a:pt x="20" y="12"/>
                    <a:pt x="26" y="7"/>
                    <a:pt x="37" y="7"/>
                  </a:cubicBezTo>
                  <a:cubicBezTo>
                    <a:pt x="48" y="7"/>
                    <a:pt x="55" y="16"/>
                    <a:pt x="58" y="23"/>
                  </a:cubicBezTo>
                  <a:cubicBezTo>
                    <a:pt x="59" y="24"/>
                    <a:pt x="63" y="24"/>
                    <a:pt x="64" y="23"/>
                  </a:cubicBezTo>
                  <a:cubicBezTo>
                    <a:pt x="64" y="14"/>
                    <a:pt x="63" y="7"/>
                    <a:pt x="61" y="4"/>
                  </a:cubicBezTo>
                  <a:cubicBezTo>
                    <a:pt x="59" y="3"/>
                    <a:pt x="58" y="3"/>
                    <a:pt x="56" y="3"/>
                  </a:cubicBezTo>
                  <a:cubicBezTo>
                    <a:pt x="49" y="1"/>
                    <a:pt x="43" y="0"/>
                    <a:pt x="38" y="0"/>
                  </a:cubicBezTo>
                  <a:cubicBezTo>
                    <a:pt x="14" y="0"/>
                    <a:pt x="0" y="11"/>
                    <a:pt x="0" y="26"/>
                  </a:cubicBezTo>
                  <a:cubicBezTo>
                    <a:pt x="0" y="39"/>
                    <a:pt x="13" y="47"/>
                    <a:pt x="25" y="52"/>
                  </a:cubicBezTo>
                  <a:cubicBezTo>
                    <a:pt x="34" y="56"/>
                    <a:pt x="46" y="62"/>
                    <a:pt x="46" y="73"/>
                  </a:cubicBezTo>
                  <a:cubicBezTo>
                    <a:pt x="46" y="75"/>
                    <a:pt x="46" y="77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1" y="90"/>
                    <a:pt x="23" y="93"/>
                  </a:cubicBezTo>
                  <a:cubicBezTo>
                    <a:pt x="24" y="93"/>
                    <a:pt x="26" y="93"/>
                    <a:pt x="28" y="93"/>
                  </a:cubicBezTo>
                  <a:cubicBezTo>
                    <a:pt x="52" y="93"/>
                    <a:pt x="68" y="82"/>
                    <a:pt x="68" y="66"/>
                  </a:cubicBezTo>
                  <a:cubicBezTo>
                    <a:pt x="68" y="51"/>
                    <a:pt x="55" y="43"/>
                    <a:pt x="4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2171700" y="-325438"/>
              <a:ext cx="695325" cy="61913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-2171700" y="-215900"/>
              <a:ext cx="695325" cy="23813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36" name="Conector reto 35"/>
          <p:cNvCxnSpPr/>
          <p:nvPr userDrawn="1"/>
        </p:nvCxnSpPr>
        <p:spPr>
          <a:xfrm>
            <a:off x="5812735" y="4358402"/>
            <a:ext cx="566531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ço Reservado para Texto 46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2669073"/>
            <a:ext cx="10312400" cy="8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TÍTULO</a:t>
            </a:r>
          </a:p>
        </p:txBody>
      </p:sp>
      <p:sp>
        <p:nvSpPr>
          <p:cNvPr id="40" name="Espaço Reservado para Texto 46"/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3430203"/>
            <a:ext cx="5232400" cy="8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bg2"/>
                </a:solidFill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local e data</a:t>
            </a:r>
          </a:p>
        </p:txBody>
      </p:sp>
      <p:sp>
        <p:nvSpPr>
          <p:cNvPr id="44" name="Espaço Reservado para Texto 46"/>
          <p:cNvSpPr>
            <a:spLocks noGrp="1"/>
          </p:cNvSpPr>
          <p:nvPr>
            <p:ph type="body" sz="quarter" idx="13" hasCustomPrompt="1"/>
          </p:nvPr>
        </p:nvSpPr>
        <p:spPr>
          <a:xfrm>
            <a:off x="3479800" y="5064950"/>
            <a:ext cx="5232400" cy="8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2"/>
                </a:solidFill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descrição</a:t>
            </a:r>
          </a:p>
        </p:txBody>
      </p:sp>
      <p:sp>
        <p:nvSpPr>
          <p:cNvPr id="45" name="Espaço Reservado para Texto 46"/>
          <p:cNvSpPr>
            <a:spLocks noGrp="1"/>
          </p:cNvSpPr>
          <p:nvPr>
            <p:ph type="body" sz="quarter" idx="12" hasCustomPrompt="1"/>
          </p:nvPr>
        </p:nvSpPr>
        <p:spPr>
          <a:xfrm>
            <a:off x="939800" y="4772605"/>
            <a:ext cx="10312400" cy="2796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NOME</a:t>
            </a:r>
          </a:p>
        </p:txBody>
      </p:sp>
    </p:spTree>
    <p:extLst>
      <p:ext uri="{BB962C8B-B14F-4D97-AF65-F5344CB8AC3E}">
        <p14:creationId xmlns:p14="http://schemas.microsoft.com/office/powerpoint/2010/main" val="25671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466725" y="1152524"/>
            <a:ext cx="11234738" cy="4876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upo 39"/>
          <p:cNvGrpSpPr/>
          <p:nvPr userDrawn="1"/>
        </p:nvGrpSpPr>
        <p:grpSpPr>
          <a:xfrm>
            <a:off x="5799278" y="6180043"/>
            <a:ext cx="569632" cy="109245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7" name="Grupo 36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9" name="Retângulo 38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3" name="Grupo 42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4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8" name="CaixaDeTexto 37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abela 2"/>
          <p:cNvSpPr>
            <a:spLocks noGrp="1"/>
          </p:cNvSpPr>
          <p:nvPr>
            <p:ph type="tbl" sz="quarter" idx="10"/>
          </p:nvPr>
        </p:nvSpPr>
        <p:spPr>
          <a:xfrm>
            <a:off x="466725" y="1152523"/>
            <a:ext cx="11234739" cy="4876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upo 38"/>
          <p:cNvGrpSpPr/>
          <p:nvPr userDrawn="1"/>
        </p:nvGrpSpPr>
        <p:grpSpPr>
          <a:xfrm>
            <a:off x="5799278" y="6180043"/>
            <a:ext cx="569632" cy="109245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7" name="Grupo 36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42" name="Retângulo 41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43" name="Grupo 42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4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8" name="CaixaDeTexto 37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0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2" name="Grupo 31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3" name="Grupo 32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5" name="Retângulo 34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6" name="Grupo 35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8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4" name="CaixaDeTexto 33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6725" y="1152525"/>
            <a:ext cx="11234738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4" name="Grupo 33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6" name="Retângulo 35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7" name="Grupo 36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4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5" name="CaixaDeTexto 34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707689" y="1152525"/>
            <a:ext cx="6752810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600"/>
              </a:spcBef>
              <a:buNone/>
              <a:defRPr sz="3400" i="1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577850" y="1695813"/>
            <a:ext cx="247375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400" b="1" dirty="0">
                <a:solidFill>
                  <a:schemeClr val="tx1">
                    <a:alpha val="1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16" name="CaixaDeTexto 15"/>
          <p:cNvSpPr txBox="1"/>
          <p:nvPr userDrawn="1"/>
        </p:nvSpPr>
        <p:spPr>
          <a:xfrm>
            <a:off x="9116584" y="1695813"/>
            <a:ext cx="247375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400" b="1" dirty="0">
                <a:solidFill>
                  <a:schemeClr val="tx1">
                    <a:alpha val="10000"/>
                  </a:schemeClr>
                </a:solidFill>
                <a:latin typeface="+mj-lt"/>
              </a:rPr>
              <a:t>”</a:t>
            </a: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6" name="Grupo 35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8" name="Retângulo 37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9" name="Grupo 38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4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7" name="CaixaDeTexto 36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texto-dois-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6725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05538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5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5" name="Grupo 34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7" name="Retângulo 36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8" name="Grupo 37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3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6" name="CaixaDeTexto 35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8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05538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Imagem 3"/>
          <p:cNvSpPr>
            <a:spLocks noGrp="1"/>
          </p:cNvSpPr>
          <p:nvPr>
            <p:ph type="pic" sz="quarter" idx="12"/>
          </p:nvPr>
        </p:nvSpPr>
        <p:spPr>
          <a:xfrm>
            <a:off x="466725" y="1152525"/>
            <a:ext cx="5495924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5" name="Grupo 34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7" name="Retângulo 36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8" name="Grupo 37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9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5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6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7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8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9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6" name="CaixaDeTexto 35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3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Gráfico 14"/>
          <p:cNvSpPr>
            <a:spLocks noGrp="1"/>
          </p:cNvSpPr>
          <p:nvPr>
            <p:ph type="chart" sz="quarter" idx="10"/>
          </p:nvPr>
        </p:nvSpPr>
        <p:spPr>
          <a:xfrm>
            <a:off x="466725" y="1152524"/>
            <a:ext cx="11234738" cy="4876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4" name="Grupo 33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6" name="Retângulo 35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7" name="Grupo 36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2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5" name="CaixaDeTexto 34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5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Escuro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sz="quarter" idx="10"/>
          </p:nvPr>
        </p:nvSpPr>
        <p:spPr>
          <a:xfrm>
            <a:off x="466725" y="1152523"/>
            <a:ext cx="11234739" cy="48768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4" name="Grupo 33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6" name="Retângulo 35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7" name="Grupo 36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5" name="CaixaDeTexto 34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2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</p:grpSpPr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4" name="Grupo 33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6" name="Retângulo 35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7" name="Grupo 36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38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0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1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2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3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8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9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0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1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2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3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4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5" name="CaixaDeTexto 34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7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5741743" y="2365900"/>
            <a:ext cx="708514" cy="142629"/>
            <a:chOff x="3175" y="-1587"/>
            <a:chExt cx="1214438" cy="244475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175" y="-1587"/>
              <a:ext cx="1214438" cy="114300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175" y="198438"/>
              <a:ext cx="1214438" cy="44450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5362820" y="1521823"/>
            <a:ext cx="146636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Nº</a:t>
            </a:r>
          </a:p>
        </p:txBody>
      </p:sp>
      <p:sp>
        <p:nvSpPr>
          <p:cNvPr id="18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1683834" y="3190346"/>
            <a:ext cx="882433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CLIQUE PARA INSERIR O TÍTULO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5812735" y="4777812"/>
            <a:ext cx="566531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9" name="Grupo 38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40" name="Retângulo 39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1" name="Grupo 70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73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4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5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8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9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0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2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3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4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5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6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7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8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0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2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4" name="CaixaDeTexto 33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2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Grupo 29"/>
          <p:cNvGrpSpPr/>
          <p:nvPr userDrawn="1"/>
        </p:nvGrpSpPr>
        <p:grpSpPr>
          <a:xfrm>
            <a:off x="5691843" y="2361258"/>
            <a:ext cx="808315" cy="155020"/>
            <a:chOff x="5782961" y="1982299"/>
            <a:chExt cx="627511" cy="120345"/>
          </a:xfrm>
        </p:grpSpPr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33" name="Conector reto 32"/>
          <p:cNvCxnSpPr/>
          <p:nvPr userDrawn="1"/>
        </p:nvCxnSpPr>
        <p:spPr>
          <a:xfrm>
            <a:off x="5881159" y="5294398"/>
            <a:ext cx="429683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5"/>
          <p:cNvSpPr>
            <a:spLocks/>
          </p:cNvSpPr>
          <p:nvPr/>
        </p:nvSpPr>
        <p:spPr bwMode="auto">
          <a:xfrm>
            <a:off x="4197867" y="3003778"/>
            <a:ext cx="248346" cy="258946"/>
          </a:xfrm>
          <a:custGeom>
            <a:avLst/>
            <a:gdLst>
              <a:gd name="T0" fmla="*/ 410 w 820"/>
              <a:gd name="T1" fmla="*/ 0 h 855"/>
              <a:gd name="T2" fmla="*/ 0 w 820"/>
              <a:gd name="T3" fmla="*/ 350 h 855"/>
              <a:gd name="T4" fmla="*/ 115 w 820"/>
              <a:gd name="T5" fmla="*/ 350 h 855"/>
              <a:gd name="T6" fmla="*/ 115 w 820"/>
              <a:gd name="T7" fmla="*/ 855 h 855"/>
              <a:gd name="T8" fmla="*/ 315 w 820"/>
              <a:gd name="T9" fmla="*/ 855 h 855"/>
              <a:gd name="T10" fmla="*/ 315 w 820"/>
              <a:gd name="T11" fmla="*/ 588 h 855"/>
              <a:gd name="T12" fmla="*/ 506 w 820"/>
              <a:gd name="T13" fmla="*/ 588 h 855"/>
              <a:gd name="T14" fmla="*/ 506 w 820"/>
              <a:gd name="T15" fmla="*/ 855 h 855"/>
              <a:gd name="T16" fmla="*/ 706 w 820"/>
              <a:gd name="T17" fmla="*/ 855 h 855"/>
              <a:gd name="T18" fmla="*/ 706 w 820"/>
              <a:gd name="T19" fmla="*/ 350 h 855"/>
              <a:gd name="T20" fmla="*/ 820 w 820"/>
              <a:gd name="T21" fmla="*/ 350 h 855"/>
              <a:gd name="T22" fmla="*/ 410 w 820"/>
              <a:gd name="T23" fmla="*/ 0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0" h="855">
                <a:moveTo>
                  <a:pt x="410" y="0"/>
                </a:moveTo>
                <a:lnTo>
                  <a:pt x="0" y="350"/>
                </a:lnTo>
                <a:lnTo>
                  <a:pt x="115" y="350"/>
                </a:lnTo>
                <a:lnTo>
                  <a:pt x="115" y="855"/>
                </a:lnTo>
                <a:lnTo>
                  <a:pt x="315" y="855"/>
                </a:lnTo>
                <a:lnTo>
                  <a:pt x="315" y="588"/>
                </a:lnTo>
                <a:lnTo>
                  <a:pt x="506" y="588"/>
                </a:lnTo>
                <a:lnTo>
                  <a:pt x="506" y="855"/>
                </a:lnTo>
                <a:lnTo>
                  <a:pt x="706" y="855"/>
                </a:lnTo>
                <a:lnTo>
                  <a:pt x="706" y="350"/>
                </a:lnTo>
                <a:lnTo>
                  <a:pt x="820" y="350"/>
                </a:lnTo>
                <a:lnTo>
                  <a:pt x="4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7" name="Grupo 36"/>
          <p:cNvGrpSpPr/>
          <p:nvPr/>
        </p:nvGrpSpPr>
        <p:grpSpPr>
          <a:xfrm>
            <a:off x="7721526" y="3003778"/>
            <a:ext cx="431948" cy="270463"/>
            <a:chOff x="-1587" y="1588"/>
            <a:chExt cx="1384300" cy="866775"/>
          </a:xfrm>
          <a:solidFill>
            <a:schemeClr val="bg1"/>
          </a:solidFill>
        </p:grpSpPr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-1587" y="785813"/>
              <a:ext cx="1384300" cy="82550"/>
            </a:xfrm>
            <a:custGeom>
              <a:avLst/>
              <a:gdLst>
                <a:gd name="T0" fmla="*/ 538 w 872"/>
                <a:gd name="T1" fmla="*/ 0 h 52"/>
                <a:gd name="T2" fmla="*/ 524 w 872"/>
                <a:gd name="T3" fmla="*/ 9 h 52"/>
                <a:gd name="T4" fmla="*/ 347 w 872"/>
                <a:gd name="T5" fmla="*/ 9 h 52"/>
                <a:gd name="T6" fmla="*/ 333 w 872"/>
                <a:gd name="T7" fmla="*/ 0 h 52"/>
                <a:gd name="T8" fmla="*/ 0 w 872"/>
                <a:gd name="T9" fmla="*/ 0 h 52"/>
                <a:gd name="T10" fmla="*/ 33 w 872"/>
                <a:gd name="T11" fmla="*/ 52 h 52"/>
                <a:gd name="T12" fmla="*/ 838 w 872"/>
                <a:gd name="T13" fmla="*/ 52 h 52"/>
                <a:gd name="T14" fmla="*/ 872 w 872"/>
                <a:gd name="T15" fmla="*/ 0 h 52"/>
                <a:gd name="T16" fmla="*/ 538 w 87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52">
                  <a:moveTo>
                    <a:pt x="538" y="0"/>
                  </a:moveTo>
                  <a:lnTo>
                    <a:pt x="524" y="9"/>
                  </a:lnTo>
                  <a:lnTo>
                    <a:pt x="347" y="9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33" y="52"/>
                  </a:lnTo>
                  <a:lnTo>
                    <a:pt x="838" y="52"/>
                  </a:lnTo>
                  <a:lnTo>
                    <a:pt x="872" y="0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103188" y="1588"/>
              <a:ext cx="1173163" cy="730250"/>
            </a:xfrm>
            <a:custGeom>
              <a:avLst/>
              <a:gdLst>
                <a:gd name="T0" fmla="*/ 739 w 739"/>
                <a:gd name="T1" fmla="*/ 0 h 460"/>
                <a:gd name="T2" fmla="*/ 0 w 739"/>
                <a:gd name="T3" fmla="*/ 0 h 460"/>
                <a:gd name="T4" fmla="*/ 0 w 739"/>
                <a:gd name="T5" fmla="*/ 460 h 460"/>
                <a:gd name="T6" fmla="*/ 739 w 739"/>
                <a:gd name="T7" fmla="*/ 460 h 460"/>
                <a:gd name="T8" fmla="*/ 739 w 739"/>
                <a:gd name="T9" fmla="*/ 0 h 460"/>
                <a:gd name="T10" fmla="*/ 689 w 739"/>
                <a:gd name="T11" fmla="*/ 412 h 460"/>
                <a:gd name="T12" fmla="*/ 50 w 739"/>
                <a:gd name="T13" fmla="*/ 412 h 460"/>
                <a:gd name="T14" fmla="*/ 50 w 739"/>
                <a:gd name="T15" fmla="*/ 53 h 460"/>
                <a:gd name="T16" fmla="*/ 689 w 739"/>
                <a:gd name="T17" fmla="*/ 53 h 460"/>
                <a:gd name="T18" fmla="*/ 689 w 739"/>
                <a:gd name="T19" fmla="*/ 41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460">
                  <a:moveTo>
                    <a:pt x="739" y="0"/>
                  </a:moveTo>
                  <a:lnTo>
                    <a:pt x="0" y="0"/>
                  </a:lnTo>
                  <a:lnTo>
                    <a:pt x="0" y="460"/>
                  </a:lnTo>
                  <a:lnTo>
                    <a:pt x="739" y="460"/>
                  </a:lnTo>
                  <a:lnTo>
                    <a:pt x="739" y="0"/>
                  </a:lnTo>
                  <a:close/>
                  <a:moveTo>
                    <a:pt x="689" y="412"/>
                  </a:moveTo>
                  <a:lnTo>
                    <a:pt x="50" y="412"/>
                  </a:lnTo>
                  <a:lnTo>
                    <a:pt x="50" y="53"/>
                  </a:lnTo>
                  <a:lnTo>
                    <a:pt x="689" y="53"/>
                  </a:lnTo>
                  <a:lnTo>
                    <a:pt x="689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1" name="Freeform 14"/>
          <p:cNvSpPr>
            <a:spLocks/>
          </p:cNvSpPr>
          <p:nvPr/>
        </p:nvSpPr>
        <p:spPr bwMode="auto">
          <a:xfrm>
            <a:off x="4197867" y="4230949"/>
            <a:ext cx="285815" cy="281236"/>
          </a:xfrm>
          <a:custGeom>
            <a:avLst/>
            <a:gdLst>
              <a:gd name="T0" fmla="*/ 88 w 314"/>
              <a:gd name="T1" fmla="*/ 196 h 309"/>
              <a:gd name="T2" fmla="*/ 280 w 314"/>
              <a:gd name="T3" fmla="*/ 296 h 309"/>
              <a:gd name="T4" fmla="*/ 313 w 314"/>
              <a:gd name="T5" fmla="*/ 245 h 309"/>
              <a:gd name="T6" fmla="*/ 232 w 314"/>
              <a:gd name="T7" fmla="*/ 187 h 309"/>
              <a:gd name="T8" fmla="*/ 189 w 314"/>
              <a:gd name="T9" fmla="*/ 213 h 309"/>
              <a:gd name="T10" fmla="*/ 129 w 314"/>
              <a:gd name="T11" fmla="*/ 179 h 309"/>
              <a:gd name="T12" fmla="*/ 98 w 314"/>
              <a:gd name="T13" fmla="*/ 124 h 309"/>
              <a:gd name="T14" fmla="*/ 122 w 314"/>
              <a:gd name="T15" fmla="*/ 80 h 309"/>
              <a:gd name="T16" fmla="*/ 61 w 314"/>
              <a:gd name="T17" fmla="*/ 1 h 309"/>
              <a:gd name="T18" fmla="*/ 11 w 314"/>
              <a:gd name="T19" fmla="*/ 36 h 309"/>
              <a:gd name="T20" fmla="*/ 113 w 314"/>
              <a:gd name="T21" fmla="*/ 218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" h="309">
                <a:moveTo>
                  <a:pt x="88" y="196"/>
                </a:moveTo>
                <a:cubicBezTo>
                  <a:pt x="136" y="253"/>
                  <a:pt x="252" y="309"/>
                  <a:pt x="280" y="296"/>
                </a:cubicBezTo>
                <a:cubicBezTo>
                  <a:pt x="308" y="284"/>
                  <a:pt x="314" y="257"/>
                  <a:pt x="313" y="245"/>
                </a:cubicBezTo>
                <a:cubicBezTo>
                  <a:pt x="311" y="232"/>
                  <a:pt x="248" y="194"/>
                  <a:pt x="232" y="187"/>
                </a:cubicBezTo>
                <a:cubicBezTo>
                  <a:pt x="216" y="180"/>
                  <a:pt x="197" y="203"/>
                  <a:pt x="189" y="213"/>
                </a:cubicBezTo>
                <a:cubicBezTo>
                  <a:pt x="179" y="223"/>
                  <a:pt x="144" y="193"/>
                  <a:pt x="129" y="179"/>
                </a:cubicBezTo>
                <a:cubicBezTo>
                  <a:pt x="129" y="179"/>
                  <a:pt x="89" y="134"/>
                  <a:pt x="98" y="124"/>
                </a:cubicBezTo>
                <a:cubicBezTo>
                  <a:pt x="107" y="115"/>
                  <a:pt x="130" y="95"/>
                  <a:pt x="122" y="80"/>
                </a:cubicBezTo>
                <a:cubicBezTo>
                  <a:pt x="114" y="64"/>
                  <a:pt x="74" y="2"/>
                  <a:pt x="61" y="1"/>
                </a:cubicBezTo>
                <a:cubicBezTo>
                  <a:pt x="49" y="0"/>
                  <a:pt x="22" y="7"/>
                  <a:pt x="11" y="36"/>
                </a:cubicBezTo>
                <a:cubicBezTo>
                  <a:pt x="0" y="64"/>
                  <a:pt x="53" y="173"/>
                  <a:pt x="113" y="2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2" name="Grupo 41"/>
          <p:cNvGrpSpPr/>
          <p:nvPr/>
        </p:nvGrpSpPr>
        <p:grpSpPr>
          <a:xfrm>
            <a:off x="7701411" y="4230949"/>
            <a:ext cx="374568" cy="249984"/>
            <a:chOff x="1588" y="3175"/>
            <a:chExt cx="1455738" cy="971550"/>
          </a:xfrm>
        </p:grpSpPr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58738" y="3175"/>
              <a:ext cx="1343025" cy="387350"/>
            </a:xfrm>
            <a:custGeom>
              <a:avLst/>
              <a:gdLst>
                <a:gd name="T0" fmla="*/ 846 w 846"/>
                <a:gd name="T1" fmla="*/ 0 h 244"/>
                <a:gd name="T2" fmla="*/ 0 w 846"/>
                <a:gd name="T3" fmla="*/ 0 h 244"/>
                <a:gd name="T4" fmla="*/ 423 w 846"/>
                <a:gd name="T5" fmla="*/ 244 h 244"/>
                <a:gd name="T6" fmla="*/ 846 w 846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6" h="244">
                  <a:moveTo>
                    <a:pt x="846" y="0"/>
                  </a:moveTo>
                  <a:lnTo>
                    <a:pt x="0" y="0"/>
                  </a:lnTo>
                  <a:lnTo>
                    <a:pt x="423" y="244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588" y="63500"/>
              <a:ext cx="1455738" cy="911225"/>
            </a:xfrm>
            <a:custGeom>
              <a:avLst/>
              <a:gdLst>
                <a:gd name="T0" fmla="*/ 2450 w 4762"/>
                <a:gd name="T1" fmla="*/ 1335 h 2976"/>
                <a:gd name="T2" fmla="*/ 2381 w 4762"/>
                <a:gd name="T3" fmla="*/ 1353 h 2976"/>
                <a:gd name="T4" fmla="*/ 2312 w 4762"/>
                <a:gd name="T5" fmla="*/ 1335 h 2976"/>
                <a:gd name="T6" fmla="*/ 0 w 4762"/>
                <a:gd name="T7" fmla="*/ 0 h 2976"/>
                <a:gd name="T8" fmla="*/ 0 w 4762"/>
                <a:gd name="T9" fmla="*/ 2976 h 2976"/>
                <a:gd name="T10" fmla="*/ 4762 w 4762"/>
                <a:gd name="T11" fmla="*/ 2976 h 2976"/>
                <a:gd name="T12" fmla="*/ 4762 w 4762"/>
                <a:gd name="T13" fmla="*/ 0 h 2976"/>
                <a:gd name="T14" fmla="*/ 2450 w 4762"/>
                <a:gd name="T15" fmla="*/ 1335 h 2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62" h="2976">
                  <a:moveTo>
                    <a:pt x="2450" y="1335"/>
                  </a:moveTo>
                  <a:cubicBezTo>
                    <a:pt x="2428" y="1348"/>
                    <a:pt x="2404" y="1354"/>
                    <a:pt x="2381" y="1353"/>
                  </a:cubicBezTo>
                  <a:cubicBezTo>
                    <a:pt x="2358" y="1354"/>
                    <a:pt x="2334" y="1348"/>
                    <a:pt x="2312" y="13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76"/>
                    <a:pt x="0" y="2976"/>
                    <a:pt x="0" y="2976"/>
                  </a:cubicBezTo>
                  <a:cubicBezTo>
                    <a:pt x="4762" y="2976"/>
                    <a:pt x="4762" y="2976"/>
                    <a:pt x="4762" y="2976"/>
                  </a:cubicBezTo>
                  <a:cubicBezTo>
                    <a:pt x="4762" y="0"/>
                    <a:pt x="4762" y="0"/>
                    <a:pt x="4762" y="0"/>
                  </a:cubicBezTo>
                  <a:lnTo>
                    <a:pt x="2450" y="1335"/>
                  </a:lnTo>
                  <a:close/>
                </a:path>
              </a:pathLst>
            </a:custGeom>
            <a:solidFill>
              <a:schemeClr val="bg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7" name="Espaço Reservado para Texto 46"/>
          <p:cNvSpPr>
            <a:spLocks noGrp="1"/>
          </p:cNvSpPr>
          <p:nvPr>
            <p:ph type="body" sz="quarter" idx="10" hasCustomPrompt="1"/>
          </p:nvPr>
        </p:nvSpPr>
        <p:spPr>
          <a:xfrm>
            <a:off x="939800" y="1561645"/>
            <a:ext cx="10312400" cy="709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 baseline="0">
                <a:solidFill>
                  <a:schemeClr val="bg1"/>
                </a:solidFill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texto</a:t>
            </a:r>
          </a:p>
        </p:txBody>
      </p:sp>
      <p:sp>
        <p:nvSpPr>
          <p:cNvPr id="52" name="Espaço Reservado para Texto 46"/>
          <p:cNvSpPr>
            <a:spLocks noGrp="1"/>
          </p:cNvSpPr>
          <p:nvPr>
            <p:ph type="body" sz="quarter" idx="11" hasCustomPrompt="1"/>
          </p:nvPr>
        </p:nvSpPr>
        <p:spPr>
          <a:xfrm>
            <a:off x="2518640" y="3317690"/>
            <a:ext cx="3547921" cy="709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endereço</a:t>
            </a:r>
          </a:p>
        </p:txBody>
      </p:sp>
      <p:sp>
        <p:nvSpPr>
          <p:cNvPr id="53" name="Espaço Reservado para Texto 46"/>
          <p:cNvSpPr>
            <a:spLocks noGrp="1"/>
          </p:cNvSpPr>
          <p:nvPr>
            <p:ph type="body" sz="quarter" idx="12" hasCustomPrompt="1"/>
          </p:nvPr>
        </p:nvSpPr>
        <p:spPr>
          <a:xfrm>
            <a:off x="6163540" y="3317690"/>
            <a:ext cx="3547921" cy="709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website</a:t>
            </a:r>
          </a:p>
        </p:txBody>
      </p:sp>
      <p:sp>
        <p:nvSpPr>
          <p:cNvPr id="54" name="Espaço Reservado para Texto 46"/>
          <p:cNvSpPr>
            <a:spLocks noGrp="1"/>
          </p:cNvSpPr>
          <p:nvPr>
            <p:ph type="body" sz="quarter" idx="13" hasCustomPrompt="1"/>
          </p:nvPr>
        </p:nvSpPr>
        <p:spPr>
          <a:xfrm>
            <a:off x="2518640" y="4537281"/>
            <a:ext cx="3547921" cy="709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telefone</a:t>
            </a:r>
          </a:p>
        </p:txBody>
      </p:sp>
      <p:sp>
        <p:nvSpPr>
          <p:cNvPr id="55" name="Espaço Reservado para Texto 46"/>
          <p:cNvSpPr>
            <a:spLocks noGrp="1"/>
          </p:cNvSpPr>
          <p:nvPr>
            <p:ph type="body" sz="quarter" idx="14" hasCustomPrompt="1"/>
          </p:nvPr>
        </p:nvSpPr>
        <p:spPr>
          <a:xfrm>
            <a:off x="6163540" y="4537281"/>
            <a:ext cx="3547921" cy="709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algn="ctr">
              <a:defRPr sz="3400" b="1"/>
            </a:lvl2pPr>
            <a:lvl3pPr algn="ctr">
              <a:defRPr sz="3400" b="1"/>
            </a:lvl3pPr>
            <a:lvl4pPr algn="ctr">
              <a:defRPr sz="3400" b="1"/>
            </a:lvl4pPr>
            <a:lvl5pPr algn="ctr">
              <a:defRPr sz="3400" b="1"/>
            </a:lvl5pPr>
          </a:lstStyle>
          <a:p>
            <a:pPr lvl="0"/>
            <a:r>
              <a:rPr lang="pt-BR" dirty="0"/>
              <a:t>Clique para inserir </a:t>
            </a:r>
            <a:r>
              <a:rPr lang="pt-BR" dirty="0" err="1"/>
              <a:t>e-mai</a:t>
            </a:r>
            <a:endParaRPr lang="pt-BR" dirty="0"/>
          </a:p>
        </p:txBody>
      </p:sp>
      <p:sp>
        <p:nvSpPr>
          <p:cNvPr id="50" name="CaixaDeTexto 49"/>
          <p:cNvSpPr txBox="1"/>
          <p:nvPr userDrawn="1"/>
        </p:nvSpPr>
        <p:spPr>
          <a:xfrm>
            <a:off x="6047826" y="3292290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altLang="pt-BR" sz="1200" b="1" dirty="0">
                <a:solidFill>
                  <a:schemeClr val="bg1"/>
                </a:solidFill>
              </a:rPr>
              <a:t>www.justinodeoliveira.com.br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59" name="Grupo 58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60" name="Grupo 59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62" name="Retângulo 61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63" name="Grupo 62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64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5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6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7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2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3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4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5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6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7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8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99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0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1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2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3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4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5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6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7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108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61" name="CaixaDeTexto 60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7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6725" y="1152525"/>
            <a:ext cx="11234738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4" name="Grupo 33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6" name="Retângulo 35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7" name="Grupo 36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39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0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1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5" name="CaixaDeTexto 34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4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707689" y="1152525"/>
            <a:ext cx="6752810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600"/>
              </a:spcBef>
              <a:buNone/>
              <a:defRPr sz="3400" i="1">
                <a:solidFill>
                  <a:schemeClr val="accent2"/>
                </a:solidFill>
                <a:latin typeface="+mj-lt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77850" y="1695813"/>
            <a:ext cx="247375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400" b="1" dirty="0">
                <a:solidFill>
                  <a:schemeClr val="tx1">
                    <a:alpha val="1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9116584" y="1695813"/>
            <a:ext cx="247375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400" b="1" dirty="0">
                <a:solidFill>
                  <a:schemeClr val="tx1">
                    <a:alpha val="10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15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6" name="Grupo 35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8" name="Retângulo 37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9" name="Grupo 38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3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7" name="CaixaDeTexto 36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1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texto-dois-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6725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05538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5" name="Grupo 34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7" name="Retângulo 36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8" name="Grupo 37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1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2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6" name="CaixaDeTexto 35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6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Claro_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205538" y="1152525"/>
            <a:ext cx="5495925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Imagem 3"/>
          <p:cNvSpPr>
            <a:spLocks noGrp="1"/>
          </p:cNvSpPr>
          <p:nvPr>
            <p:ph type="pic" sz="quarter" idx="12"/>
          </p:nvPr>
        </p:nvSpPr>
        <p:spPr>
          <a:xfrm>
            <a:off x="466725" y="1152525"/>
            <a:ext cx="5495924" cy="4876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5" name="Título 1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 i="1">
                <a:solidFill>
                  <a:schemeClr val="accent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553039" y="893195"/>
            <a:ext cx="343156" cy="65811"/>
            <a:chOff x="5782961" y="1982299"/>
            <a:chExt cx="627511" cy="120345"/>
          </a:xfrm>
          <a:solidFill>
            <a:schemeClr val="accent2"/>
          </a:solidFill>
        </p:grpSpPr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upo 33"/>
          <p:cNvGrpSpPr/>
          <p:nvPr userDrawn="1"/>
        </p:nvGrpSpPr>
        <p:grpSpPr>
          <a:xfrm>
            <a:off x="0" y="6438900"/>
            <a:ext cx="12192000" cy="419100"/>
            <a:chOff x="0" y="6438900"/>
            <a:chExt cx="12192000" cy="419100"/>
          </a:xfrm>
        </p:grpSpPr>
        <p:grpSp>
          <p:nvGrpSpPr>
            <p:cNvPr id="35" name="Grupo 34"/>
            <p:cNvGrpSpPr/>
            <p:nvPr userDrawn="1"/>
          </p:nvGrpSpPr>
          <p:grpSpPr>
            <a:xfrm>
              <a:off x="0" y="6438900"/>
              <a:ext cx="12192000" cy="419100"/>
              <a:chOff x="0" y="6438900"/>
              <a:chExt cx="12192000" cy="419100"/>
            </a:xfrm>
          </p:grpSpPr>
          <p:sp>
            <p:nvSpPr>
              <p:cNvPr id="37" name="Retângulo 36"/>
              <p:cNvSpPr/>
              <p:nvPr userDrawn="1"/>
            </p:nvSpPr>
            <p:spPr>
              <a:xfrm>
                <a:off x="0" y="6438900"/>
                <a:ext cx="12192000" cy="419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8" name="Grupo 37"/>
              <p:cNvGrpSpPr/>
              <p:nvPr userDrawn="1"/>
            </p:nvGrpSpPr>
            <p:grpSpPr>
              <a:xfrm>
                <a:off x="9913181" y="6549937"/>
                <a:ext cx="1920642" cy="214437"/>
                <a:chOff x="-4121150" y="-1458913"/>
                <a:chExt cx="4592638" cy="512763"/>
              </a:xfrm>
              <a:solidFill>
                <a:schemeClr val="bg1"/>
              </a:solidFill>
            </p:grpSpPr>
            <p:sp>
              <p:nvSpPr>
                <p:cNvPr id="43" name="Freeform 5"/>
                <p:cNvSpPr>
                  <a:spLocks noEditPoints="1"/>
                </p:cNvSpPr>
                <p:nvPr/>
              </p:nvSpPr>
              <p:spPr bwMode="auto">
                <a:xfrm>
                  <a:off x="-2952750" y="-1101725"/>
                  <a:ext cx="87313" cy="153988"/>
                </a:xfrm>
                <a:custGeom>
                  <a:avLst/>
                  <a:gdLst>
                    <a:gd name="T0" fmla="*/ 21 w 55"/>
                    <a:gd name="T1" fmla="*/ 0 h 97"/>
                    <a:gd name="T2" fmla="*/ 34 w 55"/>
                    <a:gd name="T3" fmla="*/ 0 h 97"/>
                    <a:gd name="T4" fmla="*/ 55 w 55"/>
                    <a:gd name="T5" fmla="*/ 97 h 97"/>
                    <a:gd name="T6" fmla="*/ 40 w 55"/>
                    <a:gd name="T7" fmla="*/ 97 h 97"/>
                    <a:gd name="T8" fmla="*/ 36 w 55"/>
                    <a:gd name="T9" fmla="*/ 76 h 97"/>
                    <a:gd name="T10" fmla="*/ 19 w 55"/>
                    <a:gd name="T11" fmla="*/ 76 h 97"/>
                    <a:gd name="T12" fmla="*/ 15 w 55"/>
                    <a:gd name="T13" fmla="*/ 97 h 97"/>
                    <a:gd name="T14" fmla="*/ 0 w 55"/>
                    <a:gd name="T15" fmla="*/ 97 h 97"/>
                    <a:gd name="T16" fmla="*/ 21 w 55"/>
                    <a:gd name="T17" fmla="*/ 0 h 97"/>
                    <a:gd name="T18" fmla="*/ 28 w 55"/>
                    <a:gd name="T19" fmla="*/ 28 h 97"/>
                    <a:gd name="T20" fmla="*/ 27 w 55"/>
                    <a:gd name="T21" fmla="*/ 28 h 97"/>
                    <a:gd name="T22" fmla="*/ 20 w 55"/>
                    <a:gd name="T23" fmla="*/ 64 h 97"/>
                    <a:gd name="T24" fmla="*/ 35 w 55"/>
                    <a:gd name="T25" fmla="*/ 64 h 97"/>
                    <a:gd name="T26" fmla="*/ 28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1" y="0"/>
                      </a:moveTo>
                      <a:lnTo>
                        <a:pt x="34" y="0"/>
                      </a:lnTo>
                      <a:lnTo>
                        <a:pt x="55" y="97"/>
                      </a:lnTo>
                      <a:lnTo>
                        <a:pt x="40" y="97"/>
                      </a:lnTo>
                      <a:lnTo>
                        <a:pt x="36" y="76"/>
                      </a:lnTo>
                      <a:lnTo>
                        <a:pt x="19" y="76"/>
                      </a:lnTo>
                      <a:lnTo>
                        <a:pt x="15" y="97"/>
                      </a:lnTo>
                      <a:lnTo>
                        <a:pt x="0" y="97"/>
                      </a:lnTo>
                      <a:lnTo>
                        <a:pt x="21" y="0"/>
                      </a:lnTo>
                      <a:close/>
                      <a:moveTo>
                        <a:pt x="28" y="28"/>
                      </a:moveTo>
                      <a:lnTo>
                        <a:pt x="27" y="28"/>
                      </a:lnTo>
                      <a:lnTo>
                        <a:pt x="20" y="64"/>
                      </a:lnTo>
                      <a:lnTo>
                        <a:pt x="35" y="64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4" name="Freeform 6"/>
                <p:cNvSpPr>
                  <a:spLocks noEditPoints="1"/>
                </p:cNvSpPr>
                <p:nvPr/>
              </p:nvSpPr>
              <p:spPr bwMode="auto">
                <a:xfrm>
                  <a:off x="-2671763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2 w 33"/>
                    <a:gd name="T25" fmla="*/ 53 h 71"/>
                    <a:gd name="T26" fmla="*/ 22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7" y="62"/>
                        <a:pt x="19" y="61"/>
                        <a:pt x="21" y="60"/>
                      </a:cubicBezTo>
                      <a:cubicBezTo>
                        <a:pt x="22" y="58"/>
                        <a:pt x="22" y="56"/>
                        <a:pt x="22" y="53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-2409825" y="-1101725"/>
                  <a:ext cx="82550" cy="153988"/>
                </a:xfrm>
                <a:custGeom>
                  <a:avLst/>
                  <a:gdLst>
                    <a:gd name="T0" fmla="*/ 31 w 52"/>
                    <a:gd name="T1" fmla="*/ 97 h 97"/>
                    <a:gd name="T2" fmla="*/ 19 w 52"/>
                    <a:gd name="T3" fmla="*/ 97 h 97"/>
                    <a:gd name="T4" fmla="*/ 0 w 52"/>
                    <a:gd name="T5" fmla="*/ 0 h 97"/>
                    <a:gd name="T6" fmla="*/ 15 w 52"/>
                    <a:gd name="T7" fmla="*/ 0 h 97"/>
                    <a:gd name="T8" fmla="*/ 26 w 52"/>
                    <a:gd name="T9" fmla="*/ 68 h 97"/>
                    <a:gd name="T10" fmla="*/ 26 w 52"/>
                    <a:gd name="T11" fmla="*/ 68 h 97"/>
                    <a:gd name="T12" fmla="*/ 37 w 52"/>
                    <a:gd name="T13" fmla="*/ 0 h 97"/>
                    <a:gd name="T14" fmla="*/ 52 w 52"/>
                    <a:gd name="T15" fmla="*/ 0 h 97"/>
                    <a:gd name="T16" fmla="*/ 31 w 52"/>
                    <a:gd name="T1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97">
                      <a:moveTo>
                        <a:pt x="31" y="97"/>
                      </a:moveTo>
                      <a:lnTo>
                        <a:pt x="19" y="97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6" y="68"/>
                      </a:lnTo>
                      <a:lnTo>
                        <a:pt x="26" y="68"/>
                      </a:lnTo>
                      <a:lnTo>
                        <a:pt x="37" y="0"/>
                      </a:lnTo>
                      <a:lnTo>
                        <a:pt x="52" y="0"/>
                      </a:lnTo>
                      <a:lnTo>
                        <a:pt x="31" y="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6" name="Freeform 8"/>
                <p:cNvSpPr>
                  <a:spLocks noEditPoints="1"/>
                </p:cNvSpPr>
                <p:nvPr/>
              </p:nvSpPr>
              <p:spPr bwMode="auto">
                <a:xfrm>
                  <a:off x="-213360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0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8 w 34"/>
                    <a:gd name="T13" fmla="*/ 4 h 72"/>
                    <a:gd name="T14" fmla="*/ 32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2 w 34"/>
                    <a:gd name="T21" fmla="*/ 62 h 72"/>
                    <a:gd name="T22" fmla="*/ 28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0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1 w 34"/>
                    <a:gd name="T45" fmla="*/ 60 h 72"/>
                    <a:gd name="T46" fmla="*/ 23 w 34"/>
                    <a:gd name="T47" fmla="*/ 55 h 72"/>
                    <a:gd name="T48" fmla="*/ 23 w 34"/>
                    <a:gd name="T49" fmla="*/ 17 h 72"/>
                    <a:gd name="T50" fmla="*/ 21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3" y="5"/>
                        <a:pt x="5" y="4"/>
                      </a:cubicBezTo>
                      <a:cubicBezTo>
                        <a:pt x="7" y="3"/>
                        <a:pt x="8" y="2"/>
                        <a:pt x="10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8" y="4"/>
                      </a:cubicBezTo>
                      <a:cubicBezTo>
                        <a:pt x="30" y="5"/>
                        <a:pt x="31" y="7"/>
                        <a:pt x="32" y="9"/>
                      </a:cubicBezTo>
                      <a:cubicBezTo>
                        <a:pt x="33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3" y="60"/>
                        <a:pt x="32" y="62"/>
                      </a:cubicBezTo>
                      <a:cubicBezTo>
                        <a:pt x="31" y="64"/>
                        <a:pt x="30" y="66"/>
                        <a:pt x="28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2" y="72"/>
                        <a:pt x="10" y="71"/>
                      </a:cubicBezTo>
                      <a:cubicBezTo>
                        <a:pt x="8" y="70"/>
                        <a:pt x="7" y="69"/>
                        <a:pt x="5" y="68"/>
                      </a:cubicBezTo>
                      <a:cubicBezTo>
                        <a:pt x="3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0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3" y="59"/>
                        <a:pt x="23" y="57"/>
                        <a:pt x="23" y="55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5"/>
                        <a:pt x="23" y="13"/>
                        <a:pt x="21" y="12"/>
                      </a:cubicBezTo>
                      <a:cubicBezTo>
                        <a:pt x="20" y="10"/>
                        <a:pt x="18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0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Freeform 9"/>
                <p:cNvSpPr>
                  <a:spLocks/>
                </p:cNvSpPr>
                <p:nvPr/>
              </p:nvSpPr>
              <p:spPr bwMode="auto">
                <a:xfrm>
                  <a:off x="-1860550" y="-1101725"/>
                  <a:ext cx="74613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2 w 34"/>
                    <a:gd name="T3" fmla="*/ 9 h 72"/>
                    <a:gd name="T4" fmla="*/ 6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21 h 72"/>
                    <a:gd name="T20" fmla="*/ 24 w 34"/>
                    <a:gd name="T21" fmla="*/ 21 h 72"/>
                    <a:gd name="T22" fmla="*/ 24 w 34"/>
                    <a:gd name="T23" fmla="*/ 17 h 72"/>
                    <a:gd name="T24" fmla="*/ 22 w 34"/>
                    <a:gd name="T25" fmla="*/ 12 h 72"/>
                    <a:gd name="T26" fmla="*/ 17 w 34"/>
                    <a:gd name="T27" fmla="*/ 10 h 72"/>
                    <a:gd name="T28" fmla="*/ 12 w 34"/>
                    <a:gd name="T29" fmla="*/ 12 h 72"/>
                    <a:gd name="T30" fmla="*/ 10 w 34"/>
                    <a:gd name="T31" fmla="*/ 17 h 72"/>
                    <a:gd name="T32" fmla="*/ 10 w 34"/>
                    <a:gd name="T33" fmla="*/ 55 h 72"/>
                    <a:gd name="T34" fmla="*/ 12 w 34"/>
                    <a:gd name="T35" fmla="*/ 60 h 72"/>
                    <a:gd name="T36" fmla="*/ 17 w 34"/>
                    <a:gd name="T37" fmla="*/ 62 h 72"/>
                    <a:gd name="T38" fmla="*/ 22 w 34"/>
                    <a:gd name="T39" fmla="*/ 60 h 72"/>
                    <a:gd name="T40" fmla="*/ 24 w 34"/>
                    <a:gd name="T41" fmla="*/ 55 h 72"/>
                    <a:gd name="T42" fmla="*/ 24 w 34"/>
                    <a:gd name="T43" fmla="*/ 41 h 72"/>
                    <a:gd name="T44" fmla="*/ 16 w 34"/>
                    <a:gd name="T45" fmla="*/ 41 h 72"/>
                    <a:gd name="T46" fmla="*/ 16 w 34"/>
                    <a:gd name="T47" fmla="*/ 32 h 72"/>
                    <a:gd name="T48" fmla="*/ 34 w 34"/>
                    <a:gd name="T49" fmla="*/ 32 h 72"/>
                    <a:gd name="T50" fmla="*/ 34 w 34"/>
                    <a:gd name="T51" fmla="*/ 55 h 72"/>
                    <a:gd name="T52" fmla="*/ 33 w 34"/>
                    <a:gd name="T53" fmla="*/ 62 h 72"/>
                    <a:gd name="T54" fmla="*/ 29 w 34"/>
                    <a:gd name="T55" fmla="*/ 68 h 72"/>
                    <a:gd name="T56" fmla="*/ 23 w 34"/>
                    <a:gd name="T57" fmla="*/ 71 h 72"/>
                    <a:gd name="T58" fmla="*/ 17 w 34"/>
                    <a:gd name="T59" fmla="*/ 72 h 72"/>
                    <a:gd name="T60" fmla="*/ 11 w 34"/>
                    <a:gd name="T61" fmla="*/ 71 h 72"/>
                    <a:gd name="T62" fmla="*/ 6 w 34"/>
                    <a:gd name="T63" fmla="*/ 68 h 72"/>
                    <a:gd name="T64" fmla="*/ 2 w 34"/>
                    <a:gd name="T65" fmla="*/ 62 h 72"/>
                    <a:gd name="T66" fmla="*/ 0 w 34"/>
                    <a:gd name="T67" fmla="*/ 55 h 72"/>
                    <a:gd name="T68" fmla="*/ 0 w 34"/>
                    <a:gd name="T69" fmla="*/ 1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3" y="7"/>
                        <a:pt x="4" y="5"/>
                        <a:pt x="6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1" y="10"/>
                        <a:pt x="19" y="10"/>
                        <a:pt x="17" y="10"/>
                      </a:cubicBezTo>
                      <a:cubicBezTo>
                        <a:pt x="15" y="10"/>
                        <a:pt x="14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4" y="61"/>
                        <a:pt x="15" y="62"/>
                        <a:pt x="17" y="62"/>
                      </a:cubicBezTo>
                      <a:cubicBezTo>
                        <a:pt x="19" y="62"/>
                        <a:pt x="21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6" y="68"/>
                      </a:cubicBezTo>
                      <a:cubicBezTo>
                        <a:pt x="4" y="66"/>
                        <a:pt x="3" y="64"/>
                        <a:pt x="2" y="62"/>
                      </a:cubicBezTo>
                      <a:cubicBezTo>
                        <a:pt x="1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8" name="Freeform 10"/>
                <p:cNvSpPr>
                  <a:spLocks noEditPoints="1"/>
                </p:cNvSpPr>
                <p:nvPr/>
              </p:nvSpPr>
              <p:spPr bwMode="auto">
                <a:xfrm>
                  <a:off x="-1593850" y="-1101725"/>
                  <a:ext cx="87313" cy="153988"/>
                </a:xfrm>
                <a:custGeom>
                  <a:avLst/>
                  <a:gdLst>
                    <a:gd name="T0" fmla="*/ 22 w 55"/>
                    <a:gd name="T1" fmla="*/ 0 h 97"/>
                    <a:gd name="T2" fmla="*/ 33 w 55"/>
                    <a:gd name="T3" fmla="*/ 0 h 97"/>
                    <a:gd name="T4" fmla="*/ 55 w 55"/>
                    <a:gd name="T5" fmla="*/ 97 h 97"/>
                    <a:gd name="T6" fmla="*/ 41 w 55"/>
                    <a:gd name="T7" fmla="*/ 97 h 97"/>
                    <a:gd name="T8" fmla="*/ 37 w 55"/>
                    <a:gd name="T9" fmla="*/ 76 h 97"/>
                    <a:gd name="T10" fmla="*/ 18 w 55"/>
                    <a:gd name="T11" fmla="*/ 76 h 97"/>
                    <a:gd name="T12" fmla="*/ 14 w 55"/>
                    <a:gd name="T13" fmla="*/ 97 h 97"/>
                    <a:gd name="T14" fmla="*/ 0 w 55"/>
                    <a:gd name="T15" fmla="*/ 97 h 97"/>
                    <a:gd name="T16" fmla="*/ 22 w 55"/>
                    <a:gd name="T17" fmla="*/ 0 h 97"/>
                    <a:gd name="T18" fmla="*/ 27 w 55"/>
                    <a:gd name="T19" fmla="*/ 28 h 97"/>
                    <a:gd name="T20" fmla="*/ 27 w 55"/>
                    <a:gd name="T21" fmla="*/ 28 h 97"/>
                    <a:gd name="T22" fmla="*/ 21 w 55"/>
                    <a:gd name="T23" fmla="*/ 64 h 97"/>
                    <a:gd name="T24" fmla="*/ 34 w 55"/>
                    <a:gd name="T25" fmla="*/ 64 h 97"/>
                    <a:gd name="T26" fmla="*/ 27 w 55"/>
                    <a:gd name="T27" fmla="*/ 2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5" h="97">
                      <a:moveTo>
                        <a:pt x="22" y="0"/>
                      </a:moveTo>
                      <a:lnTo>
                        <a:pt x="33" y="0"/>
                      </a:lnTo>
                      <a:lnTo>
                        <a:pt x="55" y="97"/>
                      </a:lnTo>
                      <a:lnTo>
                        <a:pt x="41" y="97"/>
                      </a:lnTo>
                      <a:lnTo>
                        <a:pt x="37" y="76"/>
                      </a:lnTo>
                      <a:lnTo>
                        <a:pt x="18" y="76"/>
                      </a:lnTo>
                      <a:lnTo>
                        <a:pt x="14" y="97"/>
                      </a:lnTo>
                      <a:lnTo>
                        <a:pt x="0" y="97"/>
                      </a:lnTo>
                      <a:lnTo>
                        <a:pt x="22" y="0"/>
                      </a:lnTo>
                      <a:close/>
                      <a:moveTo>
                        <a:pt x="27" y="28"/>
                      </a:moveTo>
                      <a:lnTo>
                        <a:pt x="27" y="28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27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-1314450" y="-1101725"/>
                  <a:ext cx="71438" cy="153988"/>
                </a:xfrm>
                <a:custGeom>
                  <a:avLst/>
                  <a:gdLst>
                    <a:gd name="T0" fmla="*/ 0 w 33"/>
                    <a:gd name="T1" fmla="*/ 0 h 71"/>
                    <a:gd name="T2" fmla="*/ 15 w 33"/>
                    <a:gd name="T3" fmla="*/ 0 h 71"/>
                    <a:gd name="T4" fmla="*/ 28 w 33"/>
                    <a:gd name="T5" fmla="*/ 5 h 71"/>
                    <a:gd name="T6" fmla="*/ 33 w 33"/>
                    <a:gd name="T7" fmla="*/ 19 h 71"/>
                    <a:gd name="T8" fmla="*/ 33 w 33"/>
                    <a:gd name="T9" fmla="*/ 52 h 71"/>
                    <a:gd name="T10" fmla="*/ 28 w 33"/>
                    <a:gd name="T11" fmla="*/ 67 h 71"/>
                    <a:gd name="T12" fmla="*/ 14 w 33"/>
                    <a:gd name="T13" fmla="*/ 71 h 71"/>
                    <a:gd name="T14" fmla="*/ 0 w 33"/>
                    <a:gd name="T15" fmla="*/ 71 h 71"/>
                    <a:gd name="T16" fmla="*/ 0 w 33"/>
                    <a:gd name="T17" fmla="*/ 0 h 71"/>
                    <a:gd name="T18" fmla="*/ 10 w 33"/>
                    <a:gd name="T19" fmla="*/ 62 h 71"/>
                    <a:gd name="T20" fmla="*/ 15 w 33"/>
                    <a:gd name="T21" fmla="*/ 62 h 71"/>
                    <a:gd name="T22" fmla="*/ 21 w 33"/>
                    <a:gd name="T23" fmla="*/ 60 h 71"/>
                    <a:gd name="T24" fmla="*/ 23 w 33"/>
                    <a:gd name="T25" fmla="*/ 53 h 71"/>
                    <a:gd name="T26" fmla="*/ 23 w 33"/>
                    <a:gd name="T27" fmla="*/ 19 h 71"/>
                    <a:gd name="T28" fmla="*/ 21 w 33"/>
                    <a:gd name="T29" fmla="*/ 12 h 71"/>
                    <a:gd name="T30" fmla="*/ 15 w 33"/>
                    <a:gd name="T31" fmla="*/ 10 h 71"/>
                    <a:gd name="T32" fmla="*/ 10 w 33"/>
                    <a:gd name="T33" fmla="*/ 10 h 71"/>
                    <a:gd name="T34" fmla="*/ 10 w 33"/>
                    <a:gd name="T35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" h="71">
                      <a:moveTo>
                        <a:pt x="0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1" y="0"/>
                        <a:pt x="25" y="2"/>
                        <a:pt x="28" y="5"/>
                      </a:cubicBezTo>
                      <a:cubicBezTo>
                        <a:pt x="31" y="8"/>
                        <a:pt x="33" y="13"/>
                        <a:pt x="33" y="1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3" y="59"/>
                        <a:pt x="31" y="64"/>
                        <a:pt x="28" y="67"/>
                      </a:cubicBezTo>
                      <a:cubicBezTo>
                        <a:pt x="25" y="70"/>
                        <a:pt x="20" y="71"/>
                        <a:pt x="14" y="71"/>
                      </a:cubicBezTo>
                      <a:cubicBezTo>
                        <a:pt x="0" y="71"/>
                        <a:pt x="0" y="71"/>
                        <a:pt x="0" y="71"/>
                      </a:cubicBezTo>
                      <a:lnTo>
                        <a:pt x="0" y="0"/>
                      </a:lnTo>
                      <a:close/>
                      <a:moveTo>
                        <a:pt x="10" y="62"/>
                      </a:move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8" y="62"/>
                        <a:pt x="20" y="61"/>
                        <a:pt x="21" y="60"/>
                      </a:cubicBezTo>
                      <a:cubicBezTo>
                        <a:pt x="22" y="58"/>
                        <a:pt x="23" y="56"/>
                        <a:pt x="23" y="5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6"/>
                        <a:pt x="22" y="14"/>
                        <a:pt x="21" y="12"/>
                      </a:cubicBezTo>
                      <a:cubicBezTo>
                        <a:pt x="20" y="11"/>
                        <a:pt x="18" y="10"/>
                        <a:pt x="15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lnTo>
                        <a:pt x="1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0" name="Freeform 12"/>
                <p:cNvSpPr>
                  <a:spLocks noEditPoints="1"/>
                </p:cNvSpPr>
                <p:nvPr/>
              </p:nvSpPr>
              <p:spPr bwMode="auto">
                <a:xfrm>
                  <a:off x="-1041400" y="-1101725"/>
                  <a:ext cx="73025" cy="155575"/>
                </a:xfrm>
                <a:custGeom>
                  <a:avLst/>
                  <a:gdLst>
                    <a:gd name="T0" fmla="*/ 0 w 34"/>
                    <a:gd name="T1" fmla="*/ 17 h 72"/>
                    <a:gd name="T2" fmla="*/ 1 w 34"/>
                    <a:gd name="T3" fmla="*/ 9 h 72"/>
                    <a:gd name="T4" fmla="*/ 5 w 34"/>
                    <a:gd name="T5" fmla="*/ 4 h 72"/>
                    <a:gd name="T6" fmla="*/ 11 w 34"/>
                    <a:gd name="T7" fmla="*/ 1 h 72"/>
                    <a:gd name="T8" fmla="*/ 17 w 34"/>
                    <a:gd name="T9" fmla="*/ 0 h 72"/>
                    <a:gd name="T10" fmla="*/ 23 w 34"/>
                    <a:gd name="T11" fmla="*/ 1 h 72"/>
                    <a:gd name="T12" fmla="*/ 29 w 34"/>
                    <a:gd name="T13" fmla="*/ 4 h 72"/>
                    <a:gd name="T14" fmla="*/ 33 w 34"/>
                    <a:gd name="T15" fmla="*/ 9 h 72"/>
                    <a:gd name="T16" fmla="*/ 34 w 34"/>
                    <a:gd name="T17" fmla="*/ 17 h 72"/>
                    <a:gd name="T18" fmla="*/ 34 w 34"/>
                    <a:gd name="T19" fmla="*/ 55 h 72"/>
                    <a:gd name="T20" fmla="*/ 33 w 34"/>
                    <a:gd name="T21" fmla="*/ 62 h 72"/>
                    <a:gd name="T22" fmla="*/ 29 w 34"/>
                    <a:gd name="T23" fmla="*/ 68 h 72"/>
                    <a:gd name="T24" fmla="*/ 23 w 34"/>
                    <a:gd name="T25" fmla="*/ 71 h 72"/>
                    <a:gd name="T26" fmla="*/ 17 w 34"/>
                    <a:gd name="T27" fmla="*/ 72 h 72"/>
                    <a:gd name="T28" fmla="*/ 11 w 34"/>
                    <a:gd name="T29" fmla="*/ 71 h 72"/>
                    <a:gd name="T30" fmla="*/ 5 w 34"/>
                    <a:gd name="T31" fmla="*/ 68 h 72"/>
                    <a:gd name="T32" fmla="*/ 1 w 34"/>
                    <a:gd name="T33" fmla="*/ 62 h 72"/>
                    <a:gd name="T34" fmla="*/ 0 w 34"/>
                    <a:gd name="T35" fmla="*/ 55 h 72"/>
                    <a:gd name="T36" fmla="*/ 0 w 34"/>
                    <a:gd name="T37" fmla="*/ 17 h 72"/>
                    <a:gd name="T38" fmla="*/ 10 w 34"/>
                    <a:gd name="T39" fmla="*/ 55 h 72"/>
                    <a:gd name="T40" fmla="*/ 12 w 34"/>
                    <a:gd name="T41" fmla="*/ 60 h 72"/>
                    <a:gd name="T42" fmla="*/ 17 w 34"/>
                    <a:gd name="T43" fmla="*/ 62 h 72"/>
                    <a:gd name="T44" fmla="*/ 22 w 34"/>
                    <a:gd name="T45" fmla="*/ 60 h 72"/>
                    <a:gd name="T46" fmla="*/ 24 w 34"/>
                    <a:gd name="T47" fmla="*/ 55 h 72"/>
                    <a:gd name="T48" fmla="*/ 24 w 34"/>
                    <a:gd name="T49" fmla="*/ 17 h 72"/>
                    <a:gd name="T50" fmla="*/ 22 w 34"/>
                    <a:gd name="T51" fmla="*/ 12 h 72"/>
                    <a:gd name="T52" fmla="*/ 17 w 34"/>
                    <a:gd name="T53" fmla="*/ 10 h 72"/>
                    <a:gd name="T54" fmla="*/ 12 w 34"/>
                    <a:gd name="T55" fmla="*/ 12 h 72"/>
                    <a:gd name="T56" fmla="*/ 10 w 34"/>
                    <a:gd name="T57" fmla="*/ 17 h 72"/>
                    <a:gd name="T58" fmla="*/ 10 w 34"/>
                    <a:gd name="T59" fmla="*/ 5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" h="72">
                      <a:moveTo>
                        <a:pt x="0" y="17"/>
                      </a:moveTo>
                      <a:cubicBezTo>
                        <a:pt x="0" y="14"/>
                        <a:pt x="0" y="12"/>
                        <a:pt x="1" y="9"/>
                      </a:cubicBezTo>
                      <a:cubicBezTo>
                        <a:pt x="2" y="7"/>
                        <a:pt x="4" y="5"/>
                        <a:pt x="5" y="4"/>
                      </a:cubicBezTo>
                      <a:cubicBezTo>
                        <a:pt x="7" y="3"/>
                        <a:pt x="9" y="2"/>
                        <a:pt x="11" y="1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5" y="2"/>
                        <a:pt x="27" y="3"/>
                        <a:pt x="29" y="4"/>
                      </a:cubicBezTo>
                      <a:cubicBezTo>
                        <a:pt x="30" y="5"/>
                        <a:pt x="32" y="7"/>
                        <a:pt x="33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8"/>
                        <a:pt x="34" y="60"/>
                        <a:pt x="33" y="62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7" y="69"/>
                        <a:pt x="25" y="70"/>
                        <a:pt x="23" y="71"/>
                      </a:cubicBezTo>
                      <a:cubicBezTo>
                        <a:pt x="21" y="72"/>
                        <a:pt x="19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9" y="70"/>
                        <a:pt x="7" y="69"/>
                        <a:pt x="5" y="68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lnTo>
                        <a:pt x="0" y="17"/>
                      </a:lnTo>
                      <a:close/>
                      <a:moveTo>
                        <a:pt x="10" y="55"/>
                      </a:moveTo>
                      <a:cubicBezTo>
                        <a:pt x="10" y="57"/>
                        <a:pt x="11" y="59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0" y="61"/>
                        <a:pt x="22" y="60"/>
                      </a:cubicBezTo>
                      <a:cubicBezTo>
                        <a:pt x="23" y="59"/>
                        <a:pt x="24" y="57"/>
                        <a:pt x="24" y="5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5"/>
                        <a:pt x="23" y="13"/>
                        <a:pt x="22" y="12"/>
                      </a:cubicBezTo>
                      <a:cubicBezTo>
                        <a:pt x="20" y="10"/>
                        <a:pt x="19" y="10"/>
                        <a:pt x="17" y="10"/>
                      </a:cubicBezTo>
                      <a:cubicBezTo>
                        <a:pt x="15" y="10"/>
                        <a:pt x="13" y="10"/>
                        <a:pt x="12" y="12"/>
                      </a:cubicBezTo>
                      <a:cubicBezTo>
                        <a:pt x="11" y="13"/>
                        <a:pt x="10" y="15"/>
                        <a:pt x="10" y="17"/>
                      </a:cubicBezTo>
                      <a:lnTo>
                        <a:pt x="10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1" name="Freeform 13"/>
                <p:cNvSpPr>
                  <a:spLocks/>
                </p:cNvSpPr>
                <p:nvPr/>
              </p:nvSpPr>
              <p:spPr bwMode="auto">
                <a:xfrm>
                  <a:off x="-771525" y="-1101725"/>
                  <a:ext cx="76200" cy="155575"/>
                </a:xfrm>
                <a:custGeom>
                  <a:avLst/>
                  <a:gdLst>
                    <a:gd name="T0" fmla="*/ 35 w 35"/>
                    <a:gd name="T1" fmla="*/ 21 h 72"/>
                    <a:gd name="T2" fmla="*/ 25 w 35"/>
                    <a:gd name="T3" fmla="*/ 21 h 72"/>
                    <a:gd name="T4" fmla="*/ 25 w 35"/>
                    <a:gd name="T5" fmla="*/ 18 h 72"/>
                    <a:gd name="T6" fmla="*/ 23 w 35"/>
                    <a:gd name="T7" fmla="*/ 12 h 72"/>
                    <a:gd name="T8" fmla="*/ 18 w 35"/>
                    <a:gd name="T9" fmla="*/ 10 h 72"/>
                    <a:gd name="T10" fmla="*/ 14 w 35"/>
                    <a:gd name="T11" fmla="*/ 11 h 72"/>
                    <a:gd name="T12" fmla="*/ 12 w 35"/>
                    <a:gd name="T13" fmla="*/ 13 h 72"/>
                    <a:gd name="T14" fmla="*/ 11 w 35"/>
                    <a:gd name="T15" fmla="*/ 16 h 72"/>
                    <a:gd name="T16" fmla="*/ 11 w 35"/>
                    <a:gd name="T17" fmla="*/ 19 h 72"/>
                    <a:gd name="T18" fmla="*/ 11 w 35"/>
                    <a:gd name="T19" fmla="*/ 23 h 72"/>
                    <a:gd name="T20" fmla="*/ 12 w 35"/>
                    <a:gd name="T21" fmla="*/ 25 h 72"/>
                    <a:gd name="T22" fmla="*/ 13 w 35"/>
                    <a:gd name="T23" fmla="*/ 27 h 72"/>
                    <a:gd name="T24" fmla="*/ 17 w 35"/>
                    <a:gd name="T25" fmla="*/ 29 h 72"/>
                    <a:gd name="T26" fmla="*/ 24 w 35"/>
                    <a:gd name="T27" fmla="*/ 32 h 72"/>
                    <a:gd name="T28" fmla="*/ 30 w 35"/>
                    <a:gd name="T29" fmla="*/ 35 h 72"/>
                    <a:gd name="T30" fmla="*/ 33 w 35"/>
                    <a:gd name="T31" fmla="*/ 39 h 72"/>
                    <a:gd name="T32" fmla="*/ 35 w 35"/>
                    <a:gd name="T33" fmla="*/ 44 h 72"/>
                    <a:gd name="T34" fmla="*/ 35 w 35"/>
                    <a:gd name="T35" fmla="*/ 51 h 72"/>
                    <a:gd name="T36" fmla="*/ 34 w 35"/>
                    <a:gd name="T37" fmla="*/ 59 h 72"/>
                    <a:gd name="T38" fmla="*/ 31 w 35"/>
                    <a:gd name="T39" fmla="*/ 66 h 72"/>
                    <a:gd name="T40" fmla="*/ 26 w 35"/>
                    <a:gd name="T41" fmla="*/ 70 h 72"/>
                    <a:gd name="T42" fmla="*/ 17 w 35"/>
                    <a:gd name="T43" fmla="*/ 72 h 72"/>
                    <a:gd name="T44" fmla="*/ 11 w 35"/>
                    <a:gd name="T45" fmla="*/ 71 h 72"/>
                    <a:gd name="T46" fmla="*/ 5 w 35"/>
                    <a:gd name="T47" fmla="*/ 67 h 72"/>
                    <a:gd name="T48" fmla="*/ 1 w 35"/>
                    <a:gd name="T49" fmla="*/ 62 h 72"/>
                    <a:gd name="T50" fmla="*/ 0 w 35"/>
                    <a:gd name="T51" fmla="*/ 55 h 72"/>
                    <a:gd name="T52" fmla="*/ 0 w 35"/>
                    <a:gd name="T53" fmla="*/ 51 h 72"/>
                    <a:gd name="T54" fmla="*/ 10 w 35"/>
                    <a:gd name="T55" fmla="*/ 51 h 72"/>
                    <a:gd name="T56" fmla="*/ 10 w 35"/>
                    <a:gd name="T57" fmla="*/ 55 h 72"/>
                    <a:gd name="T58" fmla="*/ 12 w 35"/>
                    <a:gd name="T59" fmla="*/ 60 h 72"/>
                    <a:gd name="T60" fmla="*/ 17 w 35"/>
                    <a:gd name="T61" fmla="*/ 62 h 72"/>
                    <a:gd name="T62" fmla="*/ 21 w 35"/>
                    <a:gd name="T63" fmla="*/ 61 h 72"/>
                    <a:gd name="T64" fmla="*/ 24 w 35"/>
                    <a:gd name="T65" fmla="*/ 59 h 72"/>
                    <a:gd name="T66" fmla="*/ 25 w 35"/>
                    <a:gd name="T67" fmla="*/ 56 h 72"/>
                    <a:gd name="T68" fmla="*/ 25 w 35"/>
                    <a:gd name="T69" fmla="*/ 51 h 72"/>
                    <a:gd name="T70" fmla="*/ 25 w 35"/>
                    <a:gd name="T71" fmla="*/ 47 h 72"/>
                    <a:gd name="T72" fmla="*/ 24 w 35"/>
                    <a:gd name="T73" fmla="*/ 44 h 72"/>
                    <a:gd name="T74" fmla="*/ 22 w 35"/>
                    <a:gd name="T75" fmla="*/ 42 h 72"/>
                    <a:gd name="T76" fmla="*/ 19 w 35"/>
                    <a:gd name="T77" fmla="*/ 40 h 72"/>
                    <a:gd name="T78" fmla="*/ 12 w 35"/>
                    <a:gd name="T79" fmla="*/ 37 h 72"/>
                    <a:gd name="T80" fmla="*/ 3 w 35"/>
                    <a:gd name="T81" fmla="*/ 30 h 72"/>
                    <a:gd name="T82" fmla="*/ 1 w 35"/>
                    <a:gd name="T83" fmla="*/ 19 h 72"/>
                    <a:gd name="T84" fmla="*/ 2 w 35"/>
                    <a:gd name="T85" fmla="*/ 12 h 72"/>
                    <a:gd name="T86" fmla="*/ 5 w 35"/>
                    <a:gd name="T87" fmla="*/ 5 h 72"/>
                    <a:gd name="T88" fmla="*/ 10 w 35"/>
                    <a:gd name="T89" fmla="*/ 1 h 72"/>
                    <a:gd name="T90" fmla="*/ 18 w 35"/>
                    <a:gd name="T91" fmla="*/ 0 h 72"/>
                    <a:gd name="T92" fmla="*/ 25 w 35"/>
                    <a:gd name="T93" fmla="*/ 1 h 72"/>
                    <a:gd name="T94" fmla="*/ 30 w 35"/>
                    <a:gd name="T95" fmla="*/ 5 h 72"/>
                    <a:gd name="T96" fmla="*/ 34 w 35"/>
                    <a:gd name="T97" fmla="*/ 10 h 72"/>
                    <a:gd name="T98" fmla="*/ 35 w 35"/>
                    <a:gd name="T99" fmla="*/ 16 h 72"/>
                    <a:gd name="T100" fmla="*/ 35 w 35"/>
                    <a:gd name="T101" fmla="*/ 2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" h="72">
                      <a:moveTo>
                        <a:pt x="35" y="21"/>
                      </a:move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6"/>
                        <a:pt x="24" y="14"/>
                        <a:pt x="23" y="12"/>
                      </a:cubicBezTo>
                      <a:cubicBezTo>
                        <a:pt x="22" y="11"/>
                        <a:pt x="20" y="10"/>
                        <a:pt x="18" y="10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1"/>
                        <a:pt x="13" y="12"/>
                        <a:pt x="12" y="13"/>
                      </a:cubicBezTo>
                      <a:cubicBezTo>
                        <a:pt x="12" y="14"/>
                        <a:pt x="11" y="15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20"/>
                        <a:pt x="11" y="22"/>
                        <a:pt x="11" y="23"/>
                      </a:cubicBezTo>
                      <a:cubicBezTo>
                        <a:pt x="11" y="24"/>
                        <a:pt x="11" y="24"/>
                        <a:pt x="12" y="25"/>
                      </a:cubicBezTo>
                      <a:cubicBezTo>
                        <a:pt x="12" y="26"/>
                        <a:pt x="13" y="26"/>
                        <a:pt x="13" y="27"/>
                      </a:cubicBezTo>
                      <a:cubicBezTo>
                        <a:pt x="14" y="28"/>
                        <a:pt x="15" y="28"/>
                        <a:pt x="17" y="29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7" y="33"/>
                        <a:pt x="28" y="34"/>
                        <a:pt x="30" y="35"/>
                      </a:cubicBezTo>
                      <a:cubicBezTo>
                        <a:pt x="31" y="36"/>
                        <a:pt x="32" y="37"/>
                        <a:pt x="33" y="39"/>
                      </a:cubicBezTo>
                      <a:cubicBezTo>
                        <a:pt x="34" y="40"/>
                        <a:pt x="34" y="42"/>
                        <a:pt x="35" y="44"/>
                      </a:cubicBezTo>
                      <a:cubicBezTo>
                        <a:pt x="35" y="46"/>
                        <a:pt x="35" y="49"/>
                        <a:pt x="35" y="51"/>
                      </a:cubicBezTo>
                      <a:cubicBezTo>
                        <a:pt x="35" y="54"/>
                        <a:pt x="35" y="57"/>
                        <a:pt x="34" y="59"/>
                      </a:cubicBezTo>
                      <a:cubicBezTo>
                        <a:pt x="34" y="62"/>
                        <a:pt x="33" y="64"/>
                        <a:pt x="31" y="66"/>
                      </a:cubicBezTo>
                      <a:cubicBezTo>
                        <a:pt x="30" y="68"/>
                        <a:pt x="28" y="69"/>
                        <a:pt x="26" y="70"/>
                      </a:cubicBezTo>
                      <a:cubicBezTo>
                        <a:pt x="23" y="72"/>
                        <a:pt x="21" y="72"/>
                        <a:pt x="17" y="72"/>
                      </a:cubicBezTo>
                      <a:cubicBezTo>
                        <a:pt x="15" y="72"/>
                        <a:pt x="13" y="72"/>
                        <a:pt x="11" y="71"/>
                      </a:cubicBezTo>
                      <a:cubicBezTo>
                        <a:pt x="8" y="70"/>
                        <a:pt x="7" y="69"/>
                        <a:pt x="5" y="67"/>
                      </a:cubicBezTo>
                      <a:cubicBezTo>
                        <a:pt x="4" y="66"/>
                        <a:pt x="2" y="64"/>
                        <a:pt x="1" y="62"/>
                      </a:cubicBezTo>
                      <a:cubicBezTo>
                        <a:pt x="0" y="60"/>
                        <a:pt x="0" y="58"/>
                        <a:pt x="0" y="5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6"/>
                        <a:pt x="11" y="58"/>
                        <a:pt x="12" y="60"/>
                      </a:cubicBezTo>
                      <a:cubicBezTo>
                        <a:pt x="13" y="61"/>
                        <a:pt x="15" y="62"/>
                        <a:pt x="17" y="62"/>
                      </a:cubicBezTo>
                      <a:cubicBezTo>
                        <a:pt x="19" y="62"/>
                        <a:pt x="21" y="62"/>
                        <a:pt x="21" y="61"/>
                      </a:cubicBezTo>
                      <a:cubicBezTo>
                        <a:pt x="22" y="61"/>
                        <a:pt x="23" y="60"/>
                        <a:pt x="24" y="59"/>
                      </a:cubicBezTo>
                      <a:cubicBezTo>
                        <a:pt x="24" y="58"/>
                        <a:pt x="25" y="57"/>
                        <a:pt x="25" y="56"/>
                      </a:cubicBezTo>
                      <a:cubicBezTo>
                        <a:pt x="25" y="54"/>
                        <a:pt x="25" y="53"/>
                        <a:pt x="25" y="51"/>
                      </a:cubicBezTo>
                      <a:cubicBezTo>
                        <a:pt x="25" y="49"/>
                        <a:pt x="25" y="48"/>
                        <a:pt x="25" y="47"/>
                      </a:cubicBezTo>
                      <a:cubicBezTo>
                        <a:pt x="25" y="45"/>
                        <a:pt x="24" y="44"/>
                        <a:pt x="24" y="44"/>
                      </a:cubicBezTo>
                      <a:cubicBezTo>
                        <a:pt x="23" y="43"/>
                        <a:pt x="23" y="42"/>
                        <a:pt x="22" y="42"/>
                      </a:cubicBezTo>
                      <a:cubicBezTo>
                        <a:pt x="21" y="42"/>
                        <a:pt x="20" y="41"/>
                        <a:pt x="19" y="40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7" y="36"/>
                        <a:pt x="4" y="33"/>
                        <a:pt x="3" y="30"/>
                      </a:cubicBezTo>
                      <a:cubicBezTo>
                        <a:pt x="1" y="27"/>
                        <a:pt x="1" y="24"/>
                        <a:pt x="1" y="19"/>
                      </a:cubicBezTo>
                      <a:cubicBezTo>
                        <a:pt x="1" y="17"/>
                        <a:pt x="1" y="14"/>
                        <a:pt x="2" y="12"/>
                      </a:cubicBezTo>
                      <a:cubicBezTo>
                        <a:pt x="2" y="9"/>
                        <a:pt x="3" y="7"/>
                        <a:pt x="5" y="5"/>
                      </a:cubicBezTo>
                      <a:cubicBezTo>
                        <a:pt x="6" y="4"/>
                        <a:pt x="8" y="2"/>
                        <a:pt x="10" y="1"/>
                      </a:cubicBez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1" y="0"/>
                        <a:pt x="23" y="0"/>
                        <a:pt x="25" y="1"/>
                      </a:cubicBezTo>
                      <a:cubicBezTo>
                        <a:pt x="27" y="2"/>
                        <a:pt x="29" y="3"/>
                        <a:pt x="30" y="5"/>
                      </a:cubicBezTo>
                      <a:cubicBezTo>
                        <a:pt x="32" y="6"/>
                        <a:pt x="33" y="8"/>
                        <a:pt x="34" y="10"/>
                      </a:cubicBezTo>
                      <a:cubicBezTo>
                        <a:pt x="35" y="12"/>
                        <a:pt x="35" y="14"/>
                        <a:pt x="35" y="16"/>
                      </a:cubicBezTo>
                      <a:lnTo>
                        <a:pt x="35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-2901950" y="-1452563"/>
                  <a:ext cx="223838" cy="198438"/>
                </a:xfrm>
                <a:custGeom>
                  <a:avLst/>
                  <a:gdLst>
                    <a:gd name="T0" fmla="*/ 68 w 103"/>
                    <a:gd name="T1" fmla="*/ 35 h 91"/>
                    <a:gd name="T2" fmla="*/ 68 w 103"/>
                    <a:gd name="T3" fmla="*/ 35 h 91"/>
                    <a:gd name="T4" fmla="*/ 68 w 103"/>
                    <a:gd name="T5" fmla="*/ 35 h 91"/>
                    <a:gd name="T6" fmla="*/ 64 w 103"/>
                    <a:gd name="T7" fmla="*/ 31 h 91"/>
                    <a:gd name="T8" fmla="*/ 38 w 103"/>
                    <a:gd name="T9" fmla="*/ 0 h 91"/>
                    <a:gd name="T10" fmla="*/ 2 w 103"/>
                    <a:gd name="T11" fmla="*/ 0 h 91"/>
                    <a:gd name="T12" fmla="*/ 1 w 103"/>
                    <a:gd name="T13" fmla="*/ 5 h 91"/>
                    <a:gd name="T14" fmla="*/ 6 w 103"/>
                    <a:gd name="T15" fmla="*/ 5 h 91"/>
                    <a:gd name="T16" fmla="*/ 15 w 103"/>
                    <a:gd name="T17" fmla="*/ 10 h 91"/>
                    <a:gd name="T18" fmla="*/ 16 w 103"/>
                    <a:gd name="T19" fmla="*/ 21 h 91"/>
                    <a:gd name="T20" fmla="*/ 16 w 103"/>
                    <a:gd name="T21" fmla="*/ 55 h 91"/>
                    <a:gd name="T22" fmla="*/ 14 w 103"/>
                    <a:gd name="T23" fmla="*/ 80 h 91"/>
                    <a:gd name="T24" fmla="*/ 5 w 103"/>
                    <a:gd name="T25" fmla="*/ 84 h 91"/>
                    <a:gd name="T26" fmla="*/ 2 w 103"/>
                    <a:gd name="T27" fmla="*/ 84 h 91"/>
                    <a:gd name="T28" fmla="*/ 2 w 103"/>
                    <a:gd name="T29" fmla="*/ 89 h 91"/>
                    <a:gd name="T30" fmla="*/ 42 w 103"/>
                    <a:gd name="T31" fmla="*/ 89 h 91"/>
                    <a:gd name="T32" fmla="*/ 42 w 103"/>
                    <a:gd name="T33" fmla="*/ 84 h 91"/>
                    <a:gd name="T34" fmla="*/ 37 w 103"/>
                    <a:gd name="T35" fmla="*/ 84 h 91"/>
                    <a:gd name="T36" fmla="*/ 28 w 103"/>
                    <a:gd name="T37" fmla="*/ 80 h 91"/>
                    <a:gd name="T38" fmla="*/ 26 w 103"/>
                    <a:gd name="T39" fmla="*/ 55 h 91"/>
                    <a:gd name="T40" fmla="*/ 26 w 103"/>
                    <a:gd name="T41" fmla="*/ 29 h 91"/>
                    <a:gd name="T42" fmla="*/ 26 w 103"/>
                    <a:gd name="T43" fmla="*/ 21 h 91"/>
                    <a:gd name="T44" fmla="*/ 44 w 103"/>
                    <a:gd name="T45" fmla="*/ 38 h 91"/>
                    <a:gd name="T46" fmla="*/ 81 w 103"/>
                    <a:gd name="T47" fmla="*/ 76 h 91"/>
                    <a:gd name="T48" fmla="*/ 94 w 103"/>
                    <a:gd name="T49" fmla="*/ 91 h 91"/>
                    <a:gd name="T50" fmla="*/ 103 w 103"/>
                    <a:gd name="T51" fmla="*/ 88 h 91"/>
                    <a:gd name="T52" fmla="*/ 103 w 103"/>
                    <a:gd name="T53" fmla="*/ 68 h 91"/>
                    <a:gd name="T54" fmla="*/ 68 w 103"/>
                    <a:gd name="T55" fmla="*/ 35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3" h="91">
                      <a:moveTo>
                        <a:pt x="68" y="35"/>
                      </a:move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50" y="16"/>
                        <a:pt x="39" y="6"/>
                        <a:pt x="38" y="0"/>
                      </a:cubicBezTo>
                      <a:cubicBezTo>
                        <a:pt x="38" y="0"/>
                        <a:pt x="8" y="0"/>
                        <a:pt x="2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2" y="6"/>
                        <a:pt x="14" y="8"/>
                        <a:pt x="15" y="10"/>
                      </a:cubicBezTo>
                      <a:cubicBezTo>
                        <a:pt x="16" y="12"/>
                        <a:pt x="16" y="14"/>
                        <a:pt x="16" y="21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66"/>
                        <a:pt x="16" y="76"/>
                        <a:pt x="14" y="80"/>
                      </a:cubicBezTo>
                      <a:cubicBezTo>
                        <a:pt x="13" y="82"/>
                        <a:pt x="9" y="83"/>
                        <a:pt x="5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1" y="85"/>
                        <a:pt x="1" y="88"/>
                        <a:pt x="2" y="89"/>
                      </a:cubicBezTo>
                      <a:cubicBezTo>
                        <a:pt x="11" y="89"/>
                        <a:pt x="29" y="89"/>
                        <a:pt x="42" y="89"/>
                      </a:cubicBezTo>
                      <a:cubicBezTo>
                        <a:pt x="43" y="88"/>
                        <a:pt x="43" y="85"/>
                        <a:pt x="42" y="84"/>
                      </a:cubicBezTo>
                      <a:cubicBezTo>
                        <a:pt x="37" y="84"/>
                        <a:pt x="37" y="84"/>
                        <a:pt x="37" y="84"/>
                      </a:cubicBezTo>
                      <a:cubicBezTo>
                        <a:pt x="33" y="83"/>
                        <a:pt x="29" y="82"/>
                        <a:pt x="28" y="80"/>
                      </a:cubicBezTo>
                      <a:cubicBezTo>
                        <a:pt x="26" y="76"/>
                        <a:pt x="26" y="66"/>
                        <a:pt x="26" y="5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4"/>
                        <a:pt x="26" y="22"/>
                        <a:pt x="26" y="21"/>
                      </a:cubicBezTo>
                      <a:cubicBezTo>
                        <a:pt x="29" y="23"/>
                        <a:pt x="35" y="28"/>
                        <a:pt x="44" y="38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8" y="84"/>
                        <a:pt x="94" y="91"/>
                        <a:pt x="94" y="91"/>
                      </a:cubicBezTo>
                      <a:cubicBezTo>
                        <a:pt x="98" y="91"/>
                        <a:pt x="102" y="89"/>
                        <a:pt x="103" y="88"/>
                      </a:cubicBezTo>
                      <a:cubicBezTo>
                        <a:pt x="103" y="83"/>
                        <a:pt x="103" y="68"/>
                        <a:pt x="103" y="68"/>
                      </a:cubicBezTo>
                      <a:lnTo>
                        <a:pt x="6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3" name="Freeform 15"/>
                <p:cNvSpPr>
                  <a:spLocks/>
                </p:cNvSpPr>
                <p:nvPr/>
              </p:nvSpPr>
              <p:spPr bwMode="auto">
                <a:xfrm>
                  <a:off x="-2736850" y="-1452563"/>
                  <a:ext cx="90488" cy="119063"/>
                </a:xfrm>
                <a:custGeom>
                  <a:avLst/>
                  <a:gdLst>
                    <a:gd name="T0" fmla="*/ 41 w 42"/>
                    <a:gd name="T1" fmla="*/ 0 h 55"/>
                    <a:gd name="T2" fmla="*/ 2 w 42"/>
                    <a:gd name="T3" fmla="*/ 0 h 55"/>
                    <a:gd name="T4" fmla="*/ 2 w 42"/>
                    <a:gd name="T5" fmla="*/ 5 h 55"/>
                    <a:gd name="T6" fmla="*/ 6 w 42"/>
                    <a:gd name="T7" fmla="*/ 5 h 55"/>
                    <a:gd name="T8" fmla="*/ 15 w 42"/>
                    <a:gd name="T9" fmla="*/ 10 h 55"/>
                    <a:gd name="T10" fmla="*/ 18 w 42"/>
                    <a:gd name="T11" fmla="*/ 34 h 55"/>
                    <a:gd name="T12" fmla="*/ 18 w 42"/>
                    <a:gd name="T13" fmla="*/ 41 h 55"/>
                    <a:gd name="T14" fmla="*/ 27 w 42"/>
                    <a:gd name="T15" fmla="*/ 55 h 55"/>
                    <a:gd name="T16" fmla="*/ 27 w 42"/>
                    <a:gd name="T17" fmla="*/ 34 h 55"/>
                    <a:gd name="T18" fmla="*/ 29 w 42"/>
                    <a:gd name="T19" fmla="*/ 10 h 55"/>
                    <a:gd name="T20" fmla="*/ 38 w 42"/>
                    <a:gd name="T21" fmla="*/ 5 h 55"/>
                    <a:gd name="T22" fmla="*/ 41 w 42"/>
                    <a:gd name="T23" fmla="*/ 5 h 55"/>
                    <a:gd name="T24" fmla="*/ 41 w 42"/>
                    <a:gd name="T2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5">
                      <a:moveTo>
                        <a:pt x="41" y="0"/>
                      </a:moveTo>
                      <a:cubicBezTo>
                        <a:pt x="33" y="0"/>
                        <a:pt x="12" y="0"/>
                        <a:pt x="2" y="0"/>
                      </a:cubicBezTo>
                      <a:cubicBezTo>
                        <a:pt x="1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0" y="6"/>
                        <a:pt x="14" y="7"/>
                        <a:pt x="15" y="10"/>
                      </a:cubicBezTo>
                      <a:cubicBezTo>
                        <a:pt x="17" y="13"/>
                        <a:pt x="18" y="23"/>
                        <a:pt x="18" y="34"/>
                      </a:cubicBezTo>
                      <a:cubicBezTo>
                        <a:pt x="18" y="34"/>
                        <a:pt x="18" y="35"/>
                        <a:pt x="18" y="41"/>
                      </a:cubicBezTo>
                      <a:cubicBezTo>
                        <a:pt x="18" y="50"/>
                        <a:pt x="27" y="55"/>
                        <a:pt x="27" y="5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8" y="13"/>
                        <a:pt x="29" y="10"/>
                      </a:cubicBezTo>
                      <a:cubicBezTo>
                        <a:pt x="31" y="7"/>
                        <a:pt x="34" y="6"/>
                        <a:pt x="38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2" y="4"/>
                        <a:pt x="42" y="1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4" name="Freeform 16"/>
                <p:cNvSpPr>
                  <a:spLocks/>
                </p:cNvSpPr>
                <p:nvPr/>
              </p:nvSpPr>
              <p:spPr bwMode="auto">
                <a:xfrm>
                  <a:off x="-3903663" y="-1452563"/>
                  <a:ext cx="193675" cy="198438"/>
                </a:xfrm>
                <a:custGeom>
                  <a:avLst/>
                  <a:gdLst>
                    <a:gd name="T0" fmla="*/ 61 w 90"/>
                    <a:gd name="T1" fmla="*/ 83 h 91"/>
                    <a:gd name="T2" fmla="*/ 61 w 90"/>
                    <a:gd name="T3" fmla="*/ 83 h 91"/>
                    <a:gd name="T4" fmla="*/ 37 w 90"/>
                    <a:gd name="T5" fmla="*/ 51 h 91"/>
                    <a:gd name="T6" fmla="*/ 37 w 90"/>
                    <a:gd name="T7" fmla="*/ 20 h 91"/>
                    <a:gd name="T8" fmla="*/ 45 w 90"/>
                    <a:gd name="T9" fmla="*/ 5 h 91"/>
                    <a:gd name="T10" fmla="*/ 49 w 90"/>
                    <a:gd name="T11" fmla="*/ 5 h 91"/>
                    <a:gd name="T12" fmla="*/ 49 w 90"/>
                    <a:gd name="T13" fmla="*/ 0 h 91"/>
                    <a:gd name="T14" fmla="*/ 2 w 90"/>
                    <a:gd name="T15" fmla="*/ 0 h 91"/>
                    <a:gd name="T16" fmla="*/ 2 w 90"/>
                    <a:gd name="T17" fmla="*/ 5 h 91"/>
                    <a:gd name="T18" fmla="*/ 6 w 90"/>
                    <a:gd name="T19" fmla="*/ 5 h 91"/>
                    <a:gd name="T20" fmla="*/ 14 w 90"/>
                    <a:gd name="T21" fmla="*/ 20 h 91"/>
                    <a:gd name="T22" fmla="*/ 14 w 90"/>
                    <a:gd name="T23" fmla="*/ 53 h 91"/>
                    <a:gd name="T24" fmla="*/ 26 w 90"/>
                    <a:gd name="T25" fmla="*/ 83 h 91"/>
                    <a:gd name="T26" fmla="*/ 58 w 90"/>
                    <a:gd name="T27" fmla="*/ 91 h 91"/>
                    <a:gd name="T28" fmla="*/ 89 w 90"/>
                    <a:gd name="T29" fmla="*/ 81 h 91"/>
                    <a:gd name="T30" fmla="*/ 90 w 90"/>
                    <a:gd name="T31" fmla="*/ 80 h 91"/>
                    <a:gd name="T32" fmla="*/ 61 w 90"/>
                    <a:gd name="T33" fmla="*/ 8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1">
                      <a:moveTo>
                        <a:pt x="61" y="83"/>
                      </a:move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39" y="82"/>
                        <a:pt x="37" y="66"/>
                        <a:pt x="37" y="51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7"/>
                        <a:pt x="38" y="6"/>
                        <a:pt x="45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0" y="4"/>
                        <a:pt x="50" y="1"/>
                        <a:pt x="49" y="0"/>
                      </a:cubicBezTo>
                      <a:cubicBezTo>
                        <a:pt x="38" y="0"/>
                        <a:pt x="11" y="0"/>
                        <a:pt x="2" y="0"/>
                      </a:cubicBezTo>
                      <a:cubicBezTo>
                        <a:pt x="0" y="1"/>
                        <a:pt x="0" y="4"/>
                        <a:pt x="2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8"/>
                        <a:pt x="17" y="78"/>
                        <a:pt x="26" y="83"/>
                      </a:cubicBezTo>
                      <a:cubicBezTo>
                        <a:pt x="34" y="89"/>
                        <a:pt x="45" y="91"/>
                        <a:pt x="58" y="91"/>
                      </a:cubicBezTo>
                      <a:cubicBezTo>
                        <a:pt x="70" y="91"/>
                        <a:pt x="82" y="88"/>
                        <a:pt x="89" y="81"/>
                      </a:cubicBezTo>
                      <a:cubicBezTo>
                        <a:pt x="90" y="81"/>
                        <a:pt x="90" y="81"/>
                        <a:pt x="90" y="80"/>
                      </a:cubicBezTo>
                      <a:cubicBezTo>
                        <a:pt x="74" y="84"/>
                        <a:pt x="61" y="83"/>
                        <a:pt x="6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5" name="Freeform 17"/>
                <p:cNvSpPr>
                  <a:spLocks/>
                </p:cNvSpPr>
                <p:nvPr/>
              </p:nvSpPr>
              <p:spPr bwMode="auto">
                <a:xfrm>
                  <a:off x="-3746500" y="-1452563"/>
                  <a:ext cx="92075" cy="160338"/>
                </a:xfrm>
                <a:custGeom>
                  <a:avLst/>
                  <a:gdLst>
                    <a:gd name="T0" fmla="*/ 40 w 42"/>
                    <a:gd name="T1" fmla="*/ 0 h 74"/>
                    <a:gd name="T2" fmla="*/ 1 w 42"/>
                    <a:gd name="T3" fmla="*/ 0 h 74"/>
                    <a:gd name="T4" fmla="*/ 1 w 42"/>
                    <a:gd name="T5" fmla="*/ 5 h 74"/>
                    <a:gd name="T6" fmla="*/ 5 w 42"/>
                    <a:gd name="T7" fmla="*/ 5 h 74"/>
                    <a:gd name="T8" fmla="*/ 15 w 42"/>
                    <a:gd name="T9" fmla="*/ 10 h 74"/>
                    <a:gd name="T10" fmla="*/ 17 w 42"/>
                    <a:gd name="T11" fmla="*/ 34 h 74"/>
                    <a:gd name="T12" fmla="*/ 17 w 42"/>
                    <a:gd name="T13" fmla="*/ 50 h 74"/>
                    <a:gd name="T14" fmla="*/ 11 w 42"/>
                    <a:gd name="T15" fmla="*/ 74 h 74"/>
                    <a:gd name="T16" fmla="*/ 23 w 42"/>
                    <a:gd name="T17" fmla="*/ 70 h 74"/>
                    <a:gd name="T18" fmla="*/ 27 w 42"/>
                    <a:gd name="T19" fmla="*/ 49 h 74"/>
                    <a:gd name="T20" fmla="*/ 27 w 42"/>
                    <a:gd name="T21" fmla="*/ 34 h 74"/>
                    <a:gd name="T22" fmla="*/ 29 w 42"/>
                    <a:gd name="T23" fmla="*/ 10 h 74"/>
                    <a:gd name="T24" fmla="*/ 38 w 42"/>
                    <a:gd name="T25" fmla="*/ 5 h 74"/>
                    <a:gd name="T26" fmla="*/ 40 w 42"/>
                    <a:gd name="T27" fmla="*/ 5 h 74"/>
                    <a:gd name="T28" fmla="*/ 40 w 42"/>
                    <a:gd name="T2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" h="74">
                      <a:moveTo>
                        <a:pt x="40" y="0"/>
                      </a:moveTo>
                      <a:cubicBezTo>
                        <a:pt x="26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0" y="6"/>
                        <a:pt x="13" y="7"/>
                        <a:pt x="15" y="10"/>
                      </a:cubicBezTo>
                      <a:cubicBezTo>
                        <a:pt x="16" y="13"/>
                        <a:pt x="17" y="23"/>
                        <a:pt x="17" y="34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9"/>
                        <a:pt x="15" y="68"/>
                        <a:pt x="11" y="74"/>
                      </a:cubicBezTo>
                      <a:cubicBezTo>
                        <a:pt x="18" y="73"/>
                        <a:pt x="23" y="71"/>
                        <a:pt x="23" y="70"/>
                      </a:cubicBezTo>
                      <a:cubicBezTo>
                        <a:pt x="26" y="64"/>
                        <a:pt x="27" y="57"/>
                        <a:pt x="27" y="49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23"/>
                        <a:pt x="27" y="13"/>
                        <a:pt x="29" y="10"/>
                      </a:cubicBezTo>
                      <a:cubicBezTo>
                        <a:pt x="30" y="7"/>
                        <a:pt x="33" y="6"/>
                        <a:pt x="38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2" y="4"/>
                        <a:pt x="41" y="1"/>
                        <a:pt x="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6" name="Freeform 18"/>
                <p:cNvSpPr>
                  <a:spLocks/>
                </p:cNvSpPr>
                <p:nvPr/>
              </p:nvSpPr>
              <p:spPr bwMode="auto">
                <a:xfrm>
                  <a:off x="-2576513" y="-1457325"/>
                  <a:ext cx="246063" cy="203200"/>
                </a:xfrm>
                <a:custGeom>
                  <a:avLst/>
                  <a:gdLst>
                    <a:gd name="T0" fmla="*/ 59 w 114"/>
                    <a:gd name="T1" fmla="*/ 87 h 93"/>
                    <a:gd name="T2" fmla="*/ 59 w 114"/>
                    <a:gd name="T3" fmla="*/ 87 h 93"/>
                    <a:gd name="T4" fmla="*/ 26 w 114"/>
                    <a:gd name="T5" fmla="*/ 44 h 93"/>
                    <a:gd name="T6" fmla="*/ 56 w 114"/>
                    <a:gd name="T7" fmla="*/ 7 h 93"/>
                    <a:gd name="T8" fmla="*/ 88 w 114"/>
                    <a:gd name="T9" fmla="*/ 48 h 93"/>
                    <a:gd name="T10" fmla="*/ 79 w 114"/>
                    <a:gd name="T11" fmla="*/ 78 h 93"/>
                    <a:gd name="T12" fmla="*/ 105 w 114"/>
                    <a:gd name="T13" fmla="*/ 73 h 93"/>
                    <a:gd name="T14" fmla="*/ 114 w 114"/>
                    <a:gd name="T15" fmla="*/ 46 h 93"/>
                    <a:gd name="T16" fmla="*/ 58 w 114"/>
                    <a:gd name="T17" fmla="*/ 0 h 93"/>
                    <a:gd name="T18" fmla="*/ 0 w 114"/>
                    <a:gd name="T19" fmla="*/ 47 h 93"/>
                    <a:gd name="T20" fmla="*/ 56 w 114"/>
                    <a:gd name="T21" fmla="*/ 93 h 93"/>
                    <a:gd name="T22" fmla="*/ 91 w 114"/>
                    <a:gd name="T23" fmla="*/ 85 h 93"/>
                    <a:gd name="T24" fmla="*/ 59 w 114"/>
                    <a:gd name="T25" fmla="*/ 8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4" h="93">
                      <a:moveTo>
                        <a:pt x="59" y="87"/>
                      </a:moveTo>
                      <a:cubicBezTo>
                        <a:pt x="59" y="87"/>
                        <a:pt x="59" y="87"/>
                        <a:pt x="59" y="87"/>
                      </a:cubicBezTo>
                      <a:cubicBezTo>
                        <a:pt x="33" y="86"/>
                        <a:pt x="26" y="60"/>
                        <a:pt x="26" y="44"/>
                      </a:cubicBezTo>
                      <a:cubicBezTo>
                        <a:pt x="26" y="22"/>
                        <a:pt x="37" y="7"/>
                        <a:pt x="56" y="7"/>
                      </a:cubicBezTo>
                      <a:cubicBezTo>
                        <a:pt x="76" y="7"/>
                        <a:pt x="88" y="25"/>
                        <a:pt x="88" y="48"/>
                      </a:cubicBezTo>
                      <a:cubicBezTo>
                        <a:pt x="88" y="60"/>
                        <a:pt x="86" y="71"/>
                        <a:pt x="79" y="78"/>
                      </a:cubicBezTo>
                      <a:cubicBezTo>
                        <a:pt x="95" y="77"/>
                        <a:pt x="105" y="73"/>
                        <a:pt x="105" y="73"/>
                      </a:cubicBezTo>
                      <a:cubicBezTo>
                        <a:pt x="111" y="66"/>
                        <a:pt x="114" y="57"/>
                        <a:pt x="114" y="46"/>
                      </a:cubicBezTo>
                      <a:cubicBezTo>
                        <a:pt x="114" y="19"/>
                        <a:pt x="91" y="0"/>
                        <a:pt x="58" y="0"/>
                      </a:cubicBezTo>
                      <a:cubicBezTo>
                        <a:pt x="24" y="0"/>
                        <a:pt x="0" y="21"/>
                        <a:pt x="0" y="47"/>
                      </a:cubicBezTo>
                      <a:cubicBezTo>
                        <a:pt x="0" y="75"/>
                        <a:pt x="24" y="93"/>
                        <a:pt x="56" y="93"/>
                      </a:cubicBezTo>
                      <a:cubicBezTo>
                        <a:pt x="70" y="93"/>
                        <a:pt x="82" y="90"/>
                        <a:pt x="91" y="85"/>
                      </a:cubicBezTo>
                      <a:cubicBezTo>
                        <a:pt x="76" y="87"/>
                        <a:pt x="59" y="87"/>
                        <a:pt x="59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7" name="Freeform 19"/>
                <p:cNvSpPr>
                  <a:spLocks/>
                </p:cNvSpPr>
                <p:nvPr/>
              </p:nvSpPr>
              <p:spPr bwMode="auto">
                <a:xfrm>
                  <a:off x="-4121150" y="-1452563"/>
                  <a:ext cx="147638" cy="276225"/>
                </a:xfrm>
                <a:custGeom>
                  <a:avLst/>
                  <a:gdLst>
                    <a:gd name="T0" fmla="*/ 41 w 68"/>
                    <a:gd name="T1" fmla="*/ 5 h 127"/>
                    <a:gd name="T2" fmla="*/ 66 w 68"/>
                    <a:gd name="T3" fmla="*/ 5 h 127"/>
                    <a:gd name="T4" fmla="*/ 66 w 68"/>
                    <a:gd name="T5" fmla="*/ 0 h 127"/>
                    <a:gd name="T6" fmla="*/ 16 w 68"/>
                    <a:gd name="T7" fmla="*/ 0 h 127"/>
                    <a:gd name="T8" fmla="*/ 16 w 68"/>
                    <a:gd name="T9" fmla="*/ 5 h 127"/>
                    <a:gd name="T10" fmla="*/ 23 w 68"/>
                    <a:gd name="T11" fmla="*/ 6 h 127"/>
                    <a:gd name="T12" fmla="*/ 31 w 68"/>
                    <a:gd name="T13" fmla="*/ 20 h 127"/>
                    <a:gd name="T14" fmla="*/ 31 w 68"/>
                    <a:gd name="T15" fmla="*/ 81 h 127"/>
                    <a:gd name="T16" fmla="*/ 29 w 68"/>
                    <a:gd name="T17" fmla="*/ 108 h 127"/>
                    <a:gd name="T18" fmla="*/ 24 w 68"/>
                    <a:gd name="T19" fmla="*/ 119 h 127"/>
                    <a:gd name="T20" fmla="*/ 17 w 68"/>
                    <a:gd name="T21" fmla="*/ 115 h 127"/>
                    <a:gd name="T22" fmla="*/ 9 w 68"/>
                    <a:gd name="T23" fmla="*/ 112 h 127"/>
                    <a:gd name="T24" fmla="*/ 5 w 68"/>
                    <a:gd name="T25" fmla="*/ 114 h 127"/>
                    <a:gd name="T26" fmla="*/ 0 w 68"/>
                    <a:gd name="T27" fmla="*/ 121 h 127"/>
                    <a:gd name="T28" fmla="*/ 13 w 68"/>
                    <a:gd name="T29" fmla="*/ 127 h 127"/>
                    <a:gd name="T30" fmla="*/ 50 w 68"/>
                    <a:gd name="T31" fmla="*/ 105 h 127"/>
                    <a:gd name="T32" fmla="*/ 54 w 68"/>
                    <a:gd name="T33" fmla="*/ 80 h 127"/>
                    <a:gd name="T34" fmla="*/ 54 w 68"/>
                    <a:gd name="T35" fmla="*/ 29 h 127"/>
                    <a:gd name="T36" fmla="*/ 41 w 68"/>
                    <a:gd name="T37" fmla="*/ 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8" h="127">
                      <a:moveTo>
                        <a:pt x="41" y="5"/>
                      </a:move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8" y="4"/>
                        <a:pt x="68" y="1"/>
                        <a:pt x="66" y="0"/>
                      </a:cubicBezTo>
                      <a:cubicBezTo>
                        <a:pt x="55" y="0"/>
                        <a:pt x="30" y="0"/>
                        <a:pt x="16" y="0"/>
                      </a:cubicBezTo>
                      <a:cubicBezTo>
                        <a:pt x="15" y="1"/>
                        <a:pt x="15" y="4"/>
                        <a:pt x="16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30" y="7"/>
                        <a:pt x="31" y="7"/>
                        <a:pt x="31" y="20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31" y="96"/>
                        <a:pt x="30" y="105"/>
                        <a:pt x="29" y="108"/>
                      </a:cubicBezTo>
                      <a:cubicBezTo>
                        <a:pt x="29" y="112"/>
                        <a:pt x="28" y="119"/>
                        <a:pt x="24" y="119"/>
                      </a:cubicBezTo>
                      <a:cubicBezTo>
                        <a:pt x="23" y="119"/>
                        <a:pt x="20" y="117"/>
                        <a:pt x="17" y="115"/>
                      </a:cubicBezTo>
                      <a:cubicBezTo>
                        <a:pt x="15" y="114"/>
                        <a:pt x="12" y="112"/>
                        <a:pt x="9" y="112"/>
                      </a:cubicBezTo>
                      <a:cubicBezTo>
                        <a:pt x="7" y="112"/>
                        <a:pt x="6" y="113"/>
                        <a:pt x="5" y="114"/>
                      </a:cubicBezTo>
                      <a:cubicBezTo>
                        <a:pt x="2" y="116"/>
                        <a:pt x="0" y="119"/>
                        <a:pt x="0" y="121"/>
                      </a:cubicBezTo>
                      <a:cubicBezTo>
                        <a:pt x="0" y="126"/>
                        <a:pt x="8" y="127"/>
                        <a:pt x="13" y="127"/>
                      </a:cubicBezTo>
                      <a:cubicBezTo>
                        <a:pt x="33" y="126"/>
                        <a:pt x="45" y="117"/>
                        <a:pt x="50" y="105"/>
                      </a:cubicBezTo>
                      <a:cubicBezTo>
                        <a:pt x="53" y="99"/>
                        <a:pt x="54" y="90"/>
                        <a:pt x="54" y="80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16"/>
                        <a:pt x="51" y="5"/>
                        <a:pt x="4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auto">
                <a:xfrm>
                  <a:off x="-3079750" y="-1452563"/>
                  <a:ext cx="111125" cy="193675"/>
                </a:xfrm>
                <a:custGeom>
                  <a:avLst/>
                  <a:gdLst>
                    <a:gd name="T0" fmla="*/ 45 w 51"/>
                    <a:gd name="T1" fmla="*/ 84 h 89"/>
                    <a:gd name="T2" fmla="*/ 37 w 51"/>
                    <a:gd name="T3" fmla="*/ 69 h 89"/>
                    <a:gd name="T4" fmla="*/ 37 w 51"/>
                    <a:gd name="T5" fmla="*/ 23 h 89"/>
                    <a:gd name="T6" fmla="*/ 23 w 51"/>
                    <a:gd name="T7" fmla="*/ 5 h 89"/>
                    <a:gd name="T8" fmla="*/ 49 w 51"/>
                    <a:gd name="T9" fmla="*/ 5 h 89"/>
                    <a:gd name="T10" fmla="*/ 49 w 51"/>
                    <a:gd name="T11" fmla="*/ 0 h 89"/>
                    <a:gd name="T12" fmla="*/ 1 w 51"/>
                    <a:gd name="T13" fmla="*/ 0 h 89"/>
                    <a:gd name="T14" fmla="*/ 1 w 51"/>
                    <a:gd name="T15" fmla="*/ 5 h 89"/>
                    <a:gd name="T16" fmla="*/ 5 w 51"/>
                    <a:gd name="T17" fmla="*/ 5 h 89"/>
                    <a:gd name="T18" fmla="*/ 14 w 51"/>
                    <a:gd name="T19" fmla="*/ 20 h 89"/>
                    <a:gd name="T20" fmla="*/ 14 w 51"/>
                    <a:gd name="T21" fmla="*/ 69 h 89"/>
                    <a:gd name="T22" fmla="*/ 5 w 51"/>
                    <a:gd name="T23" fmla="*/ 84 h 89"/>
                    <a:gd name="T24" fmla="*/ 1 w 51"/>
                    <a:gd name="T25" fmla="*/ 84 h 89"/>
                    <a:gd name="T26" fmla="*/ 1 w 51"/>
                    <a:gd name="T27" fmla="*/ 89 h 89"/>
                    <a:gd name="T28" fmla="*/ 49 w 51"/>
                    <a:gd name="T29" fmla="*/ 89 h 89"/>
                    <a:gd name="T30" fmla="*/ 49 w 51"/>
                    <a:gd name="T31" fmla="*/ 84 h 89"/>
                    <a:gd name="T32" fmla="*/ 45 w 51"/>
                    <a:gd name="T33" fmla="*/ 8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9">
                      <a:moveTo>
                        <a:pt x="45" y="84"/>
                      </a:moveTo>
                      <a:cubicBezTo>
                        <a:pt x="38" y="83"/>
                        <a:pt x="37" y="82"/>
                        <a:pt x="37" y="69"/>
                      </a:cubicBezTo>
                      <a:cubicBezTo>
                        <a:pt x="37" y="23"/>
                        <a:pt x="37" y="23"/>
                        <a:pt x="37" y="23"/>
                      </a:cubicBezTo>
                      <a:cubicBezTo>
                        <a:pt x="37" y="11"/>
                        <a:pt x="33" y="5"/>
                        <a:pt x="2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51" y="4"/>
                        <a:pt x="51" y="1"/>
                        <a:pt x="49" y="0"/>
                      </a:cubicBezTo>
                      <a:cubicBezTo>
                        <a:pt x="37" y="0"/>
                        <a:pt x="12" y="0"/>
                        <a:pt x="1" y="0"/>
                      </a:cubicBezTo>
                      <a:cubicBezTo>
                        <a:pt x="0" y="1"/>
                        <a:pt x="0" y="4"/>
                        <a:pt x="1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13" y="7"/>
                        <a:pt x="14" y="7"/>
                        <a:pt x="14" y="20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82"/>
                        <a:pt x="13" y="83"/>
                        <a:pt x="5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5"/>
                        <a:pt x="0" y="88"/>
                        <a:pt x="1" y="89"/>
                      </a:cubicBezTo>
                      <a:cubicBezTo>
                        <a:pt x="13" y="89"/>
                        <a:pt x="39" y="89"/>
                        <a:pt x="49" y="89"/>
                      </a:cubicBezTo>
                      <a:cubicBezTo>
                        <a:pt x="51" y="88"/>
                        <a:pt x="51" y="85"/>
                        <a:pt x="49" y="84"/>
                      </a:cubicBezTo>
                      <a:lnTo>
                        <a:pt x="45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-2178050" y="-1449388"/>
                  <a:ext cx="498475" cy="190500"/>
                </a:xfrm>
                <a:custGeom>
                  <a:avLst/>
                  <a:gdLst>
                    <a:gd name="T0" fmla="*/ 224 w 230"/>
                    <a:gd name="T1" fmla="*/ 66 h 88"/>
                    <a:gd name="T2" fmla="*/ 196 w 230"/>
                    <a:gd name="T3" fmla="*/ 82 h 88"/>
                    <a:gd name="T4" fmla="*/ 179 w 230"/>
                    <a:gd name="T5" fmla="*/ 78 h 88"/>
                    <a:gd name="T6" fmla="*/ 176 w 230"/>
                    <a:gd name="T7" fmla="*/ 65 h 88"/>
                    <a:gd name="T8" fmla="*/ 176 w 230"/>
                    <a:gd name="T9" fmla="*/ 49 h 88"/>
                    <a:gd name="T10" fmla="*/ 181 w 230"/>
                    <a:gd name="T11" fmla="*/ 45 h 88"/>
                    <a:gd name="T12" fmla="*/ 192 w 230"/>
                    <a:gd name="T13" fmla="*/ 45 h 88"/>
                    <a:gd name="T14" fmla="*/ 204 w 230"/>
                    <a:gd name="T15" fmla="*/ 53 h 88"/>
                    <a:gd name="T16" fmla="*/ 205 w 230"/>
                    <a:gd name="T17" fmla="*/ 56 h 88"/>
                    <a:gd name="T18" fmla="*/ 211 w 230"/>
                    <a:gd name="T19" fmla="*/ 56 h 88"/>
                    <a:gd name="T20" fmla="*/ 210 w 230"/>
                    <a:gd name="T21" fmla="*/ 42 h 88"/>
                    <a:gd name="T22" fmla="*/ 211 w 230"/>
                    <a:gd name="T23" fmla="*/ 28 h 88"/>
                    <a:gd name="T24" fmla="*/ 205 w 230"/>
                    <a:gd name="T25" fmla="*/ 28 h 88"/>
                    <a:gd name="T26" fmla="*/ 204 w 230"/>
                    <a:gd name="T27" fmla="*/ 31 h 88"/>
                    <a:gd name="T28" fmla="*/ 192 w 230"/>
                    <a:gd name="T29" fmla="*/ 38 h 88"/>
                    <a:gd name="T30" fmla="*/ 181 w 230"/>
                    <a:gd name="T31" fmla="*/ 38 h 88"/>
                    <a:gd name="T32" fmla="*/ 176 w 230"/>
                    <a:gd name="T33" fmla="*/ 34 h 88"/>
                    <a:gd name="T34" fmla="*/ 176 w 230"/>
                    <a:gd name="T35" fmla="*/ 20 h 88"/>
                    <a:gd name="T36" fmla="*/ 163 w 230"/>
                    <a:gd name="T37" fmla="*/ 6 h 88"/>
                    <a:gd name="T38" fmla="*/ 194 w 230"/>
                    <a:gd name="T39" fmla="*/ 6 h 88"/>
                    <a:gd name="T40" fmla="*/ 210 w 230"/>
                    <a:gd name="T41" fmla="*/ 10 h 88"/>
                    <a:gd name="T42" fmla="*/ 216 w 230"/>
                    <a:gd name="T43" fmla="*/ 20 h 88"/>
                    <a:gd name="T44" fmla="*/ 222 w 230"/>
                    <a:gd name="T45" fmla="*/ 20 h 88"/>
                    <a:gd name="T46" fmla="*/ 220 w 230"/>
                    <a:gd name="T47" fmla="*/ 0 h 88"/>
                    <a:gd name="T48" fmla="*/ 142 w 230"/>
                    <a:gd name="T49" fmla="*/ 0 h 88"/>
                    <a:gd name="T50" fmla="*/ 141 w 230"/>
                    <a:gd name="T51" fmla="*/ 4 h 88"/>
                    <a:gd name="T52" fmla="*/ 145 w 230"/>
                    <a:gd name="T53" fmla="*/ 4 h 88"/>
                    <a:gd name="T54" fmla="*/ 153 w 230"/>
                    <a:gd name="T55" fmla="*/ 19 h 88"/>
                    <a:gd name="T56" fmla="*/ 153 w 230"/>
                    <a:gd name="T57" fmla="*/ 68 h 88"/>
                    <a:gd name="T58" fmla="*/ 145 w 230"/>
                    <a:gd name="T59" fmla="*/ 82 h 88"/>
                    <a:gd name="T60" fmla="*/ 138 w 230"/>
                    <a:gd name="T61" fmla="*/ 83 h 88"/>
                    <a:gd name="T62" fmla="*/ 138 w 230"/>
                    <a:gd name="T63" fmla="*/ 88 h 88"/>
                    <a:gd name="T64" fmla="*/ 223 w 230"/>
                    <a:gd name="T65" fmla="*/ 88 h 88"/>
                    <a:gd name="T66" fmla="*/ 230 w 230"/>
                    <a:gd name="T67" fmla="*/ 67 h 88"/>
                    <a:gd name="T68" fmla="*/ 224 w 230"/>
                    <a:gd name="T69" fmla="*/ 66 h 88"/>
                    <a:gd name="T70" fmla="*/ 82 w 230"/>
                    <a:gd name="T71" fmla="*/ 4 h 88"/>
                    <a:gd name="T72" fmla="*/ 44 w 230"/>
                    <a:gd name="T73" fmla="*/ 0 h 88"/>
                    <a:gd name="T74" fmla="*/ 2 w 230"/>
                    <a:gd name="T75" fmla="*/ 0 h 88"/>
                    <a:gd name="T76" fmla="*/ 1 w 230"/>
                    <a:gd name="T77" fmla="*/ 5 h 88"/>
                    <a:gd name="T78" fmla="*/ 2 w 230"/>
                    <a:gd name="T79" fmla="*/ 5 h 88"/>
                    <a:gd name="T80" fmla="*/ 26 w 230"/>
                    <a:gd name="T81" fmla="*/ 5 h 88"/>
                    <a:gd name="T82" fmla="*/ 12 w 230"/>
                    <a:gd name="T83" fmla="*/ 27 h 88"/>
                    <a:gd name="T84" fmla="*/ 12 w 230"/>
                    <a:gd name="T85" fmla="*/ 83 h 88"/>
                    <a:gd name="T86" fmla="*/ 1 w 230"/>
                    <a:gd name="T87" fmla="*/ 83 h 88"/>
                    <a:gd name="T88" fmla="*/ 1 w 230"/>
                    <a:gd name="T89" fmla="*/ 88 h 88"/>
                    <a:gd name="T90" fmla="*/ 45 w 230"/>
                    <a:gd name="T91" fmla="*/ 88 h 88"/>
                    <a:gd name="T92" fmla="*/ 86 w 230"/>
                    <a:gd name="T93" fmla="*/ 82 h 88"/>
                    <a:gd name="T94" fmla="*/ 114 w 230"/>
                    <a:gd name="T95" fmla="*/ 42 h 88"/>
                    <a:gd name="T96" fmla="*/ 82 w 230"/>
                    <a:gd name="T97" fmla="*/ 4 h 88"/>
                    <a:gd name="T98" fmla="*/ 51 w 230"/>
                    <a:gd name="T99" fmla="*/ 82 h 88"/>
                    <a:gd name="T100" fmla="*/ 35 w 230"/>
                    <a:gd name="T101" fmla="*/ 83 h 88"/>
                    <a:gd name="T102" fmla="*/ 35 w 230"/>
                    <a:gd name="T103" fmla="*/ 15 h 88"/>
                    <a:gd name="T104" fmla="*/ 36 w 230"/>
                    <a:gd name="T105" fmla="*/ 7 h 88"/>
                    <a:gd name="T106" fmla="*/ 44 w 230"/>
                    <a:gd name="T107" fmla="*/ 5 h 88"/>
                    <a:gd name="T108" fmla="*/ 89 w 230"/>
                    <a:gd name="T109" fmla="*/ 44 h 88"/>
                    <a:gd name="T110" fmla="*/ 51 w 230"/>
                    <a:gd name="T111" fmla="*/ 8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30" h="88">
                      <a:moveTo>
                        <a:pt x="224" y="66"/>
                      </a:moveTo>
                      <a:cubicBezTo>
                        <a:pt x="215" y="81"/>
                        <a:pt x="210" y="82"/>
                        <a:pt x="196" y="82"/>
                      </a:cubicBezTo>
                      <a:cubicBezTo>
                        <a:pt x="184" y="82"/>
                        <a:pt x="181" y="80"/>
                        <a:pt x="179" y="78"/>
                      </a:cubicBezTo>
                      <a:cubicBezTo>
                        <a:pt x="177" y="76"/>
                        <a:pt x="176" y="72"/>
                        <a:pt x="176" y="65"/>
                      </a:cubicBezTo>
                      <a:cubicBezTo>
                        <a:pt x="176" y="49"/>
                        <a:pt x="176" y="49"/>
                        <a:pt x="176" y="49"/>
                      </a:cubicBezTo>
                      <a:cubicBezTo>
                        <a:pt x="176" y="45"/>
                        <a:pt x="176" y="45"/>
                        <a:pt x="181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0" y="45"/>
                        <a:pt x="202" y="46"/>
                        <a:pt x="204" y="53"/>
                      </a:cubicBezTo>
                      <a:cubicBezTo>
                        <a:pt x="205" y="56"/>
                        <a:pt x="205" y="56"/>
                        <a:pt x="205" y="56"/>
                      </a:cubicBezTo>
                      <a:cubicBezTo>
                        <a:pt x="206" y="57"/>
                        <a:pt x="210" y="57"/>
                        <a:pt x="211" y="56"/>
                      </a:cubicBezTo>
                      <a:cubicBezTo>
                        <a:pt x="210" y="52"/>
                        <a:pt x="210" y="47"/>
                        <a:pt x="210" y="42"/>
                      </a:cubicBezTo>
                      <a:cubicBezTo>
                        <a:pt x="210" y="37"/>
                        <a:pt x="210" y="32"/>
                        <a:pt x="211" y="28"/>
                      </a:cubicBezTo>
                      <a:cubicBezTo>
                        <a:pt x="210" y="26"/>
                        <a:pt x="206" y="26"/>
                        <a:pt x="205" y="28"/>
                      </a:cubicBezTo>
                      <a:cubicBezTo>
                        <a:pt x="204" y="31"/>
                        <a:pt x="204" y="31"/>
                        <a:pt x="204" y="31"/>
                      </a:cubicBezTo>
                      <a:cubicBezTo>
                        <a:pt x="202" y="37"/>
                        <a:pt x="200" y="38"/>
                        <a:pt x="192" y="38"/>
                      </a:cubicBezTo>
                      <a:cubicBezTo>
                        <a:pt x="181" y="38"/>
                        <a:pt x="181" y="38"/>
                        <a:pt x="181" y="38"/>
                      </a:cubicBezTo>
                      <a:cubicBezTo>
                        <a:pt x="176" y="38"/>
                        <a:pt x="176" y="38"/>
                        <a:pt x="176" y="34"/>
                      </a:cubicBezTo>
                      <a:cubicBezTo>
                        <a:pt x="176" y="20"/>
                        <a:pt x="176" y="20"/>
                        <a:pt x="176" y="20"/>
                      </a:cubicBezTo>
                      <a:cubicBezTo>
                        <a:pt x="176" y="11"/>
                        <a:pt x="172" y="6"/>
                        <a:pt x="163" y="6"/>
                      </a:cubicBezTo>
                      <a:cubicBezTo>
                        <a:pt x="194" y="6"/>
                        <a:pt x="194" y="6"/>
                        <a:pt x="194" y="6"/>
                      </a:cubicBezTo>
                      <a:cubicBezTo>
                        <a:pt x="202" y="6"/>
                        <a:pt x="207" y="7"/>
                        <a:pt x="210" y="10"/>
                      </a:cubicBezTo>
                      <a:cubicBezTo>
                        <a:pt x="212" y="12"/>
                        <a:pt x="214" y="16"/>
                        <a:pt x="216" y="20"/>
                      </a:cubicBezTo>
                      <a:cubicBezTo>
                        <a:pt x="218" y="22"/>
                        <a:pt x="222" y="21"/>
                        <a:pt x="222" y="20"/>
                      </a:cubicBezTo>
                      <a:cubicBezTo>
                        <a:pt x="221" y="11"/>
                        <a:pt x="220" y="2"/>
                        <a:pt x="22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40" y="3"/>
                        <a:pt x="14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52" y="6"/>
                        <a:pt x="153" y="6"/>
                        <a:pt x="153" y="19"/>
                      </a:cubicBezTo>
                      <a:cubicBezTo>
                        <a:pt x="153" y="68"/>
                        <a:pt x="153" y="68"/>
                        <a:pt x="153" y="68"/>
                      </a:cubicBezTo>
                      <a:cubicBezTo>
                        <a:pt x="153" y="81"/>
                        <a:pt x="152" y="82"/>
                        <a:pt x="145" y="82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4"/>
                        <a:pt x="136" y="87"/>
                        <a:pt x="138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5" y="84"/>
                        <a:pt x="229" y="74"/>
                        <a:pt x="230" y="67"/>
                      </a:cubicBezTo>
                      <a:cubicBezTo>
                        <a:pt x="229" y="65"/>
                        <a:pt x="225" y="65"/>
                        <a:pt x="224" y="66"/>
                      </a:cubicBezTo>
                      <a:close/>
                      <a:moveTo>
                        <a:pt x="82" y="4"/>
                      </a:moveTo>
                      <a:cubicBezTo>
                        <a:pt x="71" y="0"/>
                        <a:pt x="58" y="0"/>
                        <a:pt x="44" y="0"/>
                      </a:cubicBezTo>
                      <a:cubicBezTo>
                        <a:pt x="27" y="0"/>
                        <a:pt x="16" y="0"/>
                        <a:pt x="2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5"/>
                        <a:pt x="12" y="15"/>
                        <a:pt x="12" y="27"/>
                      </a:cubicBezTo>
                      <a:cubicBezTo>
                        <a:pt x="12" y="27"/>
                        <a:pt x="12" y="81"/>
                        <a:pt x="12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8"/>
                        <a:pt x="1" y="88"/>
                      </a:cubicBezTo>
                      <a:cubicBezTo>
                        <a:pt x="14" y="88"/>
                        <a:pt x="38" y="88"/>
                        <a:pt x="45" y="88"/>
                      </a:cubicBezTo>
                      <a:cubicBezTo>
                        <a:pt x="62" y="88"/>
                        <a:pt x="75" y="87"/>
                        <a:pt x="86" y="82"/>
                      </a:cubicBezTo>
                      <a:cubicBezTo>
                        <a:pt x="104" y="75"/>
                        <a:pt x="114" y="60"/>
                        <a:pt x="114" y="42"/>
                      </a:cubicBezTo>
                      <a:cubicBezTo>
                        <a:pt x="114" y="26"/>
                        <a:pt x="103" y="10"/>
                        <a:pt x="82" y="4"/>
                      </a:cubicBezTo>
                      <a:close/>
                      <a:moveTo>
                        <a:pt x="51" y="82"/>
                      </a:move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1"/>
                        <a:pt x="35" y="8"/>
                        <a:pt x="36" y="7"/>
                      </a:cubicBezTo>
                      <a:cubicBezTo>
                        <a:pt x="37" y="6"/>
                        <a:pt x="40" y="5"/>
                        <a:pt x="44" y="5"/>
                      </a:cubicBezTo>
                      <a:cubicBezTo>
                        <a:pt x="73" y="5"/>
                        <a:pt x="89" y="20"/>
                        <a:pt x="89" y="44"/>
                      </a:cubicBezTo>
                      <a:cubicBezTo>
                        <a:pt x="89" y="62"/>
                        <a:pt x="79" y="82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0" name="Freeform 22"/>
                <p:cNvSpPr>
                  <a:spLocks/>
                </p:cNvSpPr>
                <p:nvPr/>
              </p:nvSpPr>
              <p:spPr bwMode="auto">
                <a:xfrm>
                  <a:off x="-3365500" y="-1458913"/>
                  <a:ext cx="220663" cy="200025"/>
                </a:xfrm>
                <a:custGeom>
                  <a:avLst/>
                  <a:gdLst>
                    <a:gd name="T0" fmla="*/ 70 w 102"/>
                    <a:gd name="T1" fmla="*/ 87 h 92"/>
                    <a:gd name="T2" fmla="*/ 62 w 102"/>
                    <a:gd name="T3" fmla="*/ 72 h 92"/>
                    <a:gd name="T4" fmla="*/ 62 w 102"/>
                    <a:gd name="T5" fmla="*/ 24 h 92"/>
                    <a:gd name="T6" fmla="*/ 45 w 102"/>
                    <a:gd name="T7" fmla="*/ 10 h 92"/>
                    <a:gd name="T8" fmla="*/ 65 w 102"/>
                    <a:gd name="T9" fmla="*/ 10 h 92"/>
                    <a:gd name="T10" fmla="*/ 67 w 102"/>
                    <a:gd name="T11" fmla="*/ 10 h 92"/>
                    <a:gd name="T12" fmla="*/ 76 w 102"/>
                    <a:gd name="T13" fmla="*/ 10 h 92"/>
                    <a:gd name="T14" fmla="*/ 93 w 102"/>
                    <a:gd name="T15" fmla="*/ 24 h 92"/>
                    <a:gd name="T16" fmla="*/ 99 w 102"/>
                    <a:gd name="T17" fmla="*/ 24 h 92"/>
                    <a:gd name="T18" fmla="*/ 102 w 102"/>
                    <a:gd name="T19" fmla="*/ 1 h 92"/>
                    <a:gd name="T20" fmla="*/ 99 w 102"/>
                    <a:gd name="T21" fmla="*/ 0 h 92"/>
                    <a:gd name="T22" fmla="*/ 97 w 102"/>
                    <a:gd name="T23" fmla="*/ 1 h 92"/>
                    <a:gd name="T24" fmla="*/ 83 w 102"/>
                    <a:gd name="T25" fmla="*/ 4 h 92"/>
                    <a:gd name="T26" fmla="*/ 23 w 102"/>
                    <a:gd name="T27" fmla="*/ 4 h 92"/>
                    <a:gd name="T28" fmla="*/ 9 w 102"/>
                    <a:gd name="T29" fmla="*/ 1 h 92"/>
                    <a:gd name="T30" fmla="*/ 7 w 102"/>
                    <a:gd name="T31" fmla="*/ 0 h 92"/>
                    <a:gd name="T32" fmla="*/ 5 w 102"/>
                    <a:gd name="T33" fmla="*/ 1 h 92"/>
                    <a:gd name="T34" fmla="*/ 0 w 102"/>
                    <a:gd name="T35" fmla="*/ 24 h 92"/>
                    <a:gd name="T36" fmla="*/ 6 w 102"/>
                    <a:gd name="T37" fmla="*/ 25 h 92"/>
                    <a:gd name="T38" fmla="*/ 25 w 102"/>
                    <a:gd name="T39" fmla="*/ 10 h 92"/>
                    <a:gd name="T40" fmla="*/ 35 w 102"/>
                    <a:gd name="T41" fmla="*/ 10 h 92"/>
                    <a:gd name="T42" fmla="*/ 39 w 102"/>
                    <a:gd name="T43" fmla="*/ 14 h 92"/>
                    <a:gd name="T44" fmla="*/ 39 w 102"/>
                    <a:gd name="T45" fmla="*/ 72 h 92"/>
                    <a:gd name="T46" fmla="*/ 31 w 102"/>
                    <a:gd name="T47" fmla="*/ 87 h 92"/>
                    <a:gd name="T48" fmla="*/ 24 w 102"/>
                    <a:gd name="T49" fmla="*/ 87 h 92"/>
                    <a:gd name="T50" fmla="*/ 24 w 102"/>
                    <a:gd name="T51" fmla="*/ 92 h 92"/>
                    <a:gd name="T52" fmla="*/ 77 w 102"/>
                    <a:gd name="T53" fmla="*/ 92 h 92"/>
                    <a:gd name="T54" fmla="*/ 77 w 102"/>
                    <a:gd name="T55" fmla="*/ 87 h 92"/>
                    <a:gd name="T56" fmla="*/ 70 w 102"/>
                    <a:gd name="T57" fmla="*/ 87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2" h="92">
                      <a:moveTo>
                        <a:pt x="70" y="87"/>
                      </a:moveTo>
                      <a:cubicBezTo>
                        <a:pt x="63" y="86"/>
                        <a:pt x="62" y="85"/>
                        <a:pt x="62" y="72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13"/>
                        <a:pt x="58" y="10"/>
                        <a:pt x="45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6" y="10"/>
                        <a:pt x="66" y="10"/>
                        <a:pt x="6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88" y="10"/>
                        <a:pt x="90" y="16"/>
                        <a:pt x="93" y="24"/>
                      </a:cubicBezTo>
                      <a:cubicBezTo>
                        <a:pt x="94" y="26"/>
                        <a:pt x="98" y="25"/>
                        <a:pt x="99" y="24"/>
                      </a:cubicBezTo>
                      <a:cubicBezTo>
                        <a:pt x="99" y="16"/>
                        <a:pt x="100" y="6"/>
                        <a:pt x="102" y="1"/>
                      </a:cubicBezTo>
                      <a:cubicBezTo>
                        <a:pt x="101" y="1"/>
                        <a:pt x="100" y="0"/>
                        <a:pt x="99" y="0"/>
                      </a:cubicBezTo>
                      <a:cubicBezTo>
                        <a:pt x="98" y="0"/>
                        <a:pt x="98" y="0"/>
                        <a:pt x="97" y="1"/>
                      </a:cubicBezTo>
                      <a:cubicBezTo>
                        <a:pt x="96" y="3"/>
                        <a:pt x="93" y="4"/>
                        <a:pt x="8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11" y="4"/>
                        <a:pt x="10" y="3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4" y="6"/>
                        <a:pt x="3" y="14"/>
                        <a:pt x="0" y="24"/>
                      </a:cubicBezTo>
                      <a:cubicBezTo>
                        <a:pt x="1" y="25"/>
                        <a:pt x="4" y="26"/>
                        <a:pt x="6" y="25"/>
                      </a:cubicBezTo>
                      <a:cubicBezTo>
                        <a:pt x="10" y="15"/>
                        <a:pt x="14" y="10"/>
                        <a:pt x="2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9" y="10"/>
                        <a:pt x="39" y="10"/>
                        <a:pt x="39" y="14"/>
                      </a:cubicBezTo>
                      <a:cubicBezTo>
                        <a:pt x="39" y="72"/>
                        <a:pt x="39" y="72"/>
                        <a:pt x="39" y="72"/>
                      </a:cubicBezTo>
                      <a:cubicBezTo>
                        <a:pt x="39" y="85"/>
                        <a:pt x="38" y="86"/>
                        <a:pt x="31" y="87"/>
                      </a:cubicBezTo>
                      <a:cubicBezTo>
                        <a:pt x="24" y="87"/>
                        <a:pt x="24" y="87"/>
                        <a:pt x="24" y="87"/>
                      </a:cubicBezTo>
                      <a:cubicBezTo>
                        <a:pt x="23" y="88"/>
                        <a:pt x="23" y="91"/>
                        <a:pt x="24" y="92"/>
                      </a:cubicBezTo>
                      <a:cubicBezTo>
                        <a:pt x="38" y="92"/>
                        <a:pt x="66" y="92"/>
                        <a:pt x="77" y="92"/>
                      </a:cubicBezTo>
                      <a:cubicBezTo>
                        <a:pt x="78" y="91"/>
                        <a:pt x="78" y="88"/>
                        <a:pt x="77" y="87"/>
                      </a:cubicBezTo>
                      <a:lnTo>
                        <a:pt x="70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-1524000" y="-1457325"/>
                  <a:ext cx="1995488" cy="203200"/>
                </a:xfrm>
                <a:custGeom>
                  <a:avLst/>
                  <a:gdLst>
                    <a:gd name="T0" fmla="*/ 23 w 922"/>
                    <a:gd name="T1" fmla="*/ 85 h 93"/>
                    <a:gd name="T2" fmla="*/ 58 w 922"/>
                    <a:gd name="T3" fmla="*/ 7 h 93"/>
                    <a:gd name="T4" fmla="*/ 0 w 922"/>
                    <a:gd name="T5" fmla="*/ 46 h 93"/>
                    <a:gd name="T6" fmla="*/ 759 w 922"/>
                    <a:gd name="T7" fmla="*/ 50 h 93"/>
                    <a:gd name="T8" fmla="*/ 732 w 922"/>
                    <a:gd name="T9" fmla="*/ 2 h 93"/>
                    <a:gd name="T10" fmla="*/ 703 w 922"/>
                    <a:gd name="T11" fmla="*/ 27 h 93"/>
                    <a:gd name="T12" fmla="*/ 691 w 922"/>
                    <a:gd name="T13" fmla="*/ 86 h 93"/>
                    <a:gd name="T14" fmla="*/ 733 w 922"/>
                    <a:gd name="T15" fmla="*/ 86 h 93"/>
                    <a:gd name="T16" fmla="*/ 739 w 922"/>
                    <a:gd name="T17" fmla="*/ 57 h 93"/>
                    <a:gd name="T18" fmla="*/ 795 w 922"/>
                    <a:gd name="T19" fmla="*/ 87 h 93"/>
                    <a:gd name="T20" fmla="*/ 725 w 922"/>
                    <a:gd name="T21" fmla="*/ 15 h 93"/>
                    <a:gd name="T22" fmla="*/ 319 w 922"/>
                    <a:gd name="T23" fmla="*/ 2 h 93"/>
                    <a:gd name="T24" fmla="*/ 284 w 922"/>
                    <a:gd name="T25" fmla="*/ 22 h 93"/>
                    <a:gd name="T26" fmla="*/ 271 w 922"/>
                    <a:gd name="T27" fmla="*/ 91 h 93"/>
                    <a:gd name="T28" fmla="*/ 307 w 922"/>
                    <a:gd name="T29" fmla="*/ 71 h 93"/>
                    <a:gd name="T30" fmla="*/ 319 w 922"/>
                    <a:gd name="T31" fmla="*/ 2 h 93"/>
                    <a:gd name="T32" fmla="*/ 610 w 922"/>
                    <a:gd name="T33" fmla="*/ 7 h 93"/>
                    <a:gd name="T34" fmla="*/ 605 w 922"/>
                    <a:gd name="T35" fmla="*/ 86 h 93"/>
                    <a:gd name="T36" fmla="*/ 649 w 922"/>
                    <a:gd name="T37" fmla="*/ 86 h 93"/>
                    <a:gd name="T38" fmla="*/ 654 w 922"/>
                    <a:gd name="T39" fmla="*/ 7 h 93"/>
                    <a:gd name="T40" fmla="*/ 190 w 922"/>
                    <a:gd name="T41" fmla="*/ 81 h 93"/>
                    <a:gd name="T42" fmla="*/ 199 w 922"/>
                    <a:gd name="T43" fmla="*/ 7 h 93"/>
                    <a:gd name="T44" fmla="*/ 151 w 922"/>
                    <a:gd name="T45" fmla="*/ 7 h 93"/>
                    <a:gd name="T46" fmla="*/ 156 w 922"/>
                    <a:gd name="T47" fmla="*/ 86 h 93"/>
                    <a:gd name="T48" fmla="*/ 241 w 922"/>
                    <a:gd name="T49" fmla="*/ 69 h 93"/>
                    <a:gd name="T50" fmla="*/ 523 w 922"/>
                    <a:gd name="T51" fmla="*/ 81 h 93"/>
                    <a:gd name="T52" fmla="*/ 536 w 922"/>
                    <a:gd name="T53" fmla="*/ 48 h 93"/>
                    <a:gd name="T54" fmla="*/ 554 w 922"/>
                    <a:gd name="T55" fmla="*/ 45 h 93"/>
                    <a:gd name="T56" fmla="*/ 536 w 922"/>
                    <a:gd name="T57" fmla="*/ 41 h 93"/>
                    <a:gd name="T58" fmla="*/ 507 w 922"/>
                    <a:gd name="T59" fmla="*/ 9 h 93"/>
                    <a:gd name="T60" fmla="*/ 554 w 922"/>
                    <a:gd name="T61" fmla="*/ 13 h 93"/>
                    <a:gd name="T62" fmla="*/ 485 w 922"/>
                    <a:gd name="T63" fmla="*/ 2 h 93"/>
                    <a:gd name="T64" fmla="*/ 497 w 922"/>
                    <a:gd name="T65" fmla="*/ 71 h 93"/>
                    <a:gd name="T66" fmla="*/ 567 w 922"/>
                    <a:gd name="T67" fmla="*/ 91 h 93"/>
                    <a:gd name="T68" fmla="*/ 404 w 922"/>
                    <a:gd name="T69" fmla="*/ 53 h 93"/>
                    <a:gd name="T70" fmla="*/ 388 w 922"/>
                    <a:gd name="T71" fmla="*/ 7 h 93"/>
                    <a:gd name="T72" fmla="*/ 346 w 922"/>
                    <a:gd name="T73" fmla="*/ 7 h 93"/>
                    <a:gd name="T74" fmla="*/ 397 w 922"/>
                    <a:gd name="T75" fmla="*/ 92 h 93"/>
                    <a:gd name="T76" fmla="*/ 407 w 922"/>
                    <a:gd name="T77" fmla="*/ 61 h 93"/>
                    <a:gd name="T78" fmla="*/ 426 w 922"/>
                    <a:gd name="T79" fmla="*/ 7 h 93"/>
                    <a:gd name="T80" fmla="*/ 421 w 922"/>
                    <a:gd name="T81" fmla="*/ 43 h 93"/>
                    <a:gd name="T82" fmla="*/ 418 w 922"/>
                    <a:gd name="T83" fmla="*/ 49 h 93"/>
                    <a:gd name="T84" fmla="*/ 448 w 922"/>
                    <a:gd name="T85" fmla="*/ 12 h 93"/>
                    <a:gd name="T86" fmla="*/ 921 w 922"/>
                    <a:gd name="T87" fmla="*/ 86 h 93"/>
                    <a:gd name="T88" fmla="*/ 875 w 922"/>
                    <a:gd name="T89" fmla="*/ 3 h 93"/>
                    <a:gd name="T90" fmla="*/ 837 w 922"/>
                    <a:gd name="T91" fmla="*/ 58 h 93"/>
                    <a:gd name="T92" fmla="*/ 813 w 922"/>
                    <a:gd name="T93" fmla="*/ 91 h 93"/>
                    <a:gd name="T94" fmla="*/ 837 w 922"/>
                    <a:gd name="T95" fmla="*/ 83 h 93"/>
                    <a:gd name="T96" fmla="*/ 850 w 922"/>
                    <a:gd name="T97" fmla="*/ 49 h 93"/>
                    <a:gd name="T98" fmla="*/ 871 w 922"/>
                    <a:gd name="T99" fmla="*/ 50 h 93"/>
                    <a:gd name="T100" fmla="*/ 869 w 922"/>
                    <a:gd name="T101" fmla="*/ 61 h 93"/>
                    <a:gd name="T102" fmla="*/ 880 w 922"/>
                    <a:gd name="T103" fmla="*/ 86 h 93"/>
                    <a:gd name="T104" fmla="*/ 921 w 922"/>
                    <a:gd name="T105" fmla="*/ 8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922" h="93">
                      <a:moveTo>
                        <a:pt x="57" y="0"/>
                      </a:moveTo>
                      <a:cubicBezTo>
                        <a:pt x="90" y="0"/>
                        <a:pt x="114" y="21"/>
                        <a:pt x="114" y="47"/>
                      </a:cubicBezTo>
                      <a:cubicBezTo>
                        <a:pt x="114" y="75"/>
                        <a:pt x="91" y="93"/>
                        <a:pt x="58" y="93"/>
                      </a:cubicBezTo>
                      <a:cubicBezTo>
                        <a:pt x="44" y="93"/>
                        <a:pt x="32" y="90"/>
                        <a:pt x="23" y="85"/>
                      </a:cubicBezTo>
                      <a:cubicBezTo>
                        <a:pt x="38" y="87"/>
                        <a:pt x="56" y="87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81" y="86"/>
                        <a:pt x="88" y="60"/>
                        <a:pt x="88" y="44"/>
                      </a:cubicBezTo>
                      <a:cubicBezTo>
                        <a:pt x="88" y="22"/>
                        <a:pt x="78" y="7"/>
                        <a:pt x="58" y="7"/>
                      </a:cubicBezTo>
                      <a:cubicBezTo>
                        <a:pt x="38" y="7"/>
                        <a:pt x="26" y="25"/>
                        <a:pt x="26" y="48"/>
                      </a:cubicBezTo>
                      <a:cubicBezTo>
                        <a:pt x="26" y="60"/>
                        <a:pt x="29" y="71"/>
                        <a:pt x="35" y="78"/>
                      </a:cubicBezTo>
                      <a:cubicBezTo>
                        <a:pt x="20" y="77"/>
                        <a:pt x="10" y="73"/>
                        <a:pt x="9" y="73"/>
                      </a:cubicBezTo>
                      <a:cubicBezTo>
                        <a:pt x="4" y="66"/>
                        <a:pt x="0" y="57"/>
                        <a:pt x="0" y="46"/>
                      </a:cubicBezTo>
                      <a:cubicBezTo>
                        <a:pt x="0" y="19"/>
                        <a:pt x="23" y="0"/>
                        <a:pt x="57" y="0"/>
                      </a:cubicBezTo>
                      <a:close/>
                      <a:moveTo>
                        <a:pt x="795" y="87"/>
                      </a:moveTo>
                      <a:cubicBezTo>
                        <a:pt x="793" y="87"/>
                        <a:pt x="788" y="86"/>
                        <a:pt x="784" y="83"/>
                      </a:cubicBezTo>
                      <a:cubicBezTo>
                        <a:pt x="777" y="78"/>
                        <a:pt x="770" y="68"/>
                        <a:pt x="759" y="50"/>
                      </a:cubicBezTo>
                      <a:cubicBezTo>
                        <a:pt x="759" y="48"/>
                        <a:pt x="759" y="47"/>
                        <a:pt x="760" y="47"/>
                      </a:cubicBezTo>
                      <a:cubicBezTo>
                        <a:pt x="768" y="44"/>
                        <a:pt x="777" y="39"/>
                        <a:pt x="777" y="27"/>
                      </a:cubicBezTo>
                      <a:cubicBezTo>
                        <a:pt x="777" y="18"/>
                        <a:pt x="772" y="12"/>
                        <a:pt x="763" y="7"/>
                      </a:cubicBezTo>
                      <a:cubicBezTo>
                        <a:pt x="757" y="4"/>
                        <a:pt x="745" y="2"/>
                        <a:pt x="732" y="2"/>
                      </a:cubicBezTo>
                      <a:cubicBezTo>
                        <a:pt x="717" y="2"/>
                        <a:pt x="706" y="2"/>
                        <a:pt x="692" y="2"/>
                      </a:cubicBezTo>
                      <a:cubicBezTo>
                        <a:pt x="690" y="3"/>
                        <a:pt x="690" y="7"/>
                        <a:pt x="692" y="8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06" y="8"/>
                        <a:pt x="703" y="14"/>
                        <a:pt x="703" y="27"/>
                      </a:cubicBezTo>
                      <a:cubicBezTo>
                        <a:pt x="703" y="27"/>
                        <a:pt x="703" y="27"/>
                        <a:pt x="703" y="27"/>
                      </a:cubicBezTo>
                      <a:cubicBezTo>
                        <a:pt x="703" y="71"/>
                        <a:pt x="703" y="71"/>
                        <a:pt x="703" y="71"/>
                      </a:cubicBezTo>
                      <a:cubicBezTo>
                        <a:pt x="703" y="84"/>
                        <a:pt x="702" y="85"/>
                        <a:pt x="695" y="86"/>
                      </a:cubicBezTo>
                      <a:cubicBezTo>
                        <a:pt x="691" y="86"/>
                        <a:pt x="691" y="86"/>
                        <a:pt x="691" y="86"/>
                      </a:cubicBezTo>
                      <a:cubicBezTo>
                        <a:pt x="689" y="87"/>
                        <a:pt x="689" y="90"/>
                        <a:pt x="691" y="91"/>
                      </a:cubicBezTo>
                      <a:cubicBezTo>
                        <a:pt x="701" y="91"/>
                        <a:pt x="725" y="91"/>
                        <a:pt x="738" y="91"/>
                      </a:cubicBezTo>
                      <a:cubicBezTo>
                        <a:pt x="739" y="90"/>
                        <a:pt x="739" y="87"/>
                        <a:pt x="738" y="86"/>
                      </a:cubicBezTo>
                      <a:cubicBezTo>
                        <a:pt x="733" y="86"/>
                        <a:pt x="733" y="86"/>
                        <a:pt x="733" y="86"/>
                      </a:cubicBezTo>
                      <a:cubicBezTo>
                        <a:pt x="726" y="85"/>
                        <a:pt x="725" y="84"/>
                        <a:pt x="725" y="71"/>
                      </a:cubicBezTo>
                      <a:cubicBezTo>
                        <a:pt x="725" y="55"/>
                        <a:pt x="725" y="55"/>
                        <a:pt x="725" y="55"/>
                      </a:cubicBezTo>
                      <a:cubicBezTo>
                        <a:pt x="725" y="52"/>
                        <a:pt x="725" y="52"/>
                        <a:pt x="731" y="52"/>
                      </a:cubicBezTo>
                      <a:cubicBezTo>
                        <a:pt x="735" y="52"/>
                        <a:pt x="738" y="53"/>
                        <a:pt x="739" y="57"/>
                      </a:cubicBezTo>
                      <a:cubicBezTo>
                        <a:pt x="743" y="64"/>
                        <a:pt x="747" y="70"/>
                        <a:pt x="752" y="77"/>
                      </a:cubicBezTo>
                      <a:cubicBezTo>
                        <a:pt x="759" y="87"/>
                        <a:pt x="768" y="91"/>
                        <a:pt x="783" y="91"/>
                      </a:cubicBezTo>
                      <a:cubicBezTo>
                        <a:pt x="788" y="91"/>
                        <a:pt x="793" y="91"/>
                        <a:pt x="796" y="90"/>
                      </a:cubicBezTo>
                      <a:cubicBezTo>
                        <a:pt x="796" y="90"/>
                        <a:pt x="796" y="87"/>
                        <a:pt x="795" y="87"/>
                      </a:cubicBezTo>
                      <a:close/>
                      <a:moveTo>
                        <a:pt x="747" y="42"/>
                      </a:moveTo>
                      <a:cubicBezTo>
                        <a:pt x="744" y="45"/>
                        <a:pt x="741" y="46"/>
                        <a:pt x="735" y="46"/>
                      </a:cubicBezTo>
                      <a:cubicBezTo>
                        <a:pt x="725" y="46"/>
                        <a:pt x="725" y="46"/>
                        <a:pt x="725" y="41"/>
                      </a:cubicBezTo>
                      <a:cubicBezTo>
                        <a:pt x="725" y="15"/>
                        <a:pt x="725" y="15"/>
                        <a:pt x="725" y="15"/>
                      </a:cubicBezTo>
                      <a:cubicBezTo>
                        <a:pt x="725" y="9"/>
                        <a:pt x="725" y="8"/>
                        <a:pt x="732" y="8"/>
                      </a:cubicBezTo>
                      <a:cubicBezTo>
                        <a:pt x="744" y="8"/>
                        <a:pt x="753" y="16"/>
                        <a:pt x="753" y="28"/>
                      </a:cubicBezTo>
                      <a:cubicBezTo>
                        <a:pt x="753" y="36"/>
                        <a:pt x="750" y="40"/>
                        <a:pt x="747" y="42"/>
                      </a:cubicBezTo>
                      <a:close/>
                      <a:moveTo>
                        <a:pt x="319" y="2"/>
                      </a:moveTo>
                      <a:cubicBezTo>
                        <a:pt x="314" y="2"/>
                        <a:pt x="275" y="2"/>
                        <a:pt x="271" y="2"/>
                      </a:cubicBezTo>
                      <a:cubicBezTo>
                        <a:pt x="269" y="3"/>
                        <a:pt x="269" y="6"/>
                        <a:pt x="271" y="7"/>
                      </a:cubicBezTo>
                      <a:cubicBezTo>
                        <a:pt x="275" y="7"/>
                        <a:pt x="275" y="7"/>
                        <a:pt x="275" y="7"/>
                      </a:cubicBezTo>
                      <a:cubicBezTo>
                        <a:pt x="283" y="9"/>
                        <a:pt x="284" y="9"/>
                        <a:pt x="284" y="22"/>
                      </a:cubicBezTo>
                      <a:cubicBezTo>
                        <a:pt x="284" y="71"/>
                        <a:pt x="284" y="71"/>
                        <a:pt x="284" y="71"/>
                      </a:cubicBezTo>
                      <a:cubicBezTo>
                        <a:pt x="284" y="84"/>
                        <a:pt x="283" y="85"/>
                        <a:pt x="275" y="86"/>
                      </a:cubicBezTo>
                      <a:cubicBezTo>
                        <a:pt x="271" y="86"/>
                        <a:pt x="271" y="86"/>
                        <a:pt x="271" y="86"/>
                      </a:cubicBezTo>
                      <a:cubicBezTo>
                        <a:pt x="269" y="87"/>
                        <a:pt x="269" y="90"/>
                        <a:pt x="271" y="91"/>
                      </a:cubicBezTo>
                      <a:cubicBezTo>
                        <a:pt x="319" y="91"/>
                        <a:pt x="319" y="91"/>
                        <a:pt x="319" y="91"/>
                      </a:cubicBezTo>
                      <a:cubicBezTo>
                        <a:pt x="320" y="90"/>
                        <a:pt x="321" y="87"/>
                        <a:pt x="319" y="86"/>
                      </a:cubicBezTo>
                      <a:cubicBezTo>
                        <a:pt x="315" y="86"/>
                        <a:pt x="315" y="86"/>
                        <a:pt x="315" y="86"/>
                      </a:cubicBezTo>
                      <a:cubicBezTo>
                        <a:pt x="308" y="85"/>
                        <a:pt x="307" y="84"/>
                        <a:pt x="307" y="71"/>
                      </a:cubicBezTo>
                      <a:cubicBezTo>
                        <a:pt x="307" y="22"/>
                        <a:pt x="307" y="22"/>
                        <a:pt x="307" y="22"/>
                      </a:cubicBezTo>
                      <a:cubicBezTo>
                        <a:pt x="306" y="12"/>
                        <a:pt x="302" y="7"/>
                        <a:pt x="293" y="7"/>
                      </a:cubicBezTo>
                      <a:cubicBezTo>
                        <a:pt x="319" y="7"/>
                        <a:pt x="319" y="7"/>
                        <a:pt x="319" y="7"/>
                      </a:cubicBezTo>
                      <a:cubicBezTo>
                        <a:pt x="321" y="6"/>
                        <a:pt x="321" y="3"/>
                        <a:pt x="319" y="2"/>
                      </a:cubicBezTo>
                      <a:close/>
                      <a:moveTo>
                        <a:pt x="654" y="2"/>
                      </a:moveTo>
                      <a:cubicBezTo>
                        <a:pt x="645" y="2"/>
                        <a:pt x="617" y="2"/>
                        <a:pt x="605" y="2"/>
                      </a:cubicBezTo>
                      <a:cubicBezTo>
                        <a:pt x="604" y="3"/>
                        <a:pt x="604" y="6"/>
                        <a:pt x="605" y="7"/>
                      </a:cubicBezTo>
                      <a:cubicBezTo>
                        <a:pt x="610" y="7"/>
                        <a:pt x="610" y="7"/>
                        <a:pt x="610" y="7"/>
                      </a:cubicBezTo>
                      <a:cubicBezTo>
                        <a:pt x="617" y="9"/>
                        <a:pt x="618" y="9"/>
                        <a:pt x="618" y="22"/>
                      </a:cubicBezTo>
                      <a:cubicBezTo>
                        <a:pt x="618" y="71"/>
                        <a:pt x="618" y="71"/>
                        <a:pt x="618" y="71"/>
                      </a:cubicBezTo>
                      <a:cubicBezTo>
                        <a:pt x="618" y="84"/>
                        <a:pt x="617" y="85"/>
                        <a:pt x="610" y="86"/>
                      </a:cubicBezTo>
                      <a:cubicBezTo>
                        <a:pt x="605" y="86"/>
                        <a:pt x="605" y="86"/>
                        <a:pt x="605" y="86"/>
                      </a:cubicBezTo>
                      <a:cubicBezTo>
                        <a:pt x="604" y="87"/>
                        <a:pt x="604" y="90"/>
                        <a:pt x="605" y="91"/>
                      </a:cubicBezTo>
                      <a:cubicBezTo>
                        <a:pt x="617" y="91"/>
                        <a:pt x="643" y="91"/>
                        <a:pt x="654" y="91"/>
                      </a:cubicBezTo>
                      <a:cubicBezTo>
                        <a:pt x="655" y="90"/>
                        <a:pt x="655" y="87"/>
                        <a:pt x="654" y="86"/>
                      </a:cubicBezTo>
                      <a:cubicBezTo>
                        <a:pt x="649" y="86"/>
                        <a:pt x="649" y="86"/>
                        <a:pt x="649" y="86"/>
                      </a:cubicBezTo>
                      <a:cubicBezTo>
                        <a:pt x="642" y="85"/>
                        <a:pt x="641" y="84"/>
                        <a:pt x="641" y="71"/>
                      </a:cubicBezTo>
                      <a:cubicBezTo>
                        <a:pt x="641" y="22"/>
                        <a:pt x="641" y="22"/>
                        <a:pt x="641" y="22"/>
                      </a:cubicBezTo>
                      <a:cubicBezTo>
                        <a:pt x="640" y="12"/>
                        <a:pt x="637" y="7"/>
                        <a:pt x="628" y="7"/>
                      </a:cubicBezTo>
                      <a:cubicBezTo>
                        <a:pt x="654" y="7"/>
                        <a:pt x="654" y="7"/>
                        <a:pt x="654" y="7"/>
                      </a:cubicBezTo>
                      <a:cubicBezTo>
                        <a:pt x="655" y="6"/>
                        <a:pt x="655" y="3"/>
                        <a:pt x="654" y="2"/>
                      </a:cubicBezTo>
                      <a:close/>
                      <a:moveTo>
                        <a:pt x="235" y="69"/>
                      </a:moveTo>
                      <a:cubicBezTo>
                        <a:pt x="226" y="84"/>
                        <a:pt x="221" y="85"/>
                        <a:pt x="207" y="85"/>
                      </a:cubicBezTo>
                      <a:cubicBezTo>
                        <a:pt x="195" y="85"/>
                        <a:pt x="192" y="83"/>
                        <a:pt x="190" y="81"/>
                      </a:cubicBezTo>
                      <a:cubicBezTo>
                        <a:pt x="188" y="79"/>
                        <a:pt x="187" y="75"/>
                        <a:pt x="187" y="69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7" y="12"/>
                        <a:pt x="183" y="7"/>
                        <a:pt x="174" y="7"/>
                      </a:cubicBezTo>
                      <a:cubicBezTo>
                        <a:pt x="199" y="7"/>
                        <a:pt x="199" y="7"/>
                        <a:pt x="199" y="7"/>
                      </a:cubicBezTo>
                      <a:cubicBezTo>
                        <a:pt x="201" y="6"/>
                        <a:pt x="201" y="3"/>
                        <a:pt x="199" y="2"/>
                      </a:cubicBezTo>
                      <a:cubicBezTo>
                        <a:pt x="191" y="2"/>
                        <a:pt x="183" y="2"/>
                        <a:pt x="176" y="2"/>
                      </a:cubicBezTo>
                      <a:cubicBezTo>
                        <a:pt x="168" y="2"/>
                        <a:pt x="160" y="2"/>
                        <a:pt x="152" y="2"/>
                      </a:cubicBezTo>
                      <a:cubicBezTo>
                        <a:pt x="150" y="3"/>
                        <a:pt x="150" y="6"/>
                        <a:pt x="151" y="7"/>
                      </a:cubicBezTo>
                      <a:cubicBezTo>
                        <a:pt x="156" y="7"/>
                        <a:pt x="156" y="7"/>
                        <a:pt x="156" y="7"/>
                      </a:cubicBezTo>
                      <a:cubicBezTo>
                        <a:pt x="163" y="8"/>
                        <a:pt x="164" y="9"/>
                        <a:pt x="164" y="22"/>
                      </a:cubicBezTo>
                      <a:cubicBezTo>
                        <a:pt x="164" y="71"/>
                        <a:pt x="164" y="71"/>
                        <a:pt x="164" y="71"/>
                      </a:cubicBezTo>
                      <a:cubicBezTo>
                        <a:pt x="164" y="84"/>
                        <a:pt x="163" y="85"/>
                        <a:pt x="156" y="86"/>
                      </a:cubicBezTo>
                      <a:cubicBezTo>
                        <a:pt x="150" y="86"/>
                        <a:pt x="150" y="86"/>
                        <a:pt x="150" y="86"/>
                      </a:cubicBezTo>
                      <a:cubicBezTo>
                        <a:pt x="149" y="87"/>
                        <a:pt x="149" y="90"/>
                        <a:pt x="150" y="91"/>
                      </a:cubicBezTo>
                      <a:cubicBezTo>
                        <a:pt x="160" y="91"/>
                        <a:pt x="234" y="91"/>
                        <a:pt x="234" y="91"/>
                      </a:cubicBezTo>
                      <a:cubicBezTo>
                        <a:pt x="237" y="87"/>
                        <a:pt x="240" y="76"/>
                        <a:pt x="241" y="69"/>
                      </a:cubicBezTo>
                      <a:cubicBezTo>
                        <a:pt x="240" y="68"/>
                        <a:pt x="236" y="67"/>
                        <a:pt x="235" y="69"/>
                      </a:cubicBezTo>
                      <a:close/>
                      <a:moveTo>
                        <a:pt x="568" y="69"/>
                      </a:moveTo>
                      <a:cubicBezTo>
                        <a:pt x="559" y="84"/>
                        <a:pt x="554" y="85"/>
                        <a:pt x="540" y="85"/>
                      </a:cubicBezTo>
                      <a:cubicBezTo>
                        <a:pt x="528" y="85"/>
                        <a:pt x="525" y="83"/>
                        <a:pt x="523" y="81"/>
                      </a:cubicBezTo>
                      <a:cubicBezTo>
                        <a:pt x="521" y="79"/>
                        <a:pt x="520" y="75"/>
                        <a:pt x="520" y="68"/>
                      </a:cubicBezTo>
                      <a:cubicBezTo>
                        <a:pt x="520" y="52"/>
                        <a:pt x="520" y="52"/>
                        <a:pt x="520" y="52"/>
                      </a:cubicBezTo>
                      <a:cubicBezTo>
                        <a:pt x="520" y="48"/>
                        <a:pt x="520" y="48"/>
                        <a:pt x="525" y="48"/>
                      </a:cubicBezTo>
                      <a:cubicBezTo>
                        <a:pt x="536" y="48"/>
                        <a:pt x="536" y="48"/>
                        <a:pt x="536" y="48"/>
                      </a:cubicBezTo>
                      <a:cubicBezTo>
                        <a:pt x="544" y="48"/>
                        <a:pt x="546" y="49"/>
                        <a:pt x="548" y="56"/>
                      </a:cubicBezTo>
                      <a:cubicBezTo>
                        <a:pt x="548" y="59"/>
                        <a:pt x="548" y="59"/>
                        <a:pt x="548" y="59"/>
                      </a:cubicBezTo>
                      <a:cubicBezTo>
                        <a:pt x="550" y="60"/>
                        <a:pt x="554" y="60"/>
                        <a:pt x="554" y="59"/>
                      </a:cubicBezTo>
                      <a:cubicBezTo>
                        <a:pt x="554" y="55"/>
                        <a:pt x="554" y="50"/>
                        <a:pt x="554" y="45"/>
                      </a:cubicBezTo>
                      <a:cubicBezTo>
                        <a:pt x="554" y="40"/>
                        <a:pt x="554" y="35"/>
                        <a:pt x="554" y="31"/>
                      </a:cubicBezTo>
                      <a:cubicBezTo>
                        <a:pt x="554" y="29"/>
                        <a:pt x="550" y="29"/>
                        <a:pt x="548" y="31"/>
                      </a:cubicBezTo>
                      <a:cubicBezTo>
                        <a:pt x="548" y="34"/>
                        <a:pt x="548" y="34"/>
                        <a:pt x="548" y="34"/>
                      </a:cubicBezTo>
                      <a:cubicBezTo>
                        <a:pt x="546" y="40"/>
                        <a:pt x="544" y="41"/>
                        <a:pt x="536" y="41"/>
                      </a:cubicBezTo>
                      <a:cubicBezTo>
                        <a:pt x="525" y="41"/>
                        <a:pt x="525" y="41"/>
                        <a:pt x="525" y="41"/>
                      </a:cubicBezTo>
                      <a:cubicBezTo>
                        <a:pt x="520" y="41"/>
                        <a:pt x="520" y="41"/>
                        <a:pt x="520" y="37"/>
                      </a:cubicBezTo>
                      <a:cubicBezTo>
                        <a:pt x="520" y="23"/>
                        <a:pt x="520" y="23"/>
                        <a:pt x="520" y="23"/>
                      </a:cubicBezTo>
                      <a:cubicBezTo>
                        <a:pt x="519" y="14"/>
                        <a:pt x="516" y="9"/>
                        <a:pt x="507" y="9"/>
                      </a:cubicBezTo>
                      <a:cubicBezTo>
                        <a:pt x="523" y="9"/>
                        <a:pt x="523" y="9"/>
                        <a:pt x="523" y="9"/>
                      </a:cubicBezTo>
                      <a:cubicBezTo>
                        <a:pt x="524" y="9"/>
                        <a:pt x="525" y="9"/>
                        <a:pt x="525" y="9"/>
                      </a:cubicBezTo>
                      <a:cubicBezTo>
                        <a:pt x="538" y="9"/>
                        <a:pt x="538" y="9"/>
                        <a:pt x="538" y="9"/>
                      </a:cubicBezTo>
                      <a:cubicBezTo>
                        <a:pt x="546" y="9"/>
                        <a:pt x="551" y="10"/>
                        <a:pt x="554" y="13"/>
                      </a:cubicBezTo>
                      <a:cubicBezTo>
                        <a:pt x="556" y="15"/>
                        <a:pt x="558" y="19"/>
                        <a:pt x="560" y="23"/>
                      </a:cubicBezTo>
                      <a:cubicBezTo>
                        <a:pt x="562" y="25"/>
                        <a:pt x="565" y="24"/>
                        <a:pt x="566" y="23"/>
                      </a:cubicBezTo>
                      <a:cubicBezTo>
                        <a:pt x="565" y="14"/>
                        <a:pt x="564" y="4"/>
                        <a:pt x="564" y="2"/>
                      </a:cubicBezTo>
                      <a:cubicBezTo>
                        <a:pt x="557" y="2"/>
                        <a:pt x="493" y="2"/>
                        <a:pt x="485" y="2"/>
                      </a:cubicBezTo>
                      <a:cubicBezTo>
                        <a:pt x="484" y="3"/>
                        <a:pt x="484" y="6"/>
                        <a:pt x="485" y="7"/>
                      </a:cubicBezTo>
                      <a:cubicBezTo>
                        <a:pt x="489" y="7"/>
                        <a:pt x="489" y="7"/>
                        <a:pt x="489" y="7"/>
                      </a:cubicBezTo>
                      <a:cubicBezTo>
                        <a:pt x="496" y="9"/>
                        <a:pt x="497" y="9"/>
                        <a:pt x="497" y="22"/>
                      </a:cubicBezTo>
                      <a:cubicBezTo>
                        <a:pt x="497" y="71"/>
                        <a:pt x="497" y="71"/>
                        <a:pt x="497" y="71"/>
                      </a:cubicBezTo>
                      <a:cubicBezTo>
                        <a:pt x="497" y="84"/>
                        <a:pt x="496" y="85"/>
                        <a:pt x="489" y="85"/>
                      </a:cubicBezTo>
                      <a:cubicBezTo>
                        <a:pt x="482" y="86"/>
                        <a:pt x="482" y="86"/>
                        <a:pt x="482" y="86"/>
                      </a:cubicBezTo>
                      <a:cubicBezTo>
                        <a:pt x="480" y="87"/>
                        <a:pt x="480" y="90"/>
                        <a:pt x="482" y="91"/>
                      </a:cubicBezTo>
                      <a:cubicBezTo>
                        <a:pt x="567" y="91"/>
                        <a:pt x="567" y="91"/>
                        <a:pt x="567" y="91"/>
                      </a:cubicBezTo>
                      <a:cubicBezTo>
                        <a:pt x="569" y="87"/>
                        <a:pt x="573" y="77"/>
                        <a:pt x="574" y="70"/>
                      </a:cubicBezTo>
                      <a:cubicBezTo>
                        <a:pt x="573" y="68"/>
                        <a:pt x="569" y="68"/>
                        <a:pt x="568" y="69"/>
                      </a:cubicBezTo>
                      <a:close/>
                      <a:moveTo>
                        <a:pt x="405" y="56"/>
                      </a:move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404" y="53"/>
                        <a:pt x="404" y="53"/>
                        <a:pt x="404" y="53"/>
                      </a:cubicBezTo>
                      <a:cubicBezTo>
                        <a:pt x="390" y="25"/>
                        <a:pt x="390" y="25"/>
                        <a:pt x="390" y="25"/>
                      </a:cubicBezTo>
                      <a:cubicBezTo>
                        <a:pt x="386" y="17"/>
                        <a:pt x="384" y="11"/>
                        <a:pt x="384" y="10"/>
                      </a:cubicBezTo>
                      <a:cubicBezTo>
                        <a:pt x="384" y="9"/>
                        <a:pt x="385" y="8"/>
                        <a:pt x="388" y="7"/>
                      </a:cubicBezTo>
                      <a:cubicBezTo>
                        <a:pt x="393" y="7"/>
                        <a:pt x="393" y="7"/>
                        <a:pt x="393" y="7"/>
                      </a:cubicBezTo>
                      <a:cubicBezTo>
                        <a:pt x="394" y="5"/>
                        <a:pt x="394" y="3"/>
                        <a:pt x="392" y="2"/>
                      </a:cubicBezTo>
                      <a:cubicBezTo>
                        <a:pt x="379" y="2"/>
                        <a:pt x="357" y="2"/>
                        <a:pt x="347" y="2"/>
                      </a:cubicBezTo>
                      <a:cubicBezTo>
                        <a:pt x="345" y="3"/>
                        <a:pt x="345" y="5"/>
                        <a:pt x="346" y="7"/>
                      </a:cubicBezTo>
                      <a:cubicBezTo>
                        <a:pt x="352" y="8"/>
                        <a:pt x="352" y="8"/>
                        <a:pt x="352" y="8"/>
                      </a:cubicBezTo>
                      <a:cubicBezTo>
                        <a:pt x="357" y="9"/>
                        <a:pt x="358" y="9"/>
                        <a:pt x="364" y="22"/>
                      </a:cubicBezTo>
                      <a:cubicBezTo>
                        <a:pt x="390" y="77"/>
                        <a:pt x="390" y="77"/>
                        <a:pt x="390" y="77"/>
                      </a:cubicBezTo>
                      <a:cubicBezTo>
                        <a:pt x="393" y="81"/>
                        <a:pt x="395" y="88"/>
                        <a:pt x="397" y="92"/>
                      </a:cubicBezTo>
                      <a:cubicBezTo>
                        <a:pt x="398" y="92"/>
                        <a:pt x="399" y="93"/>
                        <a:pt x="401" y="93"/>
                      </a:cubicBezTo>
                      <a:cubicBezTo>
                        <a:pt x="404" y="93"/>
                        <a:pt x="406" y="92"/>
                        <a:pt x="407" y="92"/>
                      </a:cubicBezTo>
                      <a:cubicBezTo>
                        <a:pt x="409" y="88"/>
                        <a:pt x="411" y="83"/>
                        <a:pt x="414" y="76"/>
                      </a:cubicBezTo>
                      <a:cubicBezTo>
                        <a:pt x="407" y="61"/>
                        <a:pt x="407" y="61"/>
                        <a:pt x="407" y="61"/>
                      </a:cubicBezTo>
                      <a:cubicBezTo>
                        <a:pt x="407" y="60"/>
                        <a:pt x="406" y="58"/>
                        <a:pt x="405" y="56"/>
                      </a:cubicBezTo>
                      <a:close/>
                      <a:moveTo>
                        <a:pt x="461" y="2"/>
                      </a:moveTo>
                      <a:cubicBezTo>
                        <a:pt x="453" y="2"/>
                        <a:pt x="436" y="2"/>
                        <a:pt x="426" y="2"/>
                      </a:cubicBezTo>
                      <a:cubicBezTo>
                        <a:pt x="424" y="3"/>
                        <a:pt x="424" y="6"/>
                        <a:pt x="426" y="7"/>
                      </a:cubicBezTo>
                      <a:cubicBezTo>
                        <a:pt x="431" y="8"/>
                        <a:pt x="431" y="8"/>
                        <a:pt x="431" y="8"/>
                      </a:cubicBezTo>
                      <a:cubicBezTo>
                        <a:pt x="435" y="8"/>
                        <a:pt x="436" y="9"/>
                        <a:pt x="436" y="10"/>
                      </a:cubicBezTo>
                      <a:cubicBezTo>
                        <a:pt x="436" y="11"/>
                        <a:pt x="435" y="12"/>
                        <a:pt x="434" y="15"/>
                      </a:cubicBezTo>
                      <a:cubicBezTo>
                        <a:pt x="432" y="19"/>
                        <a:pt x="425" y="34"/>
                        <a:pt x="421" y="43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7"/>
                        <a:pt x="419" y="47"/>
                        <a:pt x="419" y="47"/>
                      </a:cubicBezTo>
                      <a:cubicBezTo>
                        <a:pt x="419" y="48"/>
                        <a:pt x="419" y="48"/>
                        <a:pt x="419" y="48"/>
                      </a:cubicBezTo>
                      <a:cubicBezTo>
                        <a:pt x="418" y="49"/>
                        <a:pt x="418" y="49"/>
                        <a:pt x="418" y="49"/>
                      </a:cubicBezTo>
                      <a:cubicBezTo>
                        <a:pt x="417" y="52"/>
                        <a:pt x="414" y="60"/>
                        <a:pt x="419" y="67"/>
                      </a:cubicBezTo>
                      <a:cubicBezTo>
                        <a:pt x="420" y="64"/>
                        <a:pt x="421" y="61"/>
                        <a:pt x="423" y="58"/>
                      </a:cubicBezTo>
                      <a:cubicBezTo>
                        <a:pt x="435" y="34"/>
                        <a:pt x="435" y="34"/>
                        <a:pt x="435" y="34"/>
                      </a:cubicBezTo>
                      <a:cubicBezTo>
                        <a:pt x="440" y="24"/>
                        <a:pt x="444" y="16"/>
                        <a:pt x="448" y="12"/>
                      </a:cubicBezTo>
                      <a:cubicBezTo>
                        <a:pt x="450" y="9"/>
                        <a:pt x="453" y="8"/>
                        <a:pt x="457" y="7"/>
                      </a:cubicBezTo>
                      <a:cubicBezTo>
                        <a:pt x="461" y="7"/>
                        <a:pt x="461" y="7"/>
                        <a:pt x="461" y="7"/>
                      </a:cubicBezTo>
                      <a:cubicBezTo>
                        <a:pt x="462" y="6"/>
                        <a:pt x="462" y="3"/>
                        <a:pt x="461" y="2"/>
                      </a:cubicBezTo>
                      <a:close/>
                      <a:moveTo>
                        <a:pt x="921" y="86"/>
                      </a:moveTo>
                      <a:cubicBezTo>
                        <a:pt x="915" y="86"/>
                        <a:pt x="915" y="86"/>
                        <a:pt x="915" y="86"/>
                      </a:cubicBezTo>
                      <a:cubicBezTo>
                        <a:pt x="909" y="85"/>
                        <a:pt x="908" y="82"/>
                        <a:pt x="904" y="74"/>
                      </a:cubicBezTo>
                      <a:cubicBezTo>
                        <a:pt x="883" y="21"/>
                        <a:pt x="883" y="21"/>
                        <a:pt x="883" y="21"/>
                      </a:cubicBezTo>
                      <a:cubicBezTo>
                        <a:pt x="879" y="12"/>
                        <a:pt x="877" y="7"/>
                        <a:pt x="875" y="3"/>
                      </a:cubicBezTo>
                      <a:cubicBezTo>
                        <a:pt x="875" y="1"/>
                        <a:pt x="874" y="0"/>
                        <a:pt x="872" y="0"/>
                      </a:cubicBezTo>
                      <a:cubicBezTo>
                        <a:pt x="871" y="0"/>
                        <a:pt x="865" y="7"/>
                        <a:pt x="858" y="8"/>
                      </a:cubicBezTo>
                      <a:cubicBezTo>
                        <a:pt x="858" y="12"/>
                        <a:pt x="855" y="17"/>
                        <a:pt x="852" y="25"/>
                      </a:cubicBezTo>
                      <a:cubicBezTo>
                        <a:pt x="837" y="58"/>
                        <a:pt x="837" y="58"/>
                        <a:pt x="837" y="58"/>
                      </a:cubicBezTo>
                      <a:cubicBezTo>
                        <a:pt x="833" y="68"/>
                        <a:pt x="830" y="74"/>
                        <a:pt x="827" y="79"/>
                      </a:cubicBezTo>
                      <a:cubicBezTo>
                        <a:pt x="824" y="85"/>
                        <a:pt x="821" y="86"/>
                        <a:pt x="817" y="86"/>
                      </a:cubicBezTo>
                      <a:cubicBezTo>
                        <a:pt x="813" y="86"/>
                        <a:pt x="813" y="86"/>
                        <a:pt x="813" y="86"/>
                      </a:cubicBezTo>
                      <a:cubicBezTo>
                        <a:pt x="812" y="87"/>
                        <a:pt x="812" y="90"/>
                        <a:pt x="813" y="91"/>
                      </a:cubicBezTo>
                      <a:cubicBezTo>
                        <a:pt x="848" y="91"/>
                        <a:pt x="848" y="91"/>
                        <a:pt x="848" y="91"/>
                      </a:cubicBezTo>
                      <a:cubicBezTo>
                        <a:pt x="850" y="90"/>
                        <a:pt x="849" y="87"/>
                        <a:pt x="848" y="86"/>
                      </a:cubicBezTo>
                      <a:cubicBezTo>
                        <a:pt x="844" y="86"/>
                        <a:pt x="844" y="86"/>
                        <a:pt x="844" y="86"/>
                      </a:cubicBezTo>
                      <a:cubicBezTo>
                        <a:pt x="839" y="85"/>
                        <a:pt x="837" y="84"/>
                        <a:pt x="837" y="83"/>
                      </a:cubicBezTo>
                      <a:cubicBezTo>
                        <a:pt x="837" y="82"/>
                        <a:pt x="837" y="81"/>
                        <a:pt x="838" y="79"/>
                      </a:cubicBezTo>
                      <a:cubicBezTo>
                        <a:pt x="843" y="68"/>
                        <a:pt x="843" y="68"/>
                        <a:pt x="843" y="68"/>
                      </a:cubicBezTo>
                      <a:cubicBezTo>
                        <a:pt x="849" y="51"/>
                        <a:pt x="849" y="51"/>
                        <a:pt x="849" y="51"/>
                      </a:cubicBezTo>
                      <a:cubicBezTo>
                        <a:pt x="849" y="51"/>
                        <a:pt x="849" y="50"/>
                        <a:pt x="850" y="49"/>
                      </a:cubicBezTo>
                      <a:cubicBezTo>
                        <a:pt x="854" y="39"/>
                        <a:pt x="854" y="39"/>
                        <a:pt x="854" y="39"/>
                      </a:cubicBezTo>
                      <a:cubicBezTo>
                        <a:pt x="856" y="33"/>
                        <a:pt x="859" y="26"/>
                        <a:pt x="860" y="23"/>
                      </a:cubicBezTo>
                      <a:cubicBezTo>
                        <a:pt x="862" y="26"/>
                        <a:pt x="865" y="33"/>
                        <a:pt x="867" y="39"/>
                      </a:cubicBezTo>
                      <a:cubicBezTo>
                        <a:pt x="871" y="50"/>
                        <a:pt x="871" y="50"/>
                        <a:pt x="871" y="50"/>
                      </a:cubicBezTo>
                      <a:cubicBezTo>
                        <a:pt x="872" y="53"/>
                        <a:pt x="872" y="53"/>
                        <a:pt x="868" y="53"/>
                      </a:cubicBezTo>
                      <a:cubicBezTo>
                        <a:pt x="861" y="53"/>
                        <a:pt x="861" y="53"/>
                        <a:pt x="861" y="53"/>
                      </a:cubicBezTo>
                      <a:cubicBezTo>
                        <a:pt x="854" y="53"/>
                        <a:pt x="854" y="61"/>
                        <a:pt x="854" y="61"/>
                      </a:cubicBezTo>
                      <a:cubicBezTo>
                        <a:pt x="869" y="61"/>
                        <a:pt x="869" y="61"/>
                        <a:pt x="869" y="61"/>
                      </a:cubicBezTo>
                      <a:cubicBezTo>
                        <a:pt x="874" y="61"/>
                        <a:pt x="876" y="61"/>
                        <a:pt x="876" y="63"/>
                      </a:cubicBezTo>
                      <a:cubicBezTo>
                        <a:pt x="881" y="74"/>
                        <a:pt x="881" y="74"/>
                        <a:pt x="881" y="74"/>
                      </a:cubicBezTo>
                      <a:cubicBezTo>
                        <a:pt x="883" y="79"/>
                        <a:pt x="884" y="83"/>
                        <a:pt x="884" y="83"/>
                      </a:cubicBezTo>
                      <a:cubicBezTo>
                        <a:pt x="884" y="84"/>
                        <a:pt x="883" y="85"/>
                        <a:pt x="880" y="86"/>
                      </a:cubicBezTo>
                      <a:cubicBezTo>
                        <a:pt x="874" y="86"/>
                        <a:pt x="874" y="86"/>
                        <a:pt x="874" y="86"/>
                      </a:cubicBezTo>
                      <a:cubicBezTo>
                        <a:pt x="873" y="87"/>
                        <a:pt x="873" y="90"/>
                        <a:pt x="875" y="91"/>
                      </a:cubicBezTo>
                      <a:cubicBezTo>
                        <a:pt x="884" y="91"/>
                        <a:pt x="911" y="91"/>
                        <a:pt x="921" y="91"/>
                      </a:cubicBezTo>
                      <a:cubicBezTo>
                        <a:pt x="922" y="90"/>
                        <a:pt x="922" y="87"/>
                        <a:pt x="9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2" name="Freeform 24"/>
                <p:cNvSpPr>
                  <a:spLocks/>
                </p:cNvSpPr>
                <p:nvPr/>
              </p:nvSpPr>
              <p:spPr bwMode="auto">
                <a:xfrm>
                  <a:off x="-3592513" y="-1317625"/>
                  <a:ext cx="63500" cy="60325"/>
                </a:xfrm>
                <a:custGeom>
                  <a:avLst/>
                  <a:gdLst>
                    <a:gd name="T0" fmla="*/ 26 w 29"/>
                    <a:gd name="T1" fmla="*/ 22 h 28"/>
                    <a:gd name="T2" fmla="*/ 24 w 29"/>
                    <a:gd name="T3" fmla="*/ 20 h 28"/>
                    <a:gd name="T4" fmla="*/ 6 w 29"/>
                    <a:gd name="T5" fmla="*/ 2 h 28"/>
                    <a:gd name="T6" fmla="*/ 0 w 29"/>
                    <a:gd name="T7" fmla="*/ 2 h 28"/>
                    <a:gd name="T8" fmla="*/ 5 w 29"/>
                    <a:gd name="T9" fmla="*/ 24 h 28"/>
                    <a:gd name="T10" fmla="*/ 18 w 29"/>
                    <a:gd name="T11" fmla="*/ 27 h 28"/>
                    <a:gd name="T12" fmla="*/ 26 w 29"/>
                    <a:gd name="T1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26" y="22"/>
                      </a:moveTo>
                      <a:cubicBezTo>
                        <a:pt x="26" y="22"/>
                        <a:pt x="26" y="21"/>
                        <a:pt x="24" y="20"/>
                      </a:cubicBezTo>
                      <a:cubicBezTo>
                        <a:pt x="15" y="17"/>
                        <a:pt x="9" y="8"/>
                        <a:pt x="6" y="2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11"/>
                        <a:pt x="2" y="21"/>
                        <a:pt x="5" y="24"/>
                      </a:cubicBezTo>
                      <a:cubicBezTo>
                        <a:pt x="8" y="25"/>
                        <a:pt x="12" y="27"/>
                        <a:pt x="18" y="27"/>
                      </a:cubicBezTo>
                      <a:cubicBezTo>
                        <a:pt x="22" y="28"/>
                        <a:pt x="29" y="23"/>
                        <a:pt x="2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-3581400" y="-1457325"/>
                  <a:ext cx="147638" cy="203200"/>
                </a:xfrm>
                <a:custGeom>
                  <a:avLst/>
                  <a:gdLst>
                    <a:gd name="T0" fmla="*/ 46 w 68"/>
                    <a:gd name="T1" fmla="*/ 39 h 93"/>
                    <a:gd name="T2" fmla="*/ 35 w 68"/>
                    <a:gd name="T3" fmla="*/ 34 h 93"/>
                    <a:gd name="T4" fmla="*/ 20 w 68"/>
                    <a:gd name="T5" fmla="*/ 19 h 93"/>
                    <a:gd name="T6" fmla="*/ 37 w 68"/>
                    <a:gd name="T7" fmla="*/ 7 h 93"/>
                    <a:gd name="T8" fmla="*/ 58 w 68"/>
                    <a:gd name="T9" fmla="*/ 23 h 93"/>
                    <a:gd name="T10" fmla="*/ 64 w 68"/>
                    <a:gd name="T11" fmla="*/ 23 h 93"/>
                    <a:gd name="T12" fmla="*/ 61 w 68"/>
                    <a:gd name="T13" fmla="*/ 4 h 93"/>
                    <a:gd name="T14" fmla="*/ 56 w 68"/>
                    <a:gd name="T15" fmla="*/ 3 h 93"/>
                    <a:gd name="T16" fmla="*/ 38 w 68"/>
                    <a:gd name="T17" fmla="*/ 0 h 93"/>
                    <a:gd name="T18" fmla="*/ 0 w 68"/>
                    <a:gd name="T19" fmla="*/ 26 h 93"/>
                    <a:gd name="T20" fmla="*/ 25 w 68"/>
                    <a:gd name="T21" fmla="*/ 52 h 93"/>
                    <a:gd name="T22" fmla="*/ 46 w 68"/>
                    <a:gd name="T23" fmla="*/ 73 h 93"/>
                    <a:gd name="T24" fmla="*/ 45 w 68"/>
                    <a:gd name="T25" fmla="*/ 79 h 93"/>
                    <a:gd name="T26" fmla="*/ 45 w 68"/>
                    <a:gd name="T27" fmla="*/ 79 h 93"/>
                    <a:gd name="T28" fmla="*/ 23 w 68"/>
                    <a:gd name="T29" fmla="*/ 93 h 93"/>
                    <a:gd name="T30" fmla="*/ 28 w 68"/>
                    <a:gd name="T31" fmla="*/ 93 h 93"/>
                    <a:gd name="T32" fmla="*/ 68 w 68"/>
                    <a:gd name="T33" fmla="*/ 66 h 93"/>
                    <a:gd name="T34" fmla="*/ 46 w 68"/>
                    <a:gd name="T35" fmla="*/ 3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" h="93">
                      <a:moveTo>
                        <a:pt x="46" y="39"/>
                      </a:move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27" y="31"/>
                        <a:pt x="20" y="25"/>
                        <a:pt x="20" y="19"/>
                      </a:cubicBezTo>
                      <a:cubicBezTo>
                        <a:pt x="20" y="12"/>
                        <a:pt x="26" y="7"/>
                        <a:pt x="37" y="7"/>
                      </a:cubicBezTo>
                      <a:cubicBezTo>
                        <a:pt x="48" y="7"/>
                        <a:pt x="55" y="16"/>
                        <a:pt x="58" y="23"/>
                      </a:cubicBezTo>
                      <a:cubicBezTo>
                        <a:pt x="59" y="24"/>
                        <a:pt x="63" y="24"/>
                        <a:pt x="64" y="23"/>
                      </a:cubicBezTo>
                      <a:cubicBezTo>
                        <a:pt x="64" y="14"/>
                        <a:pt x="63" y="7"/>
                        <a:pt x="61" y="4"/>
                      </a:cubicBezTo>
                      <a:cubicBezTo>
                        <a:pt x="59" y="3"/>
                        <a:pt x="58" y="3"/>
                        <a:pt x="56" y="3"/>
                      </a:cubicBezTo>
                      <a:cubicBezTo>
                        <a:pt x="49" y="1"/>
                        <a:pt x="43" y="0"/>
                        <a:pt x="38" y="0"/>
                      </a:cubicBezTo>
                      <a:cubicBezTo>
                        <a:pt x="14" y="0"/>
                        <a:pt x="0" y="11"/>
                        <a:pt x="0" y="26"/>
                      </a:cubicBezTo>
                      <a:cubicBezTo>
                        <a:pt x="0" y="39"/>
                        <a:pt x="13" y="47"/>
                        <a:pt x="25" y="52"/>
                      </a:cubicBezTo>
                      <a:cubicBezTo>
                        <a:pt x="34" y="56"/>
                        <a:pt x="46" y="62"/>
                        <a:pt x="46" y="73"/>
                      </a:cubicBezTo>
                      <a:cubicBezTo>
                        <a:pt x="46" y="75"/>
                        <a:pt x="46" y="77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79"/>
                        <a:pt x="41" y="90"/>
                        <a:pt x="23" y="93"/>
                      </a:cubicBezTo>
                      <a:cubicBezTo>
                        <a:pt x="24" y="93"/>
                        <a:pt x="26" y="93"/>
                        <a:pt x="28" y="93"/>
                      </a:cubicBezTo>
                      <a:cubicBezTo>
                        <a:pt x="52" y="93"/>
                        <a:pt x="68" y="82"/>
                        <a:pt x="68" y="66"/>
                      </a:cubicBezTo>
                      <a:cubicBezTo>
                        <a:pt x="68" y="51"/>
                        <a:pt x="55" y="43"/>
                        <a:pt x="4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36" name="CaixaDeTexto 35"/>
            <p:cNvSpPr txBox="1"/>
            <p:nvPr userDrawn="1"/>
          </p:nvSpPr>
          <p:spPr>
            <a:xfrm>
              <a:off x="290090" y="6542226"/>
              <a:ext cx="35008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3600"/>
                </a:spcAft>
              </a:pPr>
              <a:r>
                <a:rPr lang="en-US" altLang="pt-BR" sz="900" b="0" dirty="0">
                  <a:solidFill>
                    <a:schemeClr val="bg1">
                      <a:alpha val="80000"/>
                    </a:schemeClr>
                  </a:solidFill>
                </a:rPr>
                <a:t>+55 (11) 3525-7274 | www.justinodeoliveira.com.br</a:t>
              </a:r>
              <a:endParaRPr lang="pt-BR" sz="900" b="0" dirty="0">
                <a:solidFill>
                  <a:schemeClr val="bg1">
                    <a:alpha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68" r:id="rId3"/>
    <p:sldLayoutId id="2147483669" r:id="rId4"/>
    <p:sldLayoutId id="2147483649" r:id="rId5"/>
    <p:sldLayoutId id="2147483652" r:id="rId6"/>
    <p:sldLayoutId id="2147483666" r:id="rId7"/>
    <p:sldLayoutId id="2147483653" r:id="rId8"/>
    <p:sldLayoutId id="2147483654" r:id="rId9"/>
    <p:sldLayoutId id="2147483655" r:id="rId10"/>
    <p:sldLayoutId id="2147483656" r:id="rId11"/>
    <p:sldLayoutId id="2147483659" r:id="rId12"/>
    <p:sldLayoutId id="2147483660" r:id="rId13"/>
    <p:sldLayoutId id="2147483667" r:id="rId14"/>
    <p:sldLayoutId id="2147483661" r:id="rId15"/>
    <p:sldLayoutId id="2147483662" r:id="rId16"/>
    <p:sldLayoutId id="2147483663" r:id="rId17"/>
    <p:sldLayoutId id="214748366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2222211.vs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ço Reservado para Texto 61"/>
          <p:cNvSpPr>
            <a:spLocks noGrp="1"/>
          </p:cNvSpPr>
          <p:nvPr>
            <p:ph type="body" sz="quarter" idx="10"/>
          </p:nvPr>
        </p:nvSpPr>
        <p:spPr>
          <a:xfrm>
            <a:off x="1016831" y="2449997"/>
            <a:ext cx="10312400" cy="1274277"/>
          </a:xfrm>
        </p:spPr>
        <p:txBody>
          <a:bodyPr/>
          <a:lstStyle/>
          <a:p>
            <a:r>
              <a:rPr lang="pt-BR" sz="2600" i="1" dirty="0">
                <a:solidFill>
                  <a:schemeClr val="accent6">
                    <a:lumMod val="75000"/>
                  </a:schemeClr>
                </a:solidFill>
              </a:rPr>
              <a:t>Gestão do saneamento em regiões metropolitanas: autonomia municipal, </a:t>
            </a:r>
            <a:r>
              <a:rPr lang="pt-BR" sz="2600" i="1">
                <a:solidFill>
                  <a:schemeClr val="accent6">
                    <a:lumMod val="75000"/>
                  </a:schemeClr>
                </a:solidFill>
              </a:rPr>
              <a:t>governança sanitária </a:t>
            </a:r>
            <a:r>
              <a:rPr lang="pt-BR" sz="2600" i="1" dirty="0" err="1">
                <a:solidFill>
                  <a:schemeClr val="accent6">
                    <a:lumMod val="75000"/>
                  </a:schemeClr>
                </a:solidFill>
              </a:rPr>
              <a:t>interfederativa</a:t>
            </a:r>
            <a:r>
              <a:rPr lang="pt-BR" sz="2600" i="1" dirty="0">
                <a:solidFill>
                  <a:schemeClr val="accent6">
                    <a:lumMod val="75000"/>
                  </a:schemeClr>
                </a:solidFill>
              </a:rPr>
              <a:t> e o Estatuto da Metrópole</a:t>
            </a:r>
            <a:endParaRPr 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b="1" dirty="0"/>
          </a:p>
          <a:p>
            <a:r>
              <a:rPr lang="pt-BR" b="1" dirty="0"/>
              <a:t>Data: </a:t>
            </a:r>
            <a:r>
              <a:rPr lang="pt-BR" dirty="0"/>
              <a:t>22 de junho de 2017</a:t>
            </a:r>
            <a:br>
              <a:rPr lang="pt-BR" dirty="0"/>
            </a:br>
            <a:endParaRPr lang="pt-BR" dirty="0"/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13"/>
          </p:nvPr>
        </p:nvSpPr>
        <p:spPr>
          <a:xfrm>
            <a:off x="3497555" y="4709843"/>
            <a:ext cx="5232400" cy="860917"/>
          </a:xfrm>
        </p:spPr>
        <p:txBody>
          <a:bodyPr/>
          <a:lstStyle/>
          <a:p>
            <a:r>
              <a:rPr lang="pt-BR" sz="1100" dirty="0"/>
              <a:t>Professor Doutor de Direito Administrativo da USP.</a:t>
            </a:r>
          </a:p>
          <a:p>
            <a:r>
              <a:rPr lang="pt-BR" sz="1100" dirty="0"/>
              <a:t>Pós-Doutor pela Universidade de Coimbra (Portugal). </a:t>
            </a:r>
          </a:p>
          <a:p>
            <a:r>
              <a:rPr lang="pt-BR" sz="1100" dirty="0"/>
              <a:t>Pós-Doutor pelo Max-Planck-</a:t>
            </a:r>
            <a:r>
              <a:rPr lang="pt-BR" sz="1100" dirty="0" err="1"/>
              <a:t>Institut</a:t>
            </a:r>
            <a:r>
              <a:rPr lang="pt-BR" sz="1100" dirty="0"/>
              <a:t> (Hamburgo). </a:t>
            </a:r>
          </a:p>
        </p:txBody>
      </p:sp>
      <p:sp>
        <p:nvSpPr>
          <p:cNvPr id="64" name="Espaço Reservado para Texto 63"/>
          <p:cNvSpPr>
            <a:spLocks noGrp="1"/>
          </p:cNvSpPr>
          <p:nvPr>
            <p:ph type="body" sz="quarter" idx="12"/>
          </p:nvPr>
        </p:nvSpPr>
        <p:spPr>
          <a:xfrm>
            <a:off x="975310" y="4435254"/>
            <a:ext cx="10312400" cy="279645"/>
          </a:xfrm>
        </p:spPr>
        <p:txBody>
          <a:bodyPr/>
          <a:lstStyle/>
          <a:p>
            <a:r>
              <a:rPr lang="pt-BR" sz="1500" dirty="0"/>
              <a:t>PROF. DR. GUSTAVO JUSTINO DE OLIVEIRA</a:t>
            </a:r>
          </a:p>
        </p:txBody>
      </p:sp>
      <p:sp>
        <p:nvSpPr>
          <p:cNvPr id="6" name="Espaço Reservado para Texto 63"/>
          <p:cNvSpPr txBox="1">
            <a:spLocks/>
          </p:cNvSpPr>
          <p:nvPr/>
        </p:nvSpPr>
        <p:spPr>
          <a:xfrm>
            <a:off x="1021178" y="5439911"/>
            <a:ext cx="10312400" cy="279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0479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2.4. </a:t>
            </a:r>
            <a:r>
              <a:rPr lang="pt-BR" b="1" dirty="0"/>
              <a:t>Entendimentos assentados na ADI nº 1.842/RJ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49" y="1086000"/>
            <a:ext cx="1130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3350" y="1343025"/>
            <a:ext cx="11849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É inconstitucional a transferência ao estado-membro do poder concedente de funções e serviços públicos de interesse comum.</a:t>
            </a:r>
          </a:p>
          <a:p>
            <a:pPr marL="457200" lvl="0" indent="-457200" algn="just">
              <a:buFont typeface="+mj-lt"/>
              <a:buAutoNum type="arabicPeriod" startAt="6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É inconstitucional a sujeição das decisões do colegiado das regiões metropolitanas à aprovação das Assembleias Legislativas Estaduais.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O parâmetro para aferição da constitucionalidade reside no respeito à divisão de responsabilidades entre municípios e estado. É necessário evitar que o poder decisório e o poder concedente se concentrem nas mãos de um único ente, com vistas à preservação do autogoverno e da autoadministração dos municípios.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A participação de cada Município e do Estado deve ser estipulada em cada região metropolitana de acordo com suas particularidades, sem que se permita que um ente tenha predomínio absoluto.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É preciso que seja criado um ente dotado de personalidade jurídica, responsável pela titularidade dos serviços públicos e capaz de assumir obrigações.</a:t>
            </a:r>
          </a:p>
        </p:txBody>
      </p:sp>
    </p:spTree>
    <p:extLst>
      <p:ext uri="{BB962C8B-B14F-4D97-AF65-F5344CB8AC3E}">
        <p14:creationId xmlns:p14="http://schemas.microsoft.com/office/powerpoint/2010/main" val="18211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2.5.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Quadro-síntese da evolução normativa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19175"/>
            <a:ext cx="11734800" cy="532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1683834" y="3190346"/>
            <a:ext cx="8824332" cy="535531"/>
          </a:xfrm>
        </p:spPr>
        <p:txBody>
          <a:bodyPr/>
          <a:lstStyle/>
          <a:p>
            <a:r>
              <a:rPr lang="pt-BR" sz="3200" dirty="0"/>
              <a:t>Governança </a:t>
            </a:r>
            <a:r>
              <a:rPr lang="pt-BR" sz="3200" dirty="0" err="1"/>
              <a:t>interfederativa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683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3.1. </a:t>
            </a:r>
            <a:r>
              <a:rPr lang="pt-BR" b="1" dirty="0"/>
              <a:t>Noções gerais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50" y="1086000"/>
            <a:ext cx="1130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25" y="1379132"/>
            <a:ext cx="11744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O Estatuto da Metrópole trouxe à disciplina jurídica das regiões metropolitanas a ideia de “governança </a:t>
            </a:r>
            <a:r>
              <a:rPr lang="pt-BR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interfederativa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”, evidenciando que a organização e administração dos serviços e atividades atribuídos a essas regiões deve ter 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caráter cooperativo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, envolvendo 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Estado, municípios e sociedade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Princípios norteadores da governança </a:t>
            </a:r>
            <a:r>
              <a:rPr lang="pt-BR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interfederativa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prevalência do interesse comum sobre o local;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compartilhamento de responsabilidades, objetivando o desenvolvimento integrado;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preservação da autonomia dos entes federativos; o respeito às peculiaridades locais e regionais;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gestão democrática da cidade; 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efetividade no uso dos recursos públicos e o desenvolvimento sustentável. </a:t>
            </a:r>
          </a:p>
        </p:txBody>
      </p:sp>
    </p:spTree>
    <p:extLst>
      <p:ext uri="{BB962C8B-B14F-4D97-AF65-F5344CB8AC3E}">
        <p14:creationId xmlns:p14="http://schemas.microsoft.com/office/powerpoint/2010/main" val="5373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76200" y="942975"/>
            <a:ext cx="12030075" cy="554355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O Plano de Desenvolvimento Urbano Integrado (PDUI) é um dos instrumentos de governança </a:t>
            </a:r>
            <a:r>
              <a:rPr lang="pt-BR" sz="2000" dirty="0" err="1"/>
              <a:t>interfederativa</a:t>
            </a:r>
            <a:r>
              <a:rPr lang="pt-BR" sz="2000" dirty="0"/>
              <a:t> previstos no Estatuto da Metrópole.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O PDUI pautará toda a atuação dos entes federativos colegiados no que tange o planejamento de políticas públicas e a execução dos serviços públicos no espaço metropolitano.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Deverá ser elaborado no âmbito da estrutura de governança </a:t>
            </a:r>
            <a:r>
              <a:rPr lang="pt-BR" sz="2000" dirty="0" err="1"/>
              <a:t>interfederativa</a:t>
            </a:r>
            <a:r>
              <a:rPr lang="pt-BR" sz="2000" dirty="0"/>
              <a:t> e aprovado pela instância colegiada deliberativa (Conselho de Desenvolvimento), com a participação, inclusive, de representantes da sociedade civil, para posterior aprovação por meio de Lei estadual.</a:t>
            </a:r>
          </a:p>
          <a:p>
            <a:pPr algn="just"/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3.2.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Plano de Desenvolvimento Urbano Integrado – PDUI  </a:t>
            </a:r>
          </a:p>
        </p:txBody>
      </p:sp>
    </p:spTree>
    <p:extLst>
      <p:ext uri="{BB962C8B-B14F-4D97-AF65-F5344CB8AC3E}">
        <p14:creationId xmlns:p14="http://schemas.microsoft.com/office/powerpoint/2010/main" val="16149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3.3. </a:t>
            </a:r>
            <a:r>
              <a:rPr lang="pt-BR" b="1" dirty="0"/>
              <a:t>Plano de Desenvolvimento Urbano Integrado – PDUI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85750" y="1086000"/>
            <a:ext cx="1130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1926" y="1086000"/>
            <a:ext cx="11677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Pontos mínimos a serem contemplados pelo PDUI (art. 12, §1º da Lei federal nº 13.089/15):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as diretrizes para as funções públicas de interesse comum, incluindo projetos estratégicos e ações prioritárias para investimentos;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o macrozoneamento da unidade territorial urbana;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as diretrizes quanto à articulação dos Municípios no parcelamento, uso e ocupação no solo urbano;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as diretrizes quanto à articulação </a:t>
            </a:r>
            <a:r>
              <a:rPr lang="pt-BR" sz="2400" dirty="0" err="1">
                <a:solidFill>
                  <a:schemeClr val="bg1"/>
                </a:solidFill>
              </a:rPr>
              <a:t>intersetorial</a:t>
            </a:r>
            <a:r>
              <a:rPr lang="pt-BR" sz="2400" dirty="0">
                <a:solidFill>
                  <a:schemeClr val="bg1"/>
                </a:solidFill>
              </a:rPr>
              <a:t> das políticas públicas afetas à unidade territorial urbana;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a delimitação das áreas com restrições à urbanização visando à proteção do patrimônio ambiental ou cultural, bem como das áreas sujeitas a controle especial pelo risco de desastres naturais, se existirem; e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o sistema de acompanhamento e controle de suas disposições, com vistas à aferição da correta e adequada execução do plano.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Operações urbanas consorciadas </a:t>
            </a:r>
            <a:r>
              <a:rPr lang="pt-BR" sz="2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interfederativas</a:t>
            </a: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Consórcios públicos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de gestão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Convênios de cooperação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pt-BR" sz="2400" dirty="0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Parcerias público-privadas </a:t>
            </a:r>
            <a:r>
              <a:rPr lang="pt-BR" sz="2400" dirty="0" err="1">
                <a:latin typeface="Lucida Sans" panose="020B06020305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interfederativas</a:t>
            </a:r>
            <a:endParaRPr lang="pt-BR" sz="2400" dirty="0"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3.4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Outros instrumentos de governança </a:t>
            </a:r>
            <a:r>
              <a:rPr lang="pt-BR" b="1" dirty="0" err="1"/>
              <a:t>interfederativa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1643527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3.5 </a:t>
            </a:r>
            <a:r>
              <a:rPr lang="pt-BR" b="1" dirty="0"/>
              <a:t>Prestação e regulação do serviço público de saneamento    básico nas regiões metropolitanas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542925" y="1466925"/>
            <a:ext cx="11306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Existência de um único prestador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Uniformidade de fiscalização e regulação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Compatibilidade de planejamento entre os vários municípios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Possibilidade de delegação da organização, regulação, fiscalização e prestação do serviço de saneamento básico (gestão associada)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Planejamento e formulação da política pública de saneamento básico: indelegável</a:t>
            </a:r>
          </a:p>
        </p:txBody>
      </p:sp>
    </p:spTree>
    <p:extLst>
      <p:ext uri="{BB962C8B-B14F-4D97-AF65-F5344CB8AC3E}">
        <p14:creationId xmlns:p14="http://schemas.microsoft.com/office/powerpoint/2010/main" val="42287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466725" y="1152524"/>
            <a:ext cx="11234738" cy="5038725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pt-BR" sz="2400" dirty="0"/>
              <a:t>Elaboração do plano de saneamento básico;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  <a:p>
            <a:pPr marL="285750" indent="-285750" algn="just">
              <a:buFontTx/>
              <a:buChar char="-"/>
            </a:pPr>
            <a:r>
              <a:rPr lang="pt-BR" sz="2400" dirty="0"/>
              <a:t>Determinação dos direitos e deveres dos usuários;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  <a:p>
            <a:pPr marL="285750" indent="-285750" algn="just">
              <a:buFontTx/>
              <a:buChar char="-"/>
            </a:pPr>
            <a:r>
              <a:rPr lang="pt-BR" sz="2400" dirty="0"/>
              <a:t>Definição do ente responsável pela regulação dos serviços; 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  <a:p>
            <a:pPr marL="285750" indent="-285750" algn="just">
              <a:buFontTx/>
              <a:buChar char="-"/>
            </a:pPr>
            <a:r>
              <a:rPr lang="pt-BR" sz="2400" dirty="0"/>
              <a:t>Adoção de parâmetros para a garantia do atendimento essencial à saúde pública; 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  <a:p>
            <a:pPr marL="285750" indent="-285750" algn="just">
              <a:buFontTx/>
              <a:buChar char="-"/>
            </a:pPr>
            <a:r>
              <a:rPr lang="pt-BR" sz="2400" dirty="0"/>
              <a:t>Estabelecimento de mecanismos de controle social e de sistema de informações sobre os serviços articulado com o Sistema Nacional de Informações em Saneamento.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3.6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>
                <a:solidFill>
                  <a:schemeClr val="accent2"/>
                </a:solidFill>
              </a:rPr>
              <a:t>Política Pública de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34336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4.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1683834" y="3190346"/>
            <a:ext cx="8824332" cy="978729"/>
          </a:xfrm>
        </p:spPr>
        <p:txBody>
          <a:bodyPr/>
          <a:lstStyle/>
          <a:p>
            <a:r>
              <a:rPr lang="pt-BR" dirty="0"/>
              <a:t>O Conselho de Desenvolvimento da Região Metropolitana</a:t>
            </a:r>
          </a:p>
        </p:txBody>
      </p:sp>
    </p:spTree>
    <p:extLst>
      <p:ext uri="{BB962C8B-B14F-4D97-AF65-F5344CB8AC3E}">
        <p14:creationId xmlns:p14="http://schemas.microsoft.com/office/powerpoint/2010/main" val="13384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i="0"/>
              <a:t>Agenda</a:t>
            </a:r>
            <a:endParaRPr lang="pt-BR" i="0" dirty="0"/>
          </a:p>
        </p:txBody>
      </p:sp>
      <p:graphicFrame>
        <p:nvGraphicFramePr>
          <p:cNvPr id="81" name="Tabela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27593"/>
              </p:ext>
            </p:extLst>
          </p:nvPr>
        </p:nvGraphicFramePr>
        <p:xfrm>
          <a:off x="448671" y="1879222"/>
          <a:ext cx="11199409" cy="27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</a:p>
                  </a:txBody>
                  <a:tcPr marL="0" marR="36000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Região</a:t>
                      </a:r>
                      <a:r>
                        <a:rPr lang="pt-BR" sz="1800" b="0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Metropolitana</a:t>
                      </a:r>
                      <a:endParaRPr lang="pt-BR" sz="18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36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pt-BR" sz="2400" b="1" i="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  <a:endParaRPr lang="pt-BR" sz="2400" b="1" i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36000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Saneamento</a:t>
                      </a:r>
                      <a:r>
                        <a:rPr lang="pt-BR" sz="1800" b="0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Básico</a:t>
                      </a:r>
                      <a:endParaRPr lang="pt-BR" sz="18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36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pt-BR" sz="2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3. </a:t>
                      </a:r>
                    </a:p>
                  </a:txBody>
                  <a:tcPr marL="0" marR="36000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Governança</a:t>
                      </a:r>
                      <a:r>
                        <a:rPr lang="pt-BR" sz="1800" b="0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baseline="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interfederativa</a:t>
                      </a:r>
                      <a:endParaRPr lang="pt-BR" sz="18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36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pt-BR" sz="2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4.</a:t>
                      </a:r>
                    </a:p>
                  </a:txBody>
                  <a:tcPr marL="0" marR="36000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 Conselho de Desenvolvimento</a:t>
                      </a:r>
                      <a:r>
                        <a:rPr lang="pt-BR" sz="1800" b="0" i="0" kern="1200" baseline="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da Região Metropolitana</a:t>
                      </a:r>
                      <a:endParaRPr lang="pt-BR" sz="18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36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pt-BR" sz="2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5.</a:t>
                      </a:r>
                    </a:p>
                  </a:txBody>
                  <a:tcPr marL="0" marR="36000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+mj-lt"/>
                        </a:rPr>
                        <a:t>Proposta de modelo de adaptação para o Conselho de Desenvolvimento da Região Metropolitana frente ao Estatuto da Metrópole e ao precedente da Suprema Corte (ADI nº 1.842/RJ)</a:t>
                      </a:r>
                      <a:endParaRPr lang="pt-BR" sz="1800" b="0" i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36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4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82375" cy="480131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4. O Conselho de Desenvolvimento da Região Metropolitana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Órgão gestor da unidade regional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Composição: conjunto dos municípios, Estado e sociedade civil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Funções normativas e deliberativas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Decisões colegiadas </a:t>
            </a:r>
          </a:p>
        </p:txBody>
      </p:sp>
    </p:spTree>
    <p:extLst>
      <p:ext uri="{BB962C8B-B14F-4D97-AF65-F5344CB8AC3E}">
        <p14:creationId xmlns:p14="http://schemas.microsoft.com/office/powerpoint/2010/main" val="29940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82375" cy="86793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4. O Conselho de Desenvolvimento da Região Metropolitana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42925" y="1466925"/>
            <a:ext cx="113061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Lei federal nº 13.089/15 (Estatuto da Metrópole),  art. 8º:</a:t>
            </a:r>
          </a:p>
          <a:p>
            <a:pPr algn="just"/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84878"/>
              </p:ext>
            </p:extLst>
          </p:nvPr>
        </p:nvGraphicFramePr>
        <p:xfrm>
          <a:off x="2590800" y="2074149"/>
          <a:ext cx="6487369" cy="399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r:id="rId3" imgW="4524457" imgH="2800440" progId="Visio.Drawing.15">
                  <p:embed/>
                </p:oleObj>
              </mc:Choice>
              <mc:Fallback>
                <p:oleObj r:id="rId3" imgW="4524457" imgH="28004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74149"/>
                        <a:ext cx="6487369" cy="3993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2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“A participação dos entes nesse colegiado não necessita de ser paritária, desde que apta a </a:t>
            </a:r>
            <a:r>
              <a:rPr lang="pt-BR" sz="2400" b="1" dirty="0"/>
              <a:t>prevenir a concentração do poder decisório no âmbito de um único ente</a:t>
            </a:r>
            <a:r>
              <a:rPr lang="pt-BR" sz="2400" dirty="0"/>
              <a:t>. </a:t>
            </a:r>
            <a:r>
              <a:rPr lang="pt-BR" sz="2400" b="1" dirty="0"/>
              <a:t>A participação de cada Município e do Estado deve ser estipulada em cada região metropolitana de acordo com suas particularidades, sem que se permita que um ente tenha predomínio absoluto</a:t>
            </a:r>
            <a:r>
              <a:rPr lang="pt-BR" sz="2400" dirty="0"/>
              <a:t>.” 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(STF. ADI nº 1.842/RJ. Min. </a:t>
            </a:r>
            <a:r>
              <a:rPr lang="pt-BR" sz="1800" dirty="0" err="1"/>
              <a:t>Rel</a:t>
            </a:r>
            <a:r>
              <a:rPr lang="pt-BR" sz="1800" dirty="0"/>
              <a:t>: Luiz </a:t>
            </a:r>
            <a:r>
              <a:rPr lang="pt-BR" sz="1800" dirty="0" err="1"/>
              <a:t>Fux</a:t>
            </a:r>
            <a:r>
              <a:rPr lang="pt-BR" sz="1800" dirty="0"/>
              <a:t>. Min. Relator para o acórdão: Gilmar Mendes. Publicação: 16/09/2013)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82375" cy="480131"/>
          </a:xfrm>
        </p:spPr>
        <p:txBody>
          <a:bodyPr/>
          <a:lstStyle/>
          <a:p>
            <a:r>
              <a:rPr lang="pt-BR" b="1" dirty="0">
                <a:solidFill>
                  <a:srgbClr val="9D8D13"/>
                </a:solidFill>
              </a:rPr>
              <a:t>4. </a:t>
            </a:r>
            <a:r>
              <a:rPr lang="pt-BR" b="1" dirty="0">
                <a:solidFill>
                  <a:schemeClr val="tx2"/>
                </a:solidFill>
              </a:rPr>
              <a:t>O Conselho de Desenvolvimento da Região Metropolitana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468100" cy="86793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4. O Conselho de Desenvolvimento da Região Metropolitana</a:t>
            </a:r>
            <a:endParaRPr lang="pt-BR" dirty="0">
              <a:solidFill>
                <a:srgbClr val="9D8D13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1800" dirty="0"/>
              <a:t>Inconstitucionalidade do artigo 154 da Constituição Estadual de São Paulo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238375" algn="just"/>
            <a:r>
              <a:rPr lang="pt-BR" sz="1800" dirty="0"/>
              <a:t>Artigo 154 - Visando a promover o planejamento regional, a organização e execução das funções públicas de interesse comum, o Estado criará, mediante lei complementar, para cada unidade regional, um conselho de caráter normativo e deliberativo, bem como disporá sobre a organização, a articulação, a coordenação e, conforme o caso, a fusão de entidades ou órgãos públicos atuantes na região, assegurada, nestes e naquele, </a:t>
            </a:r>
            <a:r>
              <a:rPr lang="pt-BR" sz="1800" b="1" dirty="0"/>
              <a:t>a participação paritária do conjunto dos Municípios, com relação ao Estado</a:t>
            </a:r>
            <a:r>
              <a:rPr lang="pt-BR" sz="1800" dirty="0"/>
              <a:t>. (</a:t>
            </a:r>
            <a:r>
              <a:rPr lang="pt-BR" sz="1800" dirty="0" err="1"/>
              <a:t>g.n</a:t>
            </a:r>
            <a:r>
              <a:rPr lang="pt-BR" sz="1800" dirty="0"/>
              <a:t>.).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/>
              <a:t>Inconstitucionalidade da Lei complementar estadual – </a:t>
            </a:r>
            <a:r>
              <a:rPr lang="pt-BR" sz="1800" dirty="0" err="1"/>
              <a:t>arts</a:t>
            </a:r>
            <a:r>
              <a:rPr lang="pt-BR" sz="1800" dirty="0"/>
              <a:t>. 8º, 9º e 16</a:t>
            </a:r>
          </a:p>
          <a:p>
            <a:pPr marL="285750" indent="-285750">
              <a:buFontTx/>
              <a:buChar char="-"/>
            </a:pPr>
            <a:endParaRPr lang="pt-BR" sz="1800" dirty="0"/>
          </a:p>
          <a:p>
            <a:pPr marL="285750" indent="-285750">
              <a:buFontTx/>
              <a:buChar char="-"/>
            </a:pPr>
            <a:r>
              <a:rPr lang="pt-BR" sz="1800" dirty="0"/>
              <a:t>Composição paritária: - viola a autonomia municipal (</a:t>
            </a:r>
            <a:r>
              <a:rPr lang="pt-BR" sz="1800" dirty="0" err="1"/>
              <a:t>arts</a:t>
            </a:r>
            <a:r>
              <a:rPr lang="pt-BR" sz="1800" dirty="0"/>
              <a:t>. 18 e 19, CF); </a:t>
            </a:r>
          </a:p>
          <a:p>
            <a:pPr lvl="4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          - viola o princípio do equilíbrio federativo (</a:t>
            </a:r>
            <a:r>
              <a:rPr lang="pt-BR" sz="1800" dirty="0" err="1">
                <a:solidFill>
                  <a:schemeClr val="bg1"/>
                </a:solidFill>
              </a:rPr>
              <a:t>arts</a:t>
            </a:r>
            <a:r>
              <a:rPr lang="pt-BR" sz="1800" dirty="0">
                <a:solidFill>
                  <a:schemeClr val="bg1"/>
                </a:solidFill>
              </a:rPr>
              <a:t>. 1º, 23, I, e 60, §4º, I, CF), </a:t>
            </a:r>
          </a:p>
          <a:p>
            <a:pPr lvl="4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          - viola o princípio da não-intervenção dos Estados nos Municípios (</a:t>
            </a:r>
            <a:r>
              <a:rPr lang="pt-BR" sz="1800" dirty="0" err="1">
                <a:solidFill>
                  <a:schemeClr val="bg1"/>
                </a:solidFill>
              </a:rPr>
              <a:t>arts</a:t>
            </a:r>
            <a:r>
              <a:rPr lang="pt-BR" sz="1800" dirty="0">
                <a:solidFill>
                  <a:schemeClr val="bg1"/>
                </a:solidFill>
              </a:rPr>
              <a:t>. 34 e 35, CF)</a:t>
            </a:r>
          </a:p>
        </p:txBody>
      </p:sp>
    </p:spTree>
    <p:extLst>
      <p:ext uri="{BB962C8B-B14F-4D97-AF65-F5344CB8AC3E}">
        <p14:creationId xmlns:p14="http://schemas.microsoft.com/office/powerpoint/2010/main" val="5866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/>
              <a:t>Competências:</a:t>
            </a:r>
          </a:p>
          <a:p>
            <a:endParaRPr lang="pt-BR" sz="2400" dirty="0"/>
          </a:p>
          <a:p>
            <a:pPr marL="342900" lvl="0" indent="-342900">
              <a:buFontTx/>
              <a:buChar char="-"/>
            </a:pPr>
            <a:r>
              <a:rPr lang="pt-BR" sz="2400" dirty="0"/>
              <a:t>especificar os serviços públicos de interesse comum do Estado e dos Municípios na unidade regional (planejamento e uso de solo, transporte e sistema viário regionais, habitação, saneamento básico, meio ambiente, desenvolvimento econômico e atendimento social), bem como, quando for o caso, as correspondentes etapas ou fases e seus respectivos responsáveis; </a:t>
            </a:r>
          </a:p>
          <a:p>
            <a:pPr marL="342900" lvl="0" indent="-342900">
              <a:buFontTx/>
              <a:buChar char="-"/>
            </a:pPr>
            <a:endParaRPr lang="pt-BR" sz="2400" dirty="0"/>
          </a:p>
          <a:p>
            <a:pPr marL="342900" lvl="0" indent="-342900">
              <a:buFontTx/>
              <a:buChar char="-"/>
            </a:pPr>
            <a:r>
              <a:rPr lang="pt-BR" sz="2400" dirty="0"/>
              <a:t>aprovar objetivos, metas e prioridades de interesse regional, compatibilizando-os com os objetivos do Estado e dos Municípios que o integram; </a:t>
            </a:r>
          </a:p>
          <a:p>
            <a:pPr marL="342900" lvl="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aprovar os termos de referência e o subsequente plano territorial elaborado para a respectiva região; 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44275" cy="867930"/>
          </a:xfr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4.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O Conselho de Desenvolvimento da Região Metropolitana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8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420475" cy="86793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4. O Conselho de Desenvolvimento da Região Metropolitana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buFontTx/>
              <a:buChar char="-"/>
            </a:pPr>
            <a:r>
              <a:rPr lang="pt-BR" sz="2000" dirty="0"/>
              <a:t>apreciar planos, programas e projetos, públicos ou privados, relativos a realização de obras, empreendimentos e atividades que tenham impacto regional;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marL="342900" lvl="0" indent="-342900" algn="just">
              <a:buFontTx/>
              <a:buChar char="-"/>
            </a:pPr>
            <a:r>
              <a:rPr lang="pt-BR" sz="2000" dirty="0"/>
              <a:t>aprovar e encaminhar, em tempo útil, propostas regionais relativas ao plano plurianual, à lei de diretrizes orçamentárias e a lei orçamentária anual;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marL="342900" lvl="0" indent="-342900" algn="just">
              <a:buFontTx/>
              <a:buChar char="-"/>
            </a:pPr>
            <a:r>
              <a:rPr lang="pt-BR" sz="2000" dirty="0"/>
              <a:t>propor ao Estado e aos Municípios dele integrantes alterações tributárias com finalidades extrafiscais necessárias ao desenvolvimento regional;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marL="342900" lvl="0" indent="-342900" algn="just">
              <a:buFontTx/>
              <a:buChar char="-"/>
            </a:pPr>
            <a:r>
              <a:rPr lang="pt-BR" sz="2000" dirty="0"/>
              <a:t>comunicar aos órgãos ou entidades federais que atuem na unidade regional as deliberações acerca de planos relacionados com os serviços por eles realizados;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marL="342900" lvl="0" indent="-342900" algn="just">
              <a:buFontTx/>
              <a:buChar char="-"/>
            </a:pPr>
            <a:r>
              <a:rPr lang="pt-BR" sz="2000" dirty="0"/>
              <a:t>elaborar seu regimento; e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lvl="0" algn="just"/>
            <a:r>
              <a:rPr lang="pt-BR" sz="2000" dirty="0"/>
              <a:t>-   deliberar sobre quaisquer matérias de impacto regional. </a:t>
            </a:r>
          </a:p>
        </p:txBody>
      </p:sp>
    </p:spTree>
    <p:extLst>
      <p:ext uri="{BB962C8B-B14F-4D97-AF65-F5344CB8AC3E}">
        <p14:creationId xmlns:p14="http://schemas.microsoft.com/office/powerpoint/2010/main" val="21147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sz="1800" dirty="0"/>
              <a:t>Conselho de Desenvolvimento deverá </a:t>
            </a:r>
            <a:r>
              <a:rPr lang="pt-BR" sz="1800" b="1" dirty="0"/>
              <a:t>compatibilizar </a:t>
            </a:r>
            <a:r>
              <a:rPr lang="pt-BR" sz="1800" dirty="0"/>
              <a:t>os interesses municipais e do Estado no espaço regional</a:t>
            </a:r>
          </a:p>
          <a:p>
            <a:pPr marL="285750" indent="-285750">
              <a:buFontTx/>
              <a:buChar char="-"/>
            </a:pPr>
            <a:r>
              <a:rPr lang="pt-BR" sz="1800" b="1" dirty="0"/>
              <a:t>Mínima restrição </a:t>
            </a:r>
            <a:r>
              <a:rPr lang="pt-BR" sz="1800" dirty="0"/>
              <a:t>dos interesses municipais (só no que couber, em homenagem ao interesse regional)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06175" cy="867930"/>
          </a:xfr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4.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O Conselho de Desenvolvimento da Região Metropolitana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83" y="2215608"/>
            <a:ext cx="4155042" cy="414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391900" cy="867930"/>
          </a:xfrm>
        </p:spPr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4. O Conselho de Desenvolvimento da Região Metropolitana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/>
            <a:endParaRPr lang="pt-BR" sz="2000" dirty="0"/>
          </a:p>
          <a:p>
            <a:pPr algn="just"/>
            <a:endParaRPr lang="pt-BR" sz="2200" dirty="0"/>
          </a:p>
          <a:p>
            <a:pPr algn="just"/>
            <a:r>
              <a:rPr lang="pt-BR" sz="2200" b="1" dirty="0"/>
              <a:t>Processo deliberativo </a:t>
            </a:r>
            <a:r>
              <a:rPr lang="pt-BR" sz="2200" dirty="0"/>
              <a:t>no Conselho de Desenvolvimento:</a:t>
            </a:r>
          </a:p>
          <a:p>
            <a:pPr marL="342900" lvl="0" indent="-342900" algn="just">
              <a:buFontTx/>
              <a:buChar char="-"/>
            </a:pPr>
            <a:r>
              <a:rPr lang="pt-BR" sz="2200" dirty="0"/>
              <a:t>Presença necessária da maioria absoluta dos votos ponderados;</a:t>
            </a:r>
          </a:p>
          <a:p>
            <a:pPr marL="342900" lvl="0" indent="-342900" algn="just">
              <a:buFontTx/>
              <a:buChar char="-"/>
            </a:pPr>
            <a:endParaRPr lang="pt-BR" sz="2200" dirty="0"/>
          </a:p>
          <a:p>
            <a:pPr marL="342900" lvl="0" indent="-342900" algn="just">
              <a:buFontTx/>
              <a:buChar char="-"/>
            </a:pPr>
            <a:r>
              <a:rPr lang="pt-BR" sz="2200" dirty="0"/>
              <a:t>A aprovação de qualquer matéria sujeita a deliberação ocorrerá pelo voto da maioria simples dos votos ponderados;</a:t>
            </a:r>
          </a:p>
          <a:p>
            <a:pPr marL="342900" lvl="0" indent="-342900" algn="just">
              <a:buFontTx/>
              <a:buChar char="-"/>
            </a:pPr>
            <a:endParaRPr lang="pt-BR" sz="2200" dirty="0"/>
          </a:p>
          <a:p>
            <a:pPr marL="342900" lvl="0" indent="-342900" algn="just">
              <a:buFontTx/>
              <a:buChar char="-"/>
            </a:pPr>
            <a:r>
              <a:rPr lang="pt-BR" sz="2200" dirty="0"/>
              <a:t>Na hipótese de empate, far-se-á nova votação, em reuniões seguintes e sucessivas, até o número de três, findas as quais, persistindo o empate, a matéria será submetida à audiência pública, voltando à apreciação do Conselho, para nova deliberação; </a:t>
            </a:r>
          </a:p>
          <a:p>
            <a:pPr marL="342900" lvl="0" indent="-342900" algn="just">
              <a:buFontTx/>
              <a:buChar char="-"/>
            </a:pPr>
            <a:endParaRPr lang="pt-BR" sz="2200" dirty="0"/>
          </a:p>
          <a:p>
            <a:pPr lvl="0" algn="just"/>
            <a:r>
              <a:rPr lang="pt-BR" sz="2200" dirty="0"/>
              <a:t>- Permanecendo o empate, a matéria será arquivada e não poderá ser objeto de nova proposição no mesmo exercício, salvo se apresentada por um terço dos membros do Conselho ou por iniciativa popular, que exige a subscrição de, no mínimo, 0,5% (cinco décimos por cento) do eleitorado da unidade regional.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253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Tx/>
              <a:buChar char="-"/>
            </a:pPr>
            <a:r>
              <a:rPr lang="pt-BR" sz="2400" dirty="0"/>
              <a:t>Promoção de audiências públicas e debates com a participação de representantes da sociedade civil e da população, em todos os Municípios integrantes da unidade territorial urbana; </a:t>
            </a:r>
          </a:p>
          <a:p>
            <a:pPr marL="342900" lvl="0" indent="-342900" algn="just">
              <a:buFontTx/>
              <a:buChar char="-"/>
            </a:pPr>
            <a:endParaRPr lang="pt-BR" sz="2400" dirty="0"/>
          </a:p>
          <a:p>
            <a:pPr marL="342900" lvl="0" indent="-342900" algn="just">
              <a:buFontTx/>
              <a:buChar char="-"/>
            </a:pPr>
            <a:r>
              <a:rPr lang="pt-BR" sz="2400" dirty="0"/>
              <a:t>Publicidade quanto aos documentos e informações produzidos; e </a:t>
            </a:r>
          </a:p>
          <a:p>
            <a:pPr marL="342900" lvl="0" indent="-342900" algn="just">
              <a:buFontTx/>
              <a:buChar char="-"/>
            </a:pPr>
            <a:endParaRPr lang="pt-BR" sz="2400" dirty="0"/>
          </a:p>
          <a:p>
            <a:pPr marL="342900" lvl="0" indent="-342900" algn="just">
              <a:buFontTx/>
              <a:buChar char="-"/>
            </a:pPr>
            <a:r>
              <a:rPr lang="pt-BR" sz="2400" dirty="0"/>
              <a:t>Acompanhamento pelo Ministério Público.</a:t>
            </a:r>
          </a:p>
          <a:p>
            <a:pPr marL="342900" lvl="0" indent="-342900" algn="just">
              <a:buFontTx/>
              <a:buChar char="-"/>
            </a:pPr>
            <a:endParaRPr lang="pt-BR" sz="2400" dirty="0"/>
          </a:p>
          <a:p>
            <a:pPr algn="just"/>
            <a:r>
              <a:rPr lang="pt-BR" sz="2400" dirty="0"/>
              <a:t>- As decisões do Conselho de Desenvolvimento da Região Metropolitana possuem caráter soberano, cabendo à Assembleia Legislativa unicamente referendá-las, revestindo-as da forma de lei.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382375" cy="480131"/>
          </a:xfr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4.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O Conselho de Desenvolvimento da Região Metropolitana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5.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1645734" y="2780771"/>
            <a:ext cx="8824332" cy="2308324"/>
          </a:xfrm>
        </p:spPr>
        <p:txBody>
          <a:bodyPr/>
          <a:lstStyle/>
          <a:p>
            <a:r>
              <a:rPr lang="pt-BR" dirty="0"/>
              <a:t>Proposta de modelo de adaptação para o Conselho de Desenvolvimento da Região Metropolitana frente ao Estatuto da Metrópole e ao precedente da Suprema Corte (ADI nº 1.842/RJ)</a:t>
            </a:r>
          </a:p>
        </p:txBody>
      </p:sp>
    </p:spTree>
    <p:extLst>
      <p:ext uri="{BB962C8B-B14F-4D97-AF65-F5344CB8AC3E}">
        <p14:creationId xmlns:p14="http://schemas.microsoft.com/office/powerpoint/2010/main" val="1699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1.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Região Metropolitana</a:t>
            </a:r>
          </a:p>
        </p:txBody>
      </p:sp>
    </p:spTree>
    <p:extLst>
      <p:ext uri="{BB962C8B-B14F-4D97-AF65-F5344CB8AC3E}">
        <p14:creationId xmlns:p14="http://schemas.microsoft.com/office/powerpoint/2010/main" val="1604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391900" cy="1089529"/>
          </a:xfrm>
        </p:spPr>
        <p:txBody>
          <a:bodyPr/>
          <a:lstStyle/>
          <a:p>
            <a:pPr lvl="0" algn="just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5. Proposta de modelo de adaptação para o Conselho de Desenvolvimento da Região Metropolitana frente ao Estatuto da Metrópole e ao precedente da Suprema Corte (ADI nº 1.842/RJ)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endParaRPr lang="pt-BR" sz="2000" b="1" dirty="0"/>
          </a:p>
          <a:p>
            <a:pPr lvl="0" algn="just"/>
            <a:endParaRPr lang="pt-BR" sz="2000" dirty="0"/>
          </a:p>
          <a:p>
            <a:pPr marL="342900" lvl="0" indent="-342900" algn="just">
              <a:buFontTx/>
              <a:buChar char="-"/>
            </a:pPr>
            <a:r>
              <a:rPr lang="pt-BR" sz="2000" dirty="0"/>
              <a:t>Critérios à qualificação da participação dos municípios no Conselho: </a:t>
            </a:r>
          </a:p>
          <a:p>
            <a:pPr marL="342900" lvl="0" indent="-342900" algn="just">
              <a:buFontTx/>
              <a:buChar char="-"/>
            </a:pPr>
            <a:endParaRPr lang="pt-BR" sz="2000" dirty="0"/>
          </a:p>
          <a:p>
            <a:pPr lvl="0" algn="just"/>
            <a:r>
              <a:rPr lang="pt-BR" sz="2000" dirty="0"/>
              <a:t>	- população</a:t>
            </a:r>
          </a:p>
          <a:p>
            <a:pPr lvl="0" algn="just"/>
            <a:r>
              <a:rPr lang="pt-BR" sz="2000" dirty="0"/>
              <a:t>	- extensão territorial</a:t>
            </a:r>
          </a:p>
          <a:p>
            <a:pPr lvl="0" algn="just"/>
            <a:r>
              <a:rPr lang="pt-BR" sz="2000" dirty="0"/>
              <a:t>	- perfil </a:t>
            </a:r>
            <a:r>
              <a:rPr lang="pt-BR" sz="2000" dirty="0" err="1"/>
              <a:t>sócio-econômico</a:t>
            </a:r>
            <a:r>
              <a:rPr lang="pt-BR" sz="2000" dirty="0"/>
              <a:t> </a:t>
            </a:r>
          </a:p>
          <a:p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/>
              <a:t>Ausência de hierarquia entre os critérios – devem ser adaptados a cada região metropolitana, de acordo com as suas peculiaridades </a:t>
            </a:r>
          </a:p>
          <a:p>
            <a:endParaRPr lang="pt-BR" sz="2000" dirty="0"/>
          </a:p>
          <a:p>
            <a:pPr marL="342900" indent="-342900" algn="just">
              <a:buFontTx/>
              <a:buChar char="-"/>
            </a:pPr>
            <a:r>
              <a:rPr lang="pt-BR" sz="2000" dirty="0"/>
              <a:t>- Participação do Estado: a qualificação da participação do Estado </a:t>
            </a:r>
            <a:r>
              <a:rPr lang="pt-BR" sz="2000" b="1" dirty="0"/>
              <a:t>NÃO</a:t>
            </a:r>
            <a:r>
              <a:rPr lang="pt-BR" sz="2000" dirty="0"/>
              <a:t> poderá implicar na alteração do desenho federativo ou na transferência das competências municipais, de modo que o Estado detenha predomínio absoluto sobre a gestão </a:t>
            </a:r>
            <a:r>
              <a:rPr lang="pt-BR" sz="2000" dirty="0" err="1"/>
              <a:t>interfederativa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9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466725" y="1152524"/>
            <a:ext cx="11234738" cy="5343526"/>
          </a:xfrm>
        </p:spPr>
        <p:txBody>
          <a:bodyPr>
            <a:normAutofit/>
          </a:bodyPr>
          <a:lstStyle/>
          <a:p>
            <a:pPr lvl="0"/>
            <a:endParaRPr lang="pt-BR" sz="1600" b="1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Participação dos municípios proporcional à sua população, território e importância </a:t>
            </a:r>
            <a:r>
              <a:rPr lang="pt-BR" sz="1600" dirty="0" err="1"/>
              <a:t>sócio-econômica</a:t>
            </a:r>
            <a:r>
              <a:rPr lang="pt-BR" sz="1600" dirty="0"/>
              <a:t> para a região.</a:t>
            </a:r>
          </a:p>
          <a:p>
            <a:pPr algn="just"/>
            <a:r>
              <a:rPr lang="pt-BR" sz="1600" dirty="0"/>
              <a:t>	</a:t>
            </a:r>
            <a:r>
              <a:rPr lang="pt-BR" sz="1600" b="1" dirty="0"/>
              <a:t>População: Peso 0,40</a:t>
            </a:r>
          </a:p>
          <a:p>
            <a:pPr algn="just"/>
            <a:r>
              <a:rPr lang="pt-BR" sz="1600" b="1" dirty="0"/>
              <a:t>	Relevância </a:t>
            </a:r>
            <a:r>
              <a:rPr lang="pt-BR" sz="1600" b="1" dirty="0" err="1"/>
              <a:t>sócio-econômica</a:t>
            </a:r>
            <a:r>
              <a:rPr lang="pt-BR" sz="1600" b="1" dirty="0"/>
              <a:t>: Peso 0,40</a:t>
            </a:r>
          </a:p>
          <a:p>
            <a:pPr algn="just"/>
            <a:r>
              <a:rPr lang="pt-BR" sz="1600" b="1" dirty="0"/>
              <a:t>	Território: Peso 0,20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- Participação do Estado equivalente àquela do município mais populoso, de modo que o Estado atue como coadjuvante nos processos decisórios dentro da região metropolitana e não como seu protagonista;</a:t>
            </a:r>
          </a:p>
          <a:p>
            <a:pPr algn="just"/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Garantia da representatividade da sociedade na formulação do procedimento decisório metropolitano, com a criação de </a:t>
            </a:r>
            <a:r>
              <a:rPr lang="pt-BR" sz="1600" b="1" dirty="0"/>
              <a:t>mecanismos internos em cada município que garantam a participação da população </a:t>
            </a:r>
            <a:r>
              <a:rPr lang="pt-BR" sz="1600" dirty="0"/>
              <a:t>no espaço deliberativo do Conselho de Desenvolvimento;</a:t>
            </a:r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 A instituição de um órgão paralelo ao Conselho de Desenvolvimento da região metropolitana, com representatividade de todos os integrantes da região metropolitana e sociedade civil, com poder </a:t>
            </a:r>
            <a:r>
              <a:rPr lang="pt-BR" sz="1600" dirty="0" err="1"/>
              <a:t>decisional</a:t>
            </a:r>
            <a:r>
              <a:rPr lang="pt-BR" sz="1600" dirty="0"/>
              <a:t> idêntico, dotado da </a:t>
            </a:r>
            <a:r>
              <a:rPr lang="pt-BR" sz="1600" b="1" dirty="0"/>
              <a:t>prerrogativa de veto </a:t>
            </a:r>
            <a:r>
              <a:rPr lang="pt-BR" sz="1600" dirty="0"/>
              <a:t>das decisões do Conselho, o qual deverá ser referendado por </a:t>
            </a:r>
            <a:r>
              <a:rPr lang="pt-BR" sz="1600" b="1" dirty="0"/>
              <a:t>maioria qualificada</a:t>
            </a:r>
            <a:r>
              <a:rPr lang="pt-BR" sz="1600" dirty="0"/>
              <a:t>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6724" y="392736"/>
            <a:ext cx="11477626" cy="1089529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5. Proposta de modelo de adaptação para o Conselho de Desenvolvimento da Região Metropolitana frente ao Estatuto da Metrópole e ao precedente da Suprema Corte (ADI nº 1.842/RJ)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365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39800" y="1561645"/>
            <a:ext cx="1031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400" b="1" dirty="0">
                <a:solidFill>
                  <a:schemeClr val="bg1"/>
                </a:solidFill>
                <a:latin typeface="Cambria" pitchFamily="18" charset="0"/>
              </a:rPr>
              <a:t>PROF. DR. GUSTAVO JUSTINO DE OLIVEIRA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691843" y="2361258"/>
            <a:ext cx="808315" cy="155020"/>
            <a:chOff x="5782961" y="1982299"/>
            <a:chExt cx="627511" cy="120345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5782961" y="1982299"/>
              <a:ext cx="627511" cy="55875"/>
            </a:xfrm>
            <a:custGeom>
              <a:avLst/>
              <a:gdLst>
                <a:gd name="T0" fmla="*/ 162 w 321"/>
                <a:gd name="T1" fmla="*/ 29 h 29"/>
                <a:gd name="T2" fmla="*/ 161 w 321"/>
                <a:gd name="T3" fmla="*/ 29 h 29"/>
                <a:gd name="T4" fmla="*/ 156 w 321"/>
                <a:gd name="T5" fmla="*/ 26 h 29"/>
                <a:gd name="T6" fmla="*/ 127 w 321"/>
                <a:gd name="T7" fmla="*/ 12 h 29"/>
                <a:gd name="T8" fmla="*/ 6 w 321"/>
                <a:gd name="T9" fmla="*/ 12 h 29"/>
                <a:gd name="T10" fmla="*/ 0 w 321"/>
                <a:gd name="T11" fmla="*/ 6 h 29"/>
                <a:gd name="T12" fmla="*/ 6 w 321"/>
                <a:gd name="T13" fmla="*/ 0 h 29"/>
                <a:gd name="T14" fmla="*/ 127 w 321"/>
                <a:gd name="T15" fmla="*/ 0 h 29"/>
                <a:gd name="T16" fmla="*/ 161 w 321"/>
                <a:gd name="T17" fmla="*/ 13 h 29"/>
                <a:gd name="T18" fmla="*/ 194 w 321"/>
                <a:gd name="T19" fmla="*/ 0 h 29"/>
                <a:gd name="T20" fmla="*/ 315 w 321"/>
                <a:gd name="T21" fmla="*/ 0 h 29"/>
                <a:gd name="T22" fmla="*/ 321 w 321"/>
                <a:gd name="T23" fmla="*/ 6 h 29"/>
                <a:gd name="T24" fmla="*/ 315 w 321"/>
                <a:gd name="T25" fmla="*/ 12 h 29"/>
                <a:gd name="T26" fmla="*/ 194 w 321"/>
                <a:gd name="T27" fmla="*/ 12 h 29"/>
                <a:gd name="T28" fmla="*/ 167 w 321"/>
                <a:gd name="T29" fmla="*/ 26 h 29"/>
                <a:gd name="T30" fmla="*/ 162 w 321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1" h="29">
                  <a:moveTo>
                    <a:pt x="162" y="29"/>
                  </a:moveTo>
                  <a:cubicBezTo>
                    <a:pt x="162" y="29"/>
                    <a:pt x="162" y="29"/>
                    <a:pt x="161" y="29"/>
                  </a:cubicBezTo>
                  <a:cubicBezTo>
                    <a:pt x="159" y="29"/>
                    <a:pt x="157" y="28"/>
                    <a:pt x="156" y="26"/>
                  </a:cubicBezTo>
                  <a:cubicBezTo>
                    <a:pt x="156" y="25"/>
                    <a:pt x="148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5" y="0"/>
                    <a:pt x="156" y="8"/>
                    <a:pt x="161" y="13"/>
                  </a:cubicBezTo>
                  <a:cubicBezTo>
                    <a:pt x="167" y="8"/>
                    <a:pt x="178" y="0"/>
                    <a:pt x="194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6"/>
                  </a:cubicBezTo>
                  <a:cubicBezTo>
                    <a:pt x="321" y="9"/>
                    <a:pt x="319" y="12"/>
                    <a:pt x="31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75" y="12"/>
                    <a:pt x="167" y="25"/>
                    <a:pt x="167" y="26"/>
                  </a:cubicBezTo>
                  <a:cubicBezTo>
                    <a:pt x="165" y="27"/>
                    <a:pt x="164" y="29"/>
                    <a:pt x="16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5782961" y="2081153"/>
              <a:ext cx="627511" cy="21491"/>
            </a:xfrm>
            <a:custGeom>
              <a:avLst/>
              <a:gdLst>
                <a:gd name="T0" fmla="*/ 315 w 321"/>
                <a:gd name="T1" fmla="*/ 11 h 11"/>
                <a:gd name="T2" fmla="*/ 6 w 321"/>
                <a:gd name="T3" fmla="*/ 11 h 11"/>
                <a:gd name="T4" fmla="*/ 0 w 321"/>
                <a:gd name="T5" fmla="*/ 5 h 11"/>
                <a:gd name="T6" fmla="*/ 6 w 321"/>
                <a:gd name="T7" fmla="*/ 0 h 11"/>
                <a:gd name="T8" fmla="*/ 315 w 321"/>
                <a:gd name="T9" fmla="*/ 0 h 11"/>
                <a:gd name="T10" fmla="*/ 321 w 321"/>
                <a:gd name="T11" fmla="*/ 5 h 11"/>
                <a:gd name="T12" fmla="*/ 315 w 3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11">
                  <a:moveTo>
                    <a:pt x="31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9" y="0"/>
                    <a:pt x="321" y="2"/>
                    <a:pt x="321" y="5"/>
                  </a:cubicBezTo>
                  <a:cubicBezTo>
                    <a:pt x="321" y="9"/>
                    <a:pt x="319" y="11"/>
                    <a:pt x="3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11" name="Conector reto 10"/>
          <p:cNvCxnSpPr/>
          <p:nvPr/>
        </p:nvCxnSpPr>
        <p:spPr>
          <a:xfrm>
            <a:off x="5881159" y="5256298"/>
            <a:ext cx="429683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2518640" y="3003778"/>
            <a:ext cx="7154721" cy="1815448"/>
            <a:chOff x="2781656" y="3099604"/>
            <a:chExt cx="7154721" cy="1815448"/>
          </a:xfrm>
        </p:grpSpPr>
        <p:sp>
          <p:nvSpPr>
            <p:cNvPr id="6" name="CaixaDeTexto 5"/>
            <p:cNvSpPr txBox="1"/>
            <p:nvPr/>
          </p:nvSpPr>
          <p:spPr>
            <a:xfrm>
              <a:off x="2781656" y="3388116"/>
              <a:ext cx="360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altLang="pt-BR" sz="1200" b="1" dirty="0">
                  <a:solidFill>
                    <a:schemeClr val="bg1"/>
                  </a:solidFill>
                </a:rPr>
                <a:t>Al. Lorena, 800, </a:t>
              </a:r>
              <a:r>
                <a:rPr lang="en-US" altLang="pt-BR" sz="1200" b="1" dirty="0" err="1">
                  <a:solidFill>
                    <a:schemeClr val="bg1"/>
                  </a:solidFill>
                </a:rPr>
                <a:t>cj</a:t>
              </a:r>
              <a:r>
                <a:rPr lang="en-US" altLang="pt-BR" sz="1200" b="1" dirty="0">
                  <a:solidFill>
                    <a:schemeClr val="bg1"/>
                  </a:solidFill>
                </a:rPr>
                <a:t>. 701 – </a:t>
              </a:r>
              <a:r>
                <a:rPr lang="en-US" altLang="pt-BR" sz="1200" b="1" dirty="0" err="1">
                  <a:solidFill>
                    <a:schemeClr val="bg1"/>
                  </a:solidFill>
                </a:rPr>
                <a:t>Jardins</a:t>
              </a:r>
              <a:br>
                <a:rPr lang="en-US" altLang="pt-BR" sz="1200" b="1" dirty="0">
                  <a:solidFill>
                    <a:schemeClr val="bg1"/>
                  </a:solidFill>
                </a:rPr>
              </a:br>
              <a:r>
                <a:rPr lang="en-US" altLang="pt-BR" sz="1200" b="1" dirty="0">
                  <a:solidFill>
                    <a:schemeClr val="bg1"/>
                  </a:solidFill>
                </a:rPr>
                <a:t>São Paulo/SP - </a:t>
              </a:r>
              <a:r>
                <a:rPr lang="en-US" altLang="pt-BR" sz="1200" b="1" dirty="0" err="1">
                  <a:solidFill>
                    <a:schemeClr val="bg1"/>
                  </a:solidFill>
                </a:rPr>
                <a:t>Brasil</a:t>
              </a:r>
              <a:r>
                <a:rPr lang="en-US" altLang="pt-BR" sz="1200" b="1" dirty="0">
                  <a:solidFill>
                    <a:schemeClr val="bg1"/>
                  </a:solidFill>
                </a:rPr>
                <a:t> - CEP 01424-001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460883" y="3099604"/>
              <a:ext cx="248346" cy="258946"/>
            </a:xfrm>
            <a:custGeom>
              <a:avLst/>
              <a:gdLst>
                <a:gd name="T0" fmla="*/ 410 w 820"/>
                <a:gd name="T1" fmla="*/ 0 h 855"/>
                <a:gd name="T2" fmla="*/ 0 w 820"/>
                <a:gd name="T3" fmla="*/ 350 h 855"/>
                <a:gd name="T4" fmla="*/ 115 w 820"/>
                <a:gd name="T5" fmla="*/ 350 h 855"/>
                <a:gd name="T6" fmla="*/ 115 w 820"/>
                <a:gd name="T7" fmla="*/ 855 h 855"/>
                <a:gd name="T8" fmla="*/ 315 w 820"/>
                <a:gd name="T9" fmla="*/ 855 h 855"/>
                <a:gd name="T10" fmla="*/ 315 w 820"/>
                <a:gd name="T11" fmla="*/ 588 h 855"/>
                <a:gd name="T12" fmla="*/ 506 w 820"/>
                <a:gd name="T13" fmla="*/ 588 h 855"/>
                <a:gd name="T14" fmla="*/ 506 w 820"/>
                <a:gd name="T15" fmla="*/ 855 h 855"/>
                <a:gd name="T16" fmla="*/ 706 w 820"/>
                <a:gd name="T17" fmla="*/ 855 h 855"/>
                <a:gd name="T18" fmla="*/ 706 w 820"/>
                <a:gd name="T19" fmla="*/ 350 h 855"/>
                <a:gd name="T20" fmla="*/ 820 w 820"/>
                <a:gd name="T21" fmla="*/ 350 h 855"/>
                <a:gd name="T22" fmla="*/ 410 w 820"/>
                <a:gd name="T23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0" h="855">
                  <a:moveTo>
                    <a:pt x="410" y="0"/>
                  </a:moveTo>
                  <a:lnTo>
                    <a:pt x="0" y="350"/>
                  </a:lnTo>
                  <a:lnTo>
                    <a:pt x="115" y="350"/>
                  </a:lnTo>
                  <a:lnTo>
                    <a:pt x="115" y="855"/>
                  </a:lnTo>
                  <a:lnTo>
                    <a:pt x="315" y="855"/>
                  </a:lnTo>
                  <a:lnTo>
                    <a:pt x="315" y="588"/>
                  </a:lnTo>
                  <a:lnTo>
                    <a:pt x="506" y="588"/>
                  </a:lnTo>
                  <a:lnTo>
                    <a:pt x="506" y="855"/>
                  </a:lnTo>
                  <a:lnTo>
                    <a:pt x="706" y="855"/>
                  </a:lnTo>
                  <a:lnTo>
                    <a:pt x="706" y="350"/>
                  </a:lnTo>
                  <a:lnTo>
                    <a:pt x="820" y="35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7898268" y="3099604"/>
              <a:ext cx="431948" cy="270463"/>
              <a:chOff x="-1587" y="1588"/>
              <a:chExt cx="1384300" cy="866775"/>
            </a:xfrm>
            <a:solidFill>
              <a:schemeClr val="bg1"/>
            </a:solidFill>
          </p:grpSpPr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-1587" y="785813"/>
                <a:ext cx="1384300" cy="82550"/>
              </a:xfrm>
              <a:custGeom>
                <a:avLst/>
                <a:gdLst>
                  <a:gd name="T0" fmla="*/ 538 w 872"/>
                  <a:gd name="T1" fmla="*/ 0 h 52"/>
                  <a:gd name="T2" fmla="*/ 524 w 872"/>
                  <a:gd name="T3" fmla="*/ 9 h 52"/>
                  <a:gd name="T4" fmla="*/ 347 w 872"/>
                  <a:gd name="T5" fmla="*/ 9 h 52"/>
                  <a:gd name="T6" fmla="*/ 333 w 872"/>
                  <a:gd name="T7" fmla="*/ 0 h 52"/>
                  <a:gd name="T8" fmla="*/ 0 w 872"/>
                  <a:gd name="T9" fmla="*/ 0 h 52"/>
                  <a:gd name="T10" fmla="*/ 33 w 872"/>
                  <a:gd name="T11" fmla="*/ 52 h 52"/>
                  <a:gd name="T12" fmla="*/ 838 w 872"/>
                  <a:gd name="T13" fmla="*/ 52 h 52"/>
                  <a:gd name="T14" fmla="*/ 872 w 872"/>
                  <a:gd name="T15" fmla="*/ 0 h 52"/>
                  <a:gd name="T16" fmla="*/ 538 w 87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2" h="52">
                    <a:moveTo>
                      <a:pt x="538" y="0"/>
                    </a:moveTo>
                    <a:lnTo>
                      <a:pt x="524" y="9"/>
                    </a:lnTo>
                    <a:lnTo>
                      <a:pt x="347" y="9"/>
                    </a:lnTo>
                    <a:lnTo>
                      <a:pt x="333" y="0"/>
                    </a:lnTo>
                    <a:lnTo>
                      <a:pt x="0" y="0"/>
                    </a:lnTo>
                    <a:lnTo>
                      <a:pt x="33" y="52"/>
                    </a:lnTo>
                    <a:lnTo>
                      <a:pt x="838" y="52"/>
                    </a:lnTo>
                    <a:lnTo>
                      <a:pt x="872" y="0"/>
                    </a:lnTo>
                    <a:lnTo>
                      <a:pt x="5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Freeform 10"/>
              <p:cNvSpPr>
                <a:spLocks noEditPoints="1"/>
              </p:cNvSpPr>
              <p:nvPr/>
            </p:nvSpPr>
            <p:spPr bwMode="auto">
              <a:xfrm>
                <a:off x="103188" y="1588"/>
                <a:ext cx="1173163" cy="730250"/>
              </a:xfrm>
              <a:custGeom>
                <a:avLst/>
                <a:gdLst>
                  <a:gd name="T0" fmla="*/ 739 w 739"/>
                  <a:gd name="T1" fmla="*/ 0 h 460"/>
                  <a:gd name="T2" fmla="*/ 0 w 739"/>
                  <a:gd name="T3" fmla="*/ 0 h 460"/>
                  <a:gd name="T4" fmla="*/ 0 w 739"/>
                  <a:gd name="T5" fmla="*/ 460 h 460"/>
                  <a:gd name="T6" fmla="*/ 739 w 739"/>
                  <a:gd name="T7" fmla="*/ 460 h 460"/>
                  <a:gd name="T8" fmla="*/ 739 w 739"/>
                  <a:gd name="T9" fmla="*/ 0 h 460"/>
                  <a:gd name="T10" fmla="*/ 689 w 739"/>
                  <a:gd name="T11" fmla="*/ 412 h 460"/>
                  <a:gd name="T12" fmla="*/ 50 w 739"/>
                  <a:gd name="T13" fmla="*/ 412 h 460"/>
                  <a:gd name="T14" fmla="*/ 50 w 739"/>
                  <a:gd name="T15" fmla="*/ 53 h 460"/>
                  <a:gd name="T16" fmla="*/ 689 w 739"/>
                  <a:gd name="T17" fmla="*/ 53 h 460"/>
                  <a:gd name="T18" fmla="*/ 689 w 739"/>
                  <a:gd name="T19" fmla="*/ 412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460">
                    <a:moveTo>
                      <a:pt x="739" y="0"/>
                    </a:moveTo>
                    <a:lnTo>
                      <a:pt x="0" y="0"/>
                    </a:lnTo>
                    <a:lnTo>
                      <a:pt x="0" y="460"/>
                    </a:lnTo>
                    <a:lnTo>
                      <a:pt x="739" y="460"/>
                    </a:lnTo>
                    <a:lnTo>
                      <a:pt x="739" y="0"/>
                    </a:lnTo>
                    <a:close/>
                    <a:moveTo>
                      <a:pt x="689" y="412"/>
                    </a:moveTo>
                    <a:lnTo>
                      <a:pt x="50" y="412"/>
                    </a:lnTo>
                    <a:lnTo>
                      <a:pt x="50" y="53"/>
                    </a:lnTo>
                    <a:lnTo>
                      <a:pt x="689" y="53"/>
                    </a:lnTo>
                    <a:lnTo>
                      <a:pt x="689" y="4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9" name="CaixaDeTexto 28"/>
            <p:cNvSpPr txBox="1"/>
            <p:nvPr/>
          </p:nvSpPr>
          <p:spPr>
            <a:xfrm>
              <a:off x="2781656" y="4638053"/>
              <a:ext cx="360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altLang="pt-BR" sz="1200" b="1" dirty="0">
                  <a:solidFill>
                    <a:schemeClr val="bg1"/>
                  </a:solidFill>
                </a:rPr>
                <a:t>Tel.: +55 (11) 3525-7274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310842" y="3388116"/>
              <a:ext cx="360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altLang="pt-BR" sz="1200" b="1" dirty="0">
                  <a:solidFill>
                    <a:schemeClr val="bg1"/>
                  </a:solidFill>
                </a:rPr>
                <a:t>www.justinodeoliveira.com.br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329577" y="4638053"/>
              <a:ext cx="360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600"/>
                </a:spcAft>
              </a:pPr>
              <a:r>
                <a:rPr lang="en-US" altLang="pt-BR" sz="1200" b="1" dirty="0">
                  <a:solidFill>
                    <a:schemeClr val="bg1"/>
                  </a:solidFill>
                </a:rPr>
                <a:t>gustavo@justinodeoliveira.com.br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460883" y="4326775"/>
              <a:ext cx="285815" cy="281236"/>
            </a:xfrm>
            <a:custGeom>
              <a:avLst/>
              <a:gdLst>
                <a:gd name="T0" fmla="*/ 88 w 314"/>
                <a:gd name="T1" fmla="*/ 196 h 309"/>
                <a:gd name="T2" fmla="*/ 280 w 314"/>
                <a:gd name="T3" fmla="*/ 296 h 309"/>
                <a:gd name="T4" fmla="*/ 313 w 314"/>
                <a:gd name="T5" fmla="*/ 245 h 309"/>
                <a:gd name="T6" fmla="*/ 232 w 314"/>
                <a:gd name="T7" fmla="*/ 187 h 309"/>
                <a:gd name="T8" fmla="*/ 189 w 314"/>
                <a:gd name="T9" fmla="*/ 213 h 309"/>
                <a:gd name="T10" fmla="*/ 129 w 314"/>
                <a:gd name="T11" fmla="*/ 179 h 309"/>
                <a:gd name="T12" fmla="*/ 98 w 314"/>
                <a:gd name="T13" fmla="*/ 124 h 309"/>
                <a:gd name="T14" fmla="*/ 122 w 314"/>
                <a:gd name="T15" fmla="*/ 80 h 309"/>
                <a:gd name="T16" fmla="*/ 61 w 314"/>
                <a:gd name="T17" fmla="*/ 1 h 309"/>
                <a:gd name="T18" fmla="*/ 11 w 314"/>
                <a:gd name="T19" fmla="*/ 36 h 309"/>
                <a:gd name="T20" fmla="*/ 113 w 314"/>
                <a:gd name="T21" fmla="*/ 21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309">
                  <a:moveTo>
                    <a:pt x="88" y="196"/>
                  </a:moveTo>
                  <a:cubicBezTo>
                    <a:pt x="136" y="253"/>
                    <a:pt x="252" y="309"/>
                    <a:pt x="280" y="296"/>
                  </a:cubicBezTo>
                  <a:cubicBezTo>
                    <a:pt x="308" y="284"/>
                    <a:pt x="314" y="257"/>
                    <a:pt x="313" y="245"/>
                  </a:cubicBezTo>
                  <a:cubicBezTo>
                    <a:pt x="311" y="232"/>
                    <a:pt x="248" y="194"/>
                    <a:pt x="232" y="187"/>
                  </a:cubicBezTo>
                  <a:cubicBezTo>
                    <a:pt x="216" y="180"/>
                    <a:pt x="197" y="203"/>
                    <a:pt x="189" y="213"/>
                  </a:cubicBezTo>
                  <a:cubicBezTo>
                    <a:pt x="179" y="223"/>
                    <a:pt x="144" y="193"/>
                    <a:pt x="129" y="179"/>
                  </a:cubicBezTo>
                  <a:cubicBezTo>
                    <a:pt x="129" y="179"/>
                    <a:pt x="89" y="134"/>
                    <a:pt x="98" y="124"/>
                  </a:cubicBezTo>
                  <a:cubicBezTo>
                    <a:pt x="107" y="115"/>
                    <a:pt x="130" y="95"/>
                    <a:pt x="122" y="80"/>
                  </a:cubicBezTo>
                  <a:cubicBezTo>
                    <a:pt x="114" y="64"/>
                    <a:pt x="74" y="2"/>
                    <a:pt x="61" y="1"/>
                  </a:cubicBezTo>
                  <a:cubicBezTo>
                    <a:pt x="49" y="0"/>
                    <a:pt x="22" y="7"/>
                    <a:pt x="11" y="36"/>
                  </a:cubicBezTo>
                  <a:cubicBezTo>
                    <a:pt x="0" y="64"/>
                    <a:pt x="53" y="173"/>
                    <a:pt x="113" y="2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43" name="Grupo 42"/>
            <p:cNvGrpSpPr/>
            <p:nvPr/>
          </p:nvGrpSpPr>
          <p:grpSpPr>
            <a:xfrm>
              <a:off x="7964427" y="4326775"/>
              <a:ext cx="374568" cy="249984"/>
              <a:chOff x="1588" y="3175"/>
              <a:chExt cx="1455738" cy="971550"/>
            </a:xfrm>
          </p:grpSpPr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58738" y="3175"/>
                <a:ext cx="1343025" cy="387350"/>
              </a:xfrm>
              <a:custGeom>
                <a:avLst/>
                <a:gdLst>
                  <a:gd name="T0" fmla="*/ 846 w 846"/>
                  <a:gd name="T1" fmla="*/ 0 h 244"/>
                  <a:gd name="T2" fmla="*/ 0 w 846"/>
                  <a:gd name="T3" fmla="*/ 0 h 244"/>
                  <a:gd name="T4" fmla="*/ 423 w 846"/>
                  <a:gd name="T5" fmla="*/ 244 h 244"/>
                  <a:gd name="T6" fmla="*/ 846 w 846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6" h="244">
                    <a:moveTo>
                      <a:pt x="846" y="0"/>
                    </a:moveTo>
                    <a:lnTo>
                      <a:pt x="0" y="0"/>
                    </a:lnTo>
                    <a:lnTo>
                      <a:pt x="423" y="244"/>
                    </a:lnTo>
                    <a:lnTo>
                      <a:pt x="846" y="0"/>
                    </a:lnTo>
                    <a:close/>
                  </a:path>
                </a:pathLst>
              </a:custGeom>
              <a:solidFill>
                <a:schemeClr val="bg1"/>
              </a:solidFill>
              <a:ln w="15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588" y="63500"/>
                <a:ext cx="1455738" cy="911225"/>
              </a:xfrm>
              <a:custGeom>
                <a:avLst/>
                <a:gdLst>
                  <a:gd name="T0" fmla="*/ 2450 w 4762"/>
                  <a:gd name="T1" fmla="*/ 1335 h 2976"/>
                  <a:gd name="T2" fmla="*/ 2381 w 4762"/>
                  <a:gd name="T3" fmla="*/ 1353 h 2976"/>
                  <a:gd name="T4" fmla="*/ 2312 w 4762"/>
                  <a:gd name="T5" fmla="*/ 1335 h 2976"/>
                  <a:gd name="T6" fmla="*/ 0 w 4762"/>
                  <a:gd name="T7" fmla="*/ 0 h 2976"/>
                  <a:gd name="T8" fmla="*/ 0 w 4762"/>
                  <a:gd name="T9" fmla="*/ 2976 h 2976"/>
                  <a:gd name="T10" fmla="*/ 4762 w 4762"/>
                  <a:gd name="T11" fmla="*/ 2976 h 2976"/>
                  <a:gd name="T12" fmla="*/ 4762 w 4762"/>
                  <a:gd name="T13" fmla="*/ 0 h 2976"/>
                  <a:gd name="T14" fmla="*/ 2450 w 4762"/>
                  <a:gd name="T15" fmla="*/ 1335 h 2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62" h="2976">
                    <a:moveTo>
                      <a:pt x="2450" y="1335"/>
                    </a:moveTo>
                    <a:cubicBezTo>
                      <a:pt x="2428" y="1348"/>
                      <a:pt x="2404" y="1354"/>
                      <a:pt x="2381" y="1353"/>
                    </a:cubicBezTo>
                    <a:cubicBezTo>
                      <a:pt x="2358" y="1354"/>
                      <a:pt x="2334" y="1348"/>
                      <a:pt x="2312" y="13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76"/>
                      <a:pt x="0" y="2976"/>
                      <a:pt x="0" y="2976"/>
                    </a:cubicBezTo>
                    <a:cubicBezTo>
                      <a:pt x="4762" y="2976"/>
                      <a:pt x="4762" y="2976"/>
                      <a:pt x="4762" y="2976"/>
                    </a:cubicBezTo>
                    <a:cubicBezTo>
                      <a:pt x="4762" y="0"/>
                      <a:pt x="4762" y="0"/>
                      <a:pt x="4762" y="0"/>
                    </a:cubicBezTo>
                    <a:lnTo>
                      <a:pt x="2450" y="1335"/>
                    </a:lnTo>
                    <a:close/>
                  </a:path>
                </a:pathLst>
              </a:custGeom>
              <a:solidFill>
                <a:schemeClr val="bg1"/>
              </a:solidFill>
              <a:ln w="15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5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1.1. </a:t>
            </a:r>
            <a:r>
              <a:rPr lang="pt-BR" dirty="0"/>
              <a:t>Competências na Região Metropolitana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2925" y="1466925"/>
            <a:ext cx="11306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Titularidade das atividades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 (originariamente de caráter municipal, isoladamente): é 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exercida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 na área metropolitana de 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forma compartilhada 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por todos os municípios que integram a região metropolitana , mais o Estado que a instituiu, dado o interesse metropolitana.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Interesse metropolitano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: no âmbito das regiões metropolitanas, tem-se interesses que suplantam as fronteiras da municipalidade e que podem ser melhor operacionalizados conjuntamente.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1800" b="1" dirty="0"/>
              <a:t>Analiticamente, pode afirmar-se que a região metropolitana é definida por: </a:t>
            </a:r>
          </a:p>
          <a:p>
            <a:pPr marL="400050" indent="-400050" algn="just">
              <a:buAutoNum type="romanLcParenBoth"/>
            </a:pPr>
            <a:r>
              <a:rPr lang="pt-BR" sz="1800" dirty="0"/>
              <a:t>uma área constituída por municípios limítrofes; </a:t>
            </a:r>
          </a:p>
          <a:p>
            <a:pPr marL="400050" indent="-400050" algn="just">
              <a:buAutoNum type="romanLcParenBoth"/>
            </a:pPr>
            <a:r>
              <a:rPr lang="pt-BR" sz="1800" dirty="0"/>
              <a:t>essa área possui destacada expressão nacional ou regional; </a:t>
            </a:r>
          </a:p>
          <a:p>
            <a:pPr marL="400050" indent="-400050" algn="just">
              <a:buAutoNum type="romanLcParenBoth"/>
            </a:pPr>
            <a:r>
              <a:rPr lang="pt-BR" sz="1800" dirty="0"/>
              <a:t>há uma integração dinâmica entre esses municípios – não somente no âmbito geográfico, mas também nas searas socioeconômicas, ambiental e política; e </a:t>
            </a:r>
          </a:p>
          <a:p>
            <a:pPr marL="400050" indent="-400050" algn="just">
              <a:buAutoNum type="romanLcParenBoth"/>
            </a:pPr>
            <a:r>
              <a:rPr lang="pt-BR" sz="1800" dirty="0"/>
              <a:t>uma complementaridade funcional entre os diversos municípios que integram a área. </a:t>
            </a:r>
          </a:p>
          <a:p>
            <a:pPr marL="400050" indent="-400050" algn="just">
              <a:buAutoNum type="romanLcParenBoth"/>
            </a:pPr>
            <a:endParaRPr lang="pt-BR" sz="1600" dirty="0"/>
          </a:p>
          <a:p>
            <a:pPr algn="just"/>
            <a:r>
              <a:rPr lang="pt-BR" sz="1800" b="1" dirty="0"/>
              <a:t>A Região Metropolitana:</a:t>
            </a:r>
          </a:p>
          <a:p>
            <a:pPr marL="400050" indent="-400050" algn="just">
              <a:buFont typeface="Arial" panose="020B0604020202020204" pitchFamily="34" charset="0"/>
              <a:buAutoNum type="romanLcParenBoth"/>
            </a:pPr>
            <a:r>
              <a:rPr lang="pt-BR" sz="1800" dirty="0"/>
              <a:t>não é ente de governo;</a:t>
            </a:r>
          </a:p>
          <a:p>
            <a:pPr marL="400050" indent="-400050" algn="just">
              <a:buFont typeface="Arial" panose="020B0604020202020204" pitchFamily="34" charset="0"/>
              <a:buAutoNum type="romanLcParenBoth"/>
            </a:pPr>
            <a:r>
              <a:rPr lang="pt-BR" sz="1800" dirty="0"/>
              <a:t>não é pessoa jurídica de direito público interno; </a:t>
            </a:r>
          </a:p>
          <a:p>
            <a:pPr marL="400050" indent="-400050" algn="just">
              <a:buFont typeface="Arial" panose="020B0604020202020204" pitchFamily="34" charset="0"/>
              <a:buAutoNum type="romanLcParenBoth"/>
            </a:pPr>
            <a:r>
              <a:rPr lang="pt-BR" sz="1800" dirty="0"/>
              <a:t>não dispõe da competência e da organização que a Constituição reservou aos entes públicos dessa natureza. </a:t>
            </a:r>
          </a:p>
          <a:p>
            <a:pPr marL="400050" indent="-400050" algn="just">
              <a:buAutoNum type="romanLcParenBoth"/>
            </a:pPr>
            <a:endParaRPr lang="pt-BR" sz="1600" b="1" dirty="0">
              <a:solidFill>
                <a:schemeClr val="accent1"/>
              </a:solidFill>
              <a:latin typeface="Lucida Sans" panose="020B060203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 b="1" dirty="0"/>
              <a:t>A instituição da região metropolitana não esvazia as competências municipais</a:t>
            </a:r>
            <a:r>
              <a:rPr lang="pt-BR" sz="1800" dirty="0"/>
              <a:t>, apesar de existirem atividades realizadas conjuntamente pelos vários municípios e Estado, posto que não é ela uma pessoa política.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1.2.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>
                <a:solidFill>
                  <a:schemeClr val="accent2"/>
                </a:solidFill>
              </a:rPr>
              <a:t>Conceito de Região Metropolitana</a:t>
            </a:r>
          </a:p>
        </p:txBody>
      </p:sp>
    </p:spTree>
    <p:extLst>
      <p:ext uri="{BB962C8B-B14F-4D97-AF65-F5344CB8AC3E}">
        <p14:creationId xmlns:p14="http://schemas.microsoft.com/office/powerpoint/2010/main" val="11056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2.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>
          <a:xfrm>
            <a:off x="1683834" y="3190346"/>
            <a:ext cx="8824332" cy="535531"/>
          </a:xfrm>
        </p:spPr>
        <p:txBody>
          <a:bodyPr/>
          <a:lstStyle/>
          <a:p>
            <a:r>
              <a:rPr lang="pt-BR" sz="3200" dirty="0"/>
              <a:t>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20805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O serviço público de saneamento básico, disciplinado pela Lei federal nº 11.445/07, é serviço de interesse local, portanto de </a:t>
            </a:r>
            <a:r>
              <a:rPr lang="pt-BR" sz="2000" b="1" dirty="0"/>
              <a:t>titularidade dos municípios</a:t>
            </a:r>
            <a:r>
              <a:rPr lang="pt-BR" sz="2000" dirty="0"/>
              <a:t>. O Supremo Tribunal Federal referendou esse entendimento (</a:t>
            </a:r>
            <a:r>
              <a:rPr lang="pt-BR" sz="2000" dirty="0" err="1"/>
              <a:t>ADIs</a:t>
            </a:r>
            <a:r>
              <a:rPr lang="pt-BR" sz="2000" dirty="0"/>
              <a:t> </a:t>
            </a:r>
            <a:r>
              <a:rPr lang="pt-BR" sz="2000" dirty="0" err="1"/>
              <a:t>nºs</a:t>
            </a:r>
            <a:r>
              <a:rPr lang="pt-BR" sz="2000" dirty="0"/>
              <a:t> 1842/RJ e 2.077/BA e </a:t>
            </a:r>
            <a:r>
              <a:rPr lang="pt-BR" sz="2000" dirty="0" err="1"/>
              <a:t>arts</a:t>
            </a:r>
            <a:r>
              <a:rPr lang="pt-BR" sz="2000" dirty="0"/>
              <a:t>. 30, </a:t>
            </a:r>
            <a:r>
              <a:rPr lang="pt-BR" sz="2000" dirty="0" err="1"/>
              <a:t>incs</a:t>
            </a:r>
            <a:r>
              <a:rPr lang="pt-BR" sz="2000" dirty="0"/>
              <a:t>. I e V, da CF).</a:t>
            </a:r>
            <a:endParaRPr lang="pt-BR" sz="2000" b="1" dirty="0"/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Compete à União instituir diretrizes para o desenvolvimento urbano, inclusive habitação, saneamento básico e transportes urbanos (art. 21, inc. XX, da CF).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/>
              <a:t>Compete comumente à União, Estados, Distrito Federal e Municípios promover programas de construção de moradias e a melhoria das condições habitacionais e de saneamento básico (art. 23, inc. IX, da CF).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2.1.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dirty="0"/>
              <a:t>Saneamento básico</a:t>
            </a:r>
            <a:endParaRPr 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6"/>
                </a:solidFill>
              </a:rPr>
              <a:t>2.2. </a:t>
            </a:r>
            <a:r>
              <a:rPr lang="pt-BR" dirty="0"/>
              <a:t>Saneamento</a:t>
            </a:r>
            <a:r>
              <a:rPr lang="pt-BR" b="1" dirty="0">
                <a:solidFill>
                  <a:schemeClr val="accent6"/>
                </a:solidFill>
              </a:rPr>
              <a:t> </a:t>
            </a:r>
            <a:r>
              <a:rPr lang="pt-BR" dirty="0"/>
              <a:t>básico nas Regiões Metropolitanas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50" y="1086000"/>
            <a:ext cx="1130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42925" y="1466925"/>
            <a:ext cx="11306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No espaço metropolitano o serviço de saneamento é caracterizado como um </a:t>
            </a:r>
            <a:r>
              <a:rPr lang="pt-B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serviço de interesse comum </a:t>
            </a: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da região metropolitana.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A gestão e execução de serviços públicos no âmbito de uma região metropolitana envolverá a necessária participação dos municípios integrantes e do Estado.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Participação da sociedade na gestão dos serviços prestados no bojo da região metropolitana – racionalidade essa também presente na lei de saneamento básico.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  <a:latin typeface="Cambria" panose="02040503050406030204" pitchFamily="18" charset="0"/>
              </a:rPr>
              <a:t>A sua organização e prestação deverá se dar no bojo da região metropolitana, a partir das decisões advindas do Conselho de Desenvolvimento da Região Metropolitana. </a:t>
            </a:r>
          </a:p>
        </p:txBody>
      </p:sp>
    </p:spTree>
    <p:extLst>
      <p:ext uri="{BB962C8B-B14F-4D97-AF65-F5344CB8AC3E}">
        <p14:creationId xmlns:p14="http://schemas.microsoft.com/office/powerpoint/2010/main" val="30627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76200" y="942975"/>
            <a:ext cx="12030075" cy="554355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pt-BR" sz="2000" dirty="0"/>
              <a:t>O interesse comum é muito mais do que a soma de cada interesse local envolvido, pois a má condução da função de saneamento básico por apenas um município pode colocar em risco todo o esforço do conjunto, além das consequências para a saúde pública de toda a região.</a:t>
            </a:r>
          </a:p>
          <a:p>
            <a:pPr marL="457200" indent="-457200" algn="just">
              <a:buAutoNum type="arabicPeriod"/>
            </a:pPr>
            <a:r>
              <a:rPr lang="pt-BR" sz="2000" dirty="0"/>
              <a:t>A integração dos Municípios às entidades regionais é compulsória, sem qualquer possibilidade de abandoná-las por iniciativa própria, uma vez editada a lei complementar estadual que as institui. (ADI 1841/RJ, Rel. Min. Carlos Velloso, DJ 20.9.2002; ADI 796/ES, Rel. Min. Néri da Silveira, DJ 17.12.1999).</a:t>
            </a:r>
          </a:p>
          <a:p>
            <a:pPr marL="457200" lvl="0" indent="-457200" algn="just">
              <a:buFont typeface="Arial" panose="020B0604020202020204" pitchFamily="34" charset="0"/>
              <a:buAutoNum type="arabicPeriod"/>
            </a:pPr>
            <a:r>
              <a:rPr lang="pt-BR" sz="2000" dirty="0"/>
              <a:t>A </a:t>
            </a:r>
            <a:r>
              <a:rPr lang="pt-BR" sz="2000" dirty="0" err="1"/>
              <a:t>compulsoriedade</a:t>
            </a:r>
            <a:r>
              <a:rPr lang="pt-BR" sz="2000" dirty="0"/>
              <a:t> da integração metropolitana é compatível com a autonomia municipal.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000" dirty="0"/>
              <a:t>As Regiões Metropolitanas, Aglomerados Urbanos e Microrregiões não são entidades políticas autônomas de nosso sistema federativo, mas, sim, entes com função administrativa e executória. Tais entes não detêm competência político-legislativa própria.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2000" dirty="0"/>
              <a:t>Reconhecimento do poder concedente e da titularidade do serviço ao colegiado formado pelos municípios e pelo estado federado.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6725" y="392736"/>
            <a:ext cx="11234738" cy="480131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2.3.</a:t>
            </a:r>
            <a:r>
              <a:rPr lang="pt-BR" b="1" dirty="0">
                <a:solidFill>
                  <a:srgbClr val="9D8D13"/>
                </a:solidFill>
              </a:rPr>
              <a:t> </a:t>
            </a:r>
            <a:r>
              <a:rPr lang="pt-BR" b="1" dirty="0"/>
              <a:t>Entendimentos assentados na ADI nº 1.842/13 </a:t>
            </a:r>
          </a:p>
        </p:txBody>
      </p:sp>
    </p:spTree>
    <p:extLst>
      <p:ext uri="{BB962C8B-B14F-4D97-AF65-F5344CB8AC3E}">
        <p14:creationId xmlns:p14="http://schemas.microsoft.com/office/powerpoint/2010/main" val="20404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údo">
  <a:themeElements>
    <a:clrScheme name="Justino">
      <a:dk1>
        <a:sysClr val="windowText" lastClr="000000"/>
      </a:dk1>
      <a:lt1>
        <a:sysClr val="window" lastClr="FFFFFF"/>
      </a:lt1>
      <a:dk2>
        <a:srgbClr val="757070"/>
      </a:dk2>
      <a:lt2>
        <a:srgbClr val="D0CECE"/>
      </a:lt2>
      <a:accent1>
        <a:srgbClr val="968912"/>
      </a:accent1>
      <a:accent2>
        <a:srgbClr val="4D4D4F"/>
      </a:accent2>
      <a:accent3>
        <a:srgbClr val="A5A5A5"/>
      </a:accent3>
      <a:accent4>
        <a:srgbClr val="E81733"/>
      </a:accent4>
      <a:accent5>
        <a:srgbClr val="3AC7DC"/>
      </a:accent5>
      <a:accent6>
        <a:srgbClr val="E5D126"/>
      </a:accent6>
      <a:hlink>
        <a:srgbClr val="00B0F0"/>
      </a:hlink>
      <a:folHlink>
        <a:srgbClr val="FF0000"/>
      </a:folHlink>
    </a:clrScheme>
    <a:fontScheme name="Personalizada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</TotalTime>
  <Words>2421</Words>
  <Application>Microsoft Office PowerPoint</Application>
  <PresentationFormat>Widescreen</PresentationFormat>
  <Paragraphs>233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Cambria</vt:lpstr>
      <vt:lpstr>Georgia</vt:lpstr>
      <vt:lpstr>Lucida Sans</vt:lpstr>
      <vt:lpstr>Verdana</vt:lpstr>
      <vt:lpstr>Wingdings</vt:lpstr>
      <vt:lpstr>Conteúdo</vt:lpstr>
      <vt:lpstr>Visio.Drawing.15</vt:lpstr>
      <vt:lpstr>Apresentação do PowerPoint</vt:lpstr>
      <vt:lpstr>Agenda</vt:lpstr>
      <vt:lpstr>Apresentação do PowerPoint</vt:lpstr>
      <vt:lpstr>1.1. Competências na Região Metropolitana</vt:lpstr>
      <vt:lpstr>1.2. Conceito de Região Metropolitana</vt:lpstr>
      <vt:lpstr>Apresentação do PowerPoint</vt:lpstr>
      <vt:lpstr>2.1. Saneamento básico</vt:lpstr>
      <vt:lpstr>2.2. Saneamento básico nas Regiões Metropolitanas</vt:lpstr>
      <vt:lpstr>2.3. Entendimentos assentados na ADI nº 1.842/13 </vt:lpstr>
      <vt:lpstr>2.4. Entendimentos assentados na ADI nº 1.842/RJ</vt:lpstr>
      <vt:lpstr>2.5. Quadro-síntese da evolução normativa</vt:lpstr>
      <vt:lpstr>Apresentação do PowerPoint</vt:lpstr>
      <vt:lpstr>3.1. Noções gerais</vt:lpstr>
      <vt:lpstr>3.2. Plano de Desenvolvimento Urbano Integrado – PDUI  </vt:lpstr>
      <vt:lpstr>3.3. Plano de Desenvolvimento Urbano Integrado – PDUI </vt:lpstr>
      <vt:lpstr>3.4 Outros instrumentos de governança interfederativa</vt:lpstr>
      <vt:lpstr>3.5 Prestação e regulação do serviço público de saneamento    básico nas regiões metropolitanas  </vt:lpstr>
      <vt:lpstr>3.6 Política Pública de Saneamento Básico</vt:lpstr>
      <vt:lpstr>Apresentação do PowerPoint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4. O Conselho de Desenvolvimento da Região Metropolitana</vt:lpstr>
      <vt:lpstr>Apresentação do PowerPoint</vt:lpstr>
      <vt:lpstr>5. Proposta de modelo de adaptação para o Conselho de Desenvolvimento da Região Metropolitana frente ao Estatuto da Metrópole e ao precedente da Suprema Corte (ADI nº 1.842/RJ)</vt:lpstr>
      <vt:lpstr>5. Proposta de modelo de adaptação para o Conselho de Desenvolvimento da Região Metropolitana frente ao Estatuto da Metrópole e ao precedente da Suprema Corte (ADI nº 1.842/RJ)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Casulo AV</dc:creator>
  <cp:lastModifiedBy>Gustavo Justino de Oliveira</cp:lastModifiedBy>
  <cp:revision>163</cp:revision>
  <dcterms:created xsi:type="dcterms:W3CDTF">2016-02-01T16:55:04Z</dcterms:created>
  <dcterms:modified xsi:type="dcterms:W3CDTF">2017-06-21T14:26:47Z</dcterms:modified>
</cp:coreProperties>
</file>