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2" r:id="rId5"/>
    <p:sldId id="264" r:id="rId6"/>
    <p:sldId id="268" r:id="rId7"/>
    <p:sldId id="284" r:id="rId8"/>
    <p:sldId id="263" r:id="rId9"/>
    <p:sldId id="271" r:id="rId10"/>
    <p:sldId id="275" r:id="rId11"/>
    <p:sldId id="273" r:id="rId12"/>
    <p:sldId id="269" r:id="rId13"/>
    <p:sldId id="276" r:id="rId14"/>
    <p:sldId id="277" r:id="rId15"/>
    <p:sldId id="279" r:id="rId16"/>
    <p:sldId id="281" r:id="rId17"/>
    <p:sldId id="28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15/06/2017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60118" y="4618037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pt-BR" b="1" dirty="0" smtClean="0"/>
              <a:t>Autores:</a:t>
            </a:r>
          </a:p>
          <a:p>
            <a:r>
              <a:rPr lang="x-none" b="1" smtClean="0"/>
              <a:t>Vera Lucia Nogueira</a:t>
            </a:r>
            <a:r>
              <a:rPr lang="x-none" smtClean="0"/>
              <a:t> </a:t>
            </a:r>
            <a:endParaRPr lang="pt-BR" dirty="0" smtClean="0"/>
          </a:p>
          <a:p>
            <a:r>
              <a:rPr lang="pt-BR" b="1" dirty="0" smtClean="0"/>
              <a:t>Silvia </a:t>
            </a:r>
            <a:r>
              <a:rPr lang="pt-BR" b="1" dirty="0" err="1" smtClean="0"/>
              <a:t>Mayumi</a:t>
            </a:r>
            <a:r>
              <a:rPr lang="pt-BR" b="1" dirty="0" smtClean="0"/>
              <a:t> </a:t>
            </a:r>
            <a:r>
              <a:rPr lang="pt-BR" b="1" dirty="0" err="1" smtClean="0"/>
              <a:t>Shinkai</a:t>
            </a:r>
            <a:r>
              <a:rPr lang="pt-BR" b="1" dirty="0" smtClean="0"/>
              <a:t> de Oliveira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Adriana de Sena Simão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Edson </a:t>
            </a:r>
            <a:r>
              <a:rPr lang="pt-BR" b="1" dirty="0" err="1" smtClean="0"/>
              <a:t>Bilche</a:t>
            </a:r>
            <a:r>
              <a:rPr lang="pt-BR" b="1" dirty="0" smtClean="0"/>
              <a:t> </a:t>
            </a:r>
            <a:r>
              <a:rPr lang="pt-BR" b="1" dirty="0" err="1" smtClean="0"/>
              <a:t>Girotto</a:t>
            </a:r>
            <a:r>
              <a:rPr lang="pt-BR" dirty="0" smtClean="0"/>
              <a:t> </a:t>
            </a:r>
          </a:p>
          <a:p>
            <a:pPr algn="l"/>
            <a:endParaRPr lang="pt-BR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64260" y="1613743"/>
            <a:ext cx="113179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GESTÃO PARTICIPATIVA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NO SANEAMENTO MUNICIPAL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POR MEIO DO PLANEJAMENTO ESTRATÉGICO</a:t>
            </a: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6014" y="5584752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719136" y="4844301"/>
            <a:ext cx="8965784" cy="1580564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E, ONDE DEVEMOS SER MELHORES?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QUAIS NOSSAS FRAQUEZAS? </a:t>
            </a:r>
          </a:p>
        </p:txBody>
      </p:sp>
      <p:pic>
        <p:nvPicPr>
          <p:cNvPr id="7" name="Picture 6" descr="http://t0.gstatic.com/images?q=tbn:ANd9GcRoMHHF4yhAQQFD6IvvQY-QJKvCqhScU7XpZCPlDWMZ5H9ySZu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76" y="4578101"/>
            <a:ext cx="19843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199" y="1852862"/>
            <a:ext cx="7892717" cy="144379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TEMOS DE MELHOR? QUAIS AS NOSSAS “FORÇAS” ?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http://www.queroacreditar.blogger.com.br/gatol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1941" y="1291473"/>
            <a:ext cx="213836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84421" y="1546400"/>
            <a:ext cx="93365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Na sequência são levantadas as necessidades de melhorias de gestão, capacitação, informática e obras. Os servidores são incentivados, ainda, a olhar o departamento como um todo e sugerir melhorias mais abrangentes, que envolvam toda a empresa ou mesmo de outra área em que não a sua, isto para termos uma perspectiva diferente.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307027" y="448679"/>
            <a:ext cx="5476026" cy="682289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600" b="1" dirty="0" smtClean="0"/>
              <a:t>Reunião com os setores</a:t>
            </a:r>
            <a:endParaRPr lang="pt-BR" sz="36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Imagem 1" descr="\\192.168.78.1\comunicacao\Comunicação\Fotos\Reuniões\REUNIÕES 2017\REUNIOES_SETORES\ETA\DSC08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616" y="1803952"/>
            <a:ext cx="3191374" cy="23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m 3" descr="\\192.168.78.1\comunicacao\Comunicação\Fotos\Reuniões\REUNIÕES 2017\REUNIOES_SETORES\Jardim\DSC08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6078" y="4308249"/>
            <a:ext cx="3199398" cy="24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5" descr="\\192.168.78.1\comunicacao\Comunicação\Fotos\Reuniões\REUNIÕES 2017\REUNIOES_SETORES\OBRAS_REDES\IMG_38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8003" y="1753365"/>
            <a:ext cx="3306326" cy="24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6" descr="\\192.168.78.1\comunicacao\Comunicação\Fotos\Reuniões\REUNIÕES 2017\REUNIOES_SETORES\OBRAS_REDES\IMG_38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5010" y="1804738"/>
            <a:ext cx="3208947" cy="241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m 2" descr="\\192.168.78.1\comunicacao\Comunicação\Fotos\Reuniões\REUNIÕES 2017\REUNIOES_SETORES\ETA\DSC086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0168" y="4343679"/>
            <a:ext cx="3152275" cy="236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29390" y="1413209"/>
            <a:ext cx="11044990" cy="2172201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400" dirty="0" smtClean="0">
                <a:latin typeface="+mn-lt"/>
              </a:rPr>
              <a:t>As necessidades das </a:t>
            </a:r>
            <a:r>
              <a:rPr lang="pt-BR" sz="2400" dirty="0" smtClean="0">
                <a:latin typeface="+mn-lt"/>
              </a:rPr>
              <a:t>áreas são </a:t>
            </a:r>
            <a:r>
              <a:rPr lang="pt-BR" sz="2400" dirty="0" smtClean="0">
                <a:latin typeface="+mn-lt"/>
              </a:rPr>
              <a:t>incluídas no Plano de Ação de cada setor, utilizando a ferramenta </a:t>
            </a:r>
            <a:r>
              <a:rPr lang="pt-BR" sz="2400" b="1" dirty="0" smtClean="0">
                <a:latin typeface="+mn-lt"/>
              </a:rPr>
              <a:t>5W2H</a:t>
            </a:r>
            <a:r>
              <a:rPr lang="pt-BR" sz="2400" dirty="0" smtClean="0">
                <a:latin typeface="+mn-lt"/>
              </a:rPr>
              <a:t> e posteriormente são acompanhadas pelo sistema de gestão da qualidade. As necessidades de capacitação são enviadas ao serviço de Recursos Humanos e inseridas na Matriz de Capacitação, as de informática vão para o setor de Tecnologia da Informação, que é o responsável também por avaliar as condições dos hardwares e com relação as demandas melhorias na infraestrutura é encaminhada a Diretoria de Obras e Redes. </a:t>
            </a:r>
            <a:endParaRPr lang="pt-BR" sz="2400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b="9187"/>
          <a:stretch>
            <a:fillRect/>
          </a:stretch>
        </p:blipFill>
        <p:spPr bwMode="auto">
          <a:xfrm>
            <a:off x="2278477" y="3907256"/>
            <a:ext cx="7104063" cy="2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58779" y="1581653"/>
            <a:ext cx="4668254" cy="4217568"/>
          </a:xfrm>
        </p:spPr>
        <p:txBody>
          <a:bodyPr anchor="t" anchorCtr="0"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latin typeface="+mn-lt"/>
              </a:rPr>
              <a:t>Últimos 6 anos: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dirty="0" smtClean="0">
                <a:latin typeface="+mn-lt"/>
              </a:rPr>
              <a:t> 324 propostas de  melhorias foram incluídas no plano de ação setorial 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170 melhorias já foram realizadas 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154 aguardando realização.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 Periodicamente estes Planos são revisados e atualizados</a:t>
            </a:r>
            <a:endParaRPr lang="pt-BR" sz="28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Gráfico 1"/>
          <p:cNvPicPr>
            <a:picLocks noChangeArrowheads="1"/>
          </p:cNvPicPr>
          <p:nvPr/>
        </p:nvPicPr>
        <p:blipFill>
          <a:blip r:embed="rId4" cstate="print"/>
          <a:srcRect l="22545" r="19989" b="7030"/>
          <a:stretch>
            <a:fillRect/>
          </a:stretch>
        </p:blipFill>
        <p:spPr bwMode="auto">
          <a:xfrm>
            <a:off x="5943601" y="1660357"/>
            <a:ext cx="5366084" cy="44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18148" y="1312857"/>
            <a:ext cx="108765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Há ainda, melhorias como aquisição de veículos e equipamentos, obras internas de reforma e ampliação, mudanças no todo ou em parte de processos, alteração do sistema de leitura e emissão de contas de água, entre outros</a:t>
            </a:r>
            <a:endParaRPr lang="pt-BR" sz="2800" dirty="0"/>
          </a:p>
        </p:txBody>
      </p:sp>
      <p:pic>
        <p:nvPicPr>
          <p:cNvPr id="33793" name="Picture 1" descr="IMG_0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79" y="3400151"/>
            <a:ext cx="3850105" cy="31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IMG_0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444" y="3319620"/>
            <a:ext cx="3874168" cy="31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IMG_0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1493" y="3383062"/>
            <a:ext cx="2574759" cy="30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85011" y="1493057"/>
            <a:ext cx="114059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 smtClean="0"/>
              <a:t> </a:t>
            </a:r>
            <a:r>
              <a:rPr lang="pt-BR" sz="4000" dirty="0" smtClean="0">
                <a:latin typeface="Monotype Corsiva" pitchFamily="66" charset="0"/>
              </a:rPr>
              <a:t>"</a:t>
            </a: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O planejamento não é uma tentativa de predizer </a:t>
            </a:r>
          </a:p>
          <a:p>
            <a:pPr algn="ctr">
              <a:defRPr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o que vai acontecer.</a:t>
            </a:r>
          </a:p>
          <a:p>
            <a:pPr algn="ctr">
              <a:defRPr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O planejamento é um instrumento para raciocinar agora, sobre que trabalhos e ações serão necessários hoje, </a:t>
            </a:r>
          </a:p>
          <a:p>
            <a:pPr algn="ctr">
              <a:defRPr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para merecermos um futuro. </a:t>
            </a:r>
          </a:p>
          <a:p>
            <a:pPr algn="ctr">
              <a:defRPr/>
            </a:pP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O produto final do planejamento não é a informação: é sempre o trabalho</a:t>
            </a: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."            </a:t>
            </a:r>
          </a:p>
          <a:p>
            <a:pPr algn="ctr">
              <a:defRPr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Peter </a:t>
            </a:r>
            <a:r>
              <a:rPr lang="pt-BR" sz="4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Drucker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06455" y="2949583"/>
            <a:ext cx="4572001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www.daep.com.br</a:t>
            </a:r>
            <a:endParaRPr lang="pt-BR" sz="4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65944" y="3646976"/>
            <a:ext cx="389151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diretoria@daep.com.br</a:t>
            </a:r>
          </a:p>
        </p:txBody>
      </p:sp>
      <p:sp>
        <p:nvSpPr>
          <p:cNvPr id="10" name="WordArt 42"/>
          <p:cNvSpPr>
            <a:spLocks noChangeArrowheads="1" noChangeShapeType="1" noTextEdit="1"/>
          </p:cNvSpPr>
          <p:nvPr/>
        </p:nvSpPr>
        <p:spPr bwMode="auto">
          <a:xfrm>
            <a:off x="2758078" y="1623172"/>
            <a:ext cx="6553200" cy="1582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Impact"/>
              </a:rPr>
              <a:t>OBRIGADO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33778" y="4291235"/>
            <a:ext cx="2753832" cy="8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Fone: (18) 3654 - 6100</a:t>
            </a: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Fax: (18) 3654 – 6109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2" name="Picture 16" descr="DAEPVA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877" y="5255132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pas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1150" y="138430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81213" y="60848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  <a:latin typeface="Calibri" pitchFamily="34" charset="0"/>
              </a:rPr>
              <a:t>62.409 </a:t>
            </a: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habitantes.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38638" y="6048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PENÁPOLIS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2360429" y="1161910"/>
            <a:ext cx="8676167" cy="5547234"/>
            <a:chOff x="3157871" y="1353297"/>
            <a:chExt cx="7553729" cy="5302684"/>
          </a:xfrm>
        </p:grpSpPr>
        <p:pic>
          <p:nvPicPr>
            <p:cNvPr id="4" name="Picture 6" descr="D:\edu\CAPAS PNQS 2010\capas jpeg\perfil.jpg"/>
            <p:cNvPicPr>
              <a:picLocks noChangeAspect="1" noChangeArrowheads="1"/>
            </p:cNvPicPr>
            <p:nvPr/>
          </p:nvPicPr>
          <p:blipFill>
            <a:blip r:embed="rId2" cstate="print"/>
            <a:srcRect l="4764" t="39747" r="4727" b="3663"/>
            <a:stretch>
              <a:fillRect/>
            </a:stretch>
          </p:blipFill>
          <p:spPr bwMode="auto">
            <a:xfrm>
              <a:off x="3157871" y="1353297"/>
              <a:ext cx="7070651" cy="5288634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" name="Retângulo 4"/>
            <p:cNvSpPr/>
            <p:nvPr/>
          </p:nvSpPr>
          <p:spPr>
            <a:xfrm>
              <a:off x="8598731" y="1888382"/>
              <a:ext cx="15978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ÁGUA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90920" y="5287438"/>
              <a:ext cx="612068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RESÍDUOS</a:t>
              </a:r>
              <a:r>
                <a:rPr lang="pt-BR" sz="36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  </a:t>
              </a: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SÓLIDOS 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7363962" y="3553733"/>
              <a:ext cx="2771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ESGOTO</a:t>
              </a:r>
            </a:p>
          </p:txBody>
        </p:sp>
        <p:pic>
          <p:nvPicPr>
            <p:cNvPr id="8" name="Picture 16" descr="DAEPVAZ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74112" y="5650253"/>
              <a:ext cx="1490614" cy="100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57171" y="1990726"/>
            <a:ext cx="9144000" cy="4619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População: 62.409 habitantes;</a:t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Numero de ligações de água: 25.765;</a:t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Numero de economias de água: 28.643;</a:t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100% de água tratada e distribuída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100% esgoto coletado e  tratado;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100% de resíduos sólidos coletados e dispostos dentro da legislação;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99% de malha asfáltica executada;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1"/>
            <a:ext cx="84709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2094" y="1442703"/>
            <a:ext cx="11459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/>
              <a:t>Planejamento</a:t>
            </a:r>
            <a:r>
              <a:rPr lang="pt-BR" sz="3000" dirty="0" smtClean="0"/>
              <a:t> é o serviço </a:t>
            </a:r>
            <a:r>
              <a:rPr lang="pt-BR" sz="3000" dirty="0"/>
              <a:t>de preparação de um trabalho, de uma tarefa, com o estabelecimento de métodos convenientes; planificação.</a:t>
            </a:r>
          </a:p>
        </p:txBody>
      </p:sp>
      <p:pic>
        <p:nvPicPr>
          <p:cNvPr id="1026" name="Picture 2" descr="C:\Users\Eduardo\Desktop\O-que-é-planejamento-estratég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24" y="2458366"/>
            <a:ext cx="5866179" cy="43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sultado de imagem para planejamento estrateg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894" y="2606723"/>
            <a:ext cx="6840188" cy="425127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318447" y="1498703"/>
            <a:ext cx="11718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/>
              <a:t>Planejamento Estratégico</a:t>
            </a:r>
            <a:r>
              <a:rPr lang="pt-BR" sz="3000" dirty="0"/>
              <a:t> seria o processo de elaboração da estratégia, na qual se definiria a relação entre a organização e o ambiente interno e externo, bem como os objetivos organizacionais, com a definição de estratégias alternativas (MAXIMIANO, 2006).</a:t>
            </a:r>
          </a:p>
        </p:txBody>
      </p:sp>
    </p:spTree>
    <p:extLst>
      <p:ext uri="{BB962C8B-B14F-4D97-AF65-F5344CB8AC3E}">
        <p14:creationId xmlns:p14="http://schemas.microsoft.com/office/powerpoint/2010/main" val="1810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65843" y="1990726"/>
            <a:ext cx="4981729" cy="3705224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4800" b="1" dirty="0" smtClean="0">
                <a:latin typeface="+mn-lt"/>
              </a:rPr>
              <a:t>Planejar para que nossa rotina não seja somente resolver emergências</a:t>
            </a:r>
            <a:endParaRPr lang="pt-BR" sz="48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t0.gstatic.com/images?q=tbn:ANd9GcTJkdI2cx__EPpEw03fy-LhVvcwF09OkraWsqW0Jg3nNQDFAS9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8150" y="1468438"/>
            <a:ext cx="3213100" cy="480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32933" y="1973179"/>
            <a:ext cx="4909888" cy="34891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BR" sz="3600" dirty="0" smtClean="0"/>
              <a:t>No início do ano é distribuído aos lideres da autarquia um formulário, para que cada área reúna a sua equipe de trabalho e utilize este formulário como guia das discussões.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51" y="666750"/>
            <a:ext cx="4151166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422</Words>
  <Application>Microsoft Office PowerPoint</Application>
  <PresentationFormat>Personalizar</PresentationFormat>
  <Paragraphs>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Planejar para que nossa rotina não seja somente resolver emergências</vt:lpstr>
      <vt:lpstr>Apresentação do PowerPoint</vt:lpstr>
      <vt:lpstr>Apresentação do PowerPoint</vt:lpstr>
      <vt:lpstr>Apresentação do PowerPoint</vt:lpstr>
      <vt:lpstr>Reunião com os setores</vt:lpstr>
      <vt:lpstr>As necessidades das áreas são incluídas no Plano de Ação de cada setor, utilizando a ferramenta 5W2H e posteriormente são acompanhadas pelo sistema de gestão da qualidade. As necessidades de capacitação são enviadas ao serviço de Recursos Humanos e inseridas na Matriz de Capacitação, as de informática vão para o setor de Tecnologia da Informação, que é o responsável também por avaliar as condições dos hardwares e com relação as demandas melhorias na infraestrutura é encaminhada a Diretoria de Obras e Redes. </vt:lpstr>
      <vt:lpstr>Últimos 6 anos:   324 propostas de  melhorias foram incluídas no plano de ação setorial   170 melhorias já foram realizadas  154 aguardando realização.   Periodicamente estes Planos são revisados e atualizados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Eduardo</cp:lastModifiedBy>
  <cp:revision>39</cp:revision>
  <dcterms:created xsi:type="dcterms:W3CDTF">2017-05-30T09:26:55Z</dcterms:created>
  <dcterms:modified xsi:type="dcterms:W3CDTF">2017-06-15T19:11:48Z</dcterms:modified>
</cp:coreProperties>
</file>