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EEE6"/>
    <a:srgbClr val="FBFA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68" d="100"/>
          <a:sy n="68" d="100"/>
        </p:scale>
        <p:origin x="48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3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9425"/>
          <a:stretch>
            <a:fillRect/>
          </a:stretch>
        </p:blipFill>
        <p:spPr bwMode="auto">
          <a:xfrm>
            <a:off x="0" y="0"/>
            <a:ext cx="2443048" cy="1416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Imagem 3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333" r="3020"/>
          <a:stretch>
            <a:fillRect/>
          </a:stretch>
        </p:blipFill>
        <p:spPr bwMode="auto">
          <a:xfrm>
            <a:off x="8945026" y="-14568"/>
            <a:ext cx="3246974" cy="1424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96" descr="C:\Users\gabriel.silva\Desktop\Faixa.jpg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3026"/>
          <a:stretch>
            <a:fillRect/>
          </a:stretch>
        </p:blipFill>
        <p:spPr bwMode="auto">
          <a:xfrm>
            <a:off x="2443048" y="-6739"/>
            <a:ext cx="6501978" cy="1423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582029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65BCC-9072-4890-AF83-E93E95C6CF1C}" type="datetimeFigureOut">
              <a:rPr lang="pt-BR" smtClean="0"/>
              <a:t>18/06/2017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DD68F-B5DA-4F04-A6F4-7B4B51212CE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92187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65BCC-9072-4890-AF83-E93E95C6CF1C}" type="datetimeFigureOut">
              <a:rPr lang="pt-BR" smtClean="0"/>
              <a:t>18/06/2017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DD68F-B5DA-4F04-A6F4-7B4B51212CE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528524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65BCC-9072-4890-AF83-E93E95C6CF1C}" type="datetimeFigureOut">
              <a:rPr lang="pt-BR" smtClean="0"/>
              <a:t>18/06/2017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DD68F-B5DA-4F04-A6F4-7B4B51212CE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970612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65BCC-9072-4890-AF83-E93E95C6CF1C}" type="datetimeFigureOut">
              <a:rPr lang="pt-BR" smtClean="0"/>
              <a:t>18/06/2017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DD68F-B5DA-4F04-A6F4-7B4B51212CE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759953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65BCC-9072-4890-AF83-E93E95C6CF1C}" type="datetimeFigureOut">
              <a:rPr lang="pt-BR" smtClean="0"/>
              <a:t>18/06/2017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DD68F-B5DA-4F04-A6F4-7B4B51212CE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790172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65BCC-9072-4890-AF83-E93E95C6CF1C}" type="datetimeFigureOut">
              <a:rPr lang="pt-BR" smtClean="0"/>
              <a:t>18/06/2017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DD68F-B5DA-4F04-A6F4-7B4B51212CE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137956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65BCC-9072-4890-AF83-E93E95C6CF1C}" type="datetimeFigureOut">
              <a:rPr lang="pt-BR" smtClean="0"/>
              <a:t>18/06/2017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DD68F-B5DA-4F04-A6F4-7B4B51212CE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5926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65BCC-9072-4890-AF83-E93E95C6CF1C}" type="datetimeFigureOut">
              <a:rPr lang="pt-BR" smtClean="0"/>
              <a:t>18/06/2017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DD68F-B5DA-4F04-A6F4-7B4B51212CE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646624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65BCC-9072-4890-AF83-E93E95C6CF1C}" type="datetimeFigureOut">
              <a:rPr lang="pt-BR" smtClean="0"/>
              <a:t>18/06/2017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DD68F-B5DA-4F04-A6F4-7B4B51212CE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522941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65BCC-9072-4890-AF83-E93E95C6CF1C}" type="datetimeFigureOut">
              <a:rPr lang="pt-BR" smtClean="0"/>
              <a:t>18/06/2017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DD68F-B5DA-4F04-A6F4-7B4B51212CE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198901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C65BCC-9072-4890-AF83-E93E95C6CF1C}" type="datetimeFigureOut">
              <a:rPr lang="pt-BR" smtClean="0"/>
              <a:t>18/06/2017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9DD68F-B5DA-4F04-A6F4-7B4B51212CE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445560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Karlaalcione.ufg@gmail.com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0EE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 idx="4294967295"/>
          </p:nvPr>
        </p:nvSpPr>
        <p:spPr>
          <a:xfrm>
            <a:off x="1457171" y="1990726"/>
            <a:ext cx="9144000" cy="2387600"/>
          </a:xfrm>
        </p:spPr>
        <p:txBody>
          <a:bodyPr anchor="ctr" anchorCtr="0">
            <a:normAutofit fontScale="90000"/>
          </a:bodyPr>
          <a:lstStyle/>
          <a:p>
            <a:pPr algn="ctr"/>
            <a:r>
              <a:rPr lang="pt-BR" b="1" dirty="0" smtClean="0"/>
              <a:t>AVALIAÇÃO </a:t>
            </a:r>
            <a:r>
              <a:rPr lang="pt-BR" b="1" dirty="0"/>
              <a:t>DA QUALIDADE DA ÁGUA BRUTA DE MANANCIAIS DE ABASTECIMENTO PÚBLICO DO ESTADO DE </a:t>
            </a:r>
            <a:r>
              <a:rPr lang="pt-BR" b="1" dirty="0" smtClean="0"/>
              <a:t>GOIÁS</a:t>
            </a:r>
            <a:endParaRPr lang="pt-BR" b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4294967295"/>
          </p:nvPr>
        </p:nvSpPr>
        <p:spPr>
          <a:xfrm>
            <a:off x="1023256" y="4748666"/>
            <a:ext cx="9144000" cy="1655762"/>
          </a:xfrm>
        </p:spPr>
        <p:txBody>
          <a:bodyPr>
            <a:normAutofit fontScale="62500" lnSpcReduction="20000"/>
          </a:bodyPr>
          <a:lstStyle/>
          <a:p>
            <a:r>
              <a:rPr lang="pt-BR" b="1" dirty="0"/>
              <a:t>Yan Machado </a:t>
            </a:r>
            <a:r>
              <a:rPr lang="pt-BR" b="1" dirty="0" smtClean="0"/>
              <a:t>Sousa</a:t>
            </a:r>
            <a:endParaRPr lang="pt-BR" b="1" baseline="30000" dirty="0"/>
          </a:p>
          <a:p>
            <a:r>
              <a:rPr lang="pt-BR" b="1" dirty="0"/>
              <a:t>Karla Alcione da Silva </a:t>
            </a:r>
            <a:r>
              <a:rPr lang="pt-BR" b="1" dirty="0" err="1"/>
              <a:t>Cruvinel</a:t>
            </a:r>
            <a:endParaRPr lang="pt-BR" dirty="0"/>
          </a:p>
          <a:p>
            <a:r>
              <a:rPr lang="pt-BR" b="1" dirty="0"/>
              <a:t>Saulo Bruno Silveira e Souza</a:t>
            </a:r>
            <a:endParaRPr lang="pt-BR" dirty="0"/>
          </a:p>
          <a:p>
            <a:r>
              <a:rPr lang="pt-BR" b="1" dirty="0"/>
              <a:t>Paulo Sérgio </a:t>
            </a:r>
            <a:r>
              <a:rPr lang="pt-BR" b="1" dirty="0" err="1"/>
              <a:t>Scalize</a:t>
            </a:r>
            <a:endParaRPr lang="pt-BR" dirty="0"/>
          </a:p>
          <a:p>
            <a:r>
              <a:rPr lang="pt-BR" b="1" dirty="0"/>
              <a:t>Humberto Carlos </a:t>
            </a:r>
            <a:r>
              <a:rPr lang="pt-BR" b="1" dirty="0" err="1"/>
              <a:t>Ruggeri</a:t>
            </a:r>
            <a:r>
              <a:rPr lang="pt-BR" b="1" dirty="0"/>
              <a:t> Júnior </a:t>
            </a:r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14423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0EE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3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9425"/>
          <a:stretch>
            <a:fillRect/>
          </a:stretch>
        </p:blipFill>
        <p:spPr bwMode="auto">
          <a:xfrm>
            <a:off x="0" y="-13447"/>
            <a:ext cx="2443048" cy="1416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m 3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333" r="3020"/>
          <a:stretch>
            <a:fillRect/>
          </a:stretch>
        </p:blipFill>
        <p:spPr bwMode="auto">
          <a:xfrm>
            <a:off x="8945026" y="-14568"/>
            <a:ext cx="3246974" cy="1424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tângulo 2"/>
          <p:cNvSpPr/>
          <p:nvPr/>
        </p:nvSpPr>
        <p:spPr>
          <a:xfrm>
            <a:off x="358588" y="1803251"/>
            <a:ext cx="6096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sz="2400" b="1" dirty="0" smtClean="0"/>
              <a:t>RESULTADOS E DISCUSSÕES</a:t>
            </a:r>
            <a:endParaRPr lang="pt-BR" sz="2400" dirty="0"/>
          </a:p>
        </p:txBody>
      </p:sp>
      <p:sp>
        <p:nvSpPr>
          <p:cNvPr id="2" name="Retângulo 1"/>
          <p:cNvSpPr/>
          <p:nvPr/>
        </p:nvSpPr>
        <p:spPr>
          <a:xfrm>
            <a:off x="256728" y="3020832"/>
            <a:ext cx="597905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400" b="1" dirty="0" smtClean="0">
                <a:latin typeface="+mj-lt"/>
                <a:ea typeface="Times New Roman" panose="02020603050405020304" pitchFamily="18" charset="0"/>
              </a:rPr>
              <a:t>Região Leste:</a:t>
            </a:r>
          </a:p>
          <a:p>
            <a:pPr algn="just"/>
            <a:endParaRPr lang="pt-BR" sz="2400" dirty="0" smtClean="0">
              <a:latin typeface="+mj-lt"/>
              <a:ea typeface="Times New Roman" panose="02020603050405020304" pitchFamily="18" charset="0"/>
            </a:endParaRPr>
          </a:p>
          <a:p>
            <a:pPr marL="342900" indent="-342900" algn="just">
              <a:buFontTx/>
              <a:buChar char="-"/>
            </a:pPr>
            <a:r>
              <a:rPr lang="pt-BR" sz="2400" dirty="0" smtClean="0">
                <a:latin typeface="+mj-lt"/>
              </a:rPr>
              <a:t>Melhor media de IQA;</a:t>
            </a:r>
          </a:p>
          <a:p>
            <a:pPr marL="342900" indent="-342900" algn="just">
              <a:buFontTx/>
              <a:buChar char="-"/>
            </a:pPr>
            <a:r>
              <a:rPr lang="pt-BR" sz="2400" dirty="0" smtClean="0">
                <a:latin typeface="+mj-lt"/>
              </a:rPr>
              <a:t>Alexânia: terceira </a:t>
            </a:r>
            <a:r>
              <a:rPr lang="pt-BR" sz="2400" dirty="0">
                <a:latin typeface="+mj-lt"/>
              </a:rPr>
              <a:t>maior produtora de água </a:t>
            </a:r>
            <a:r>
              <a:rPr lang="pt-BR" sz="2400" dirty="0" smtClean="0">
                <a:latin typeface="+mj-lt"/>
              </a:rPr>
              <a:t>   mineral </a:t>
            </a:r>
            <a:r>
              <a:rPr lang="pt-BR" sz="2400" dirty="0">
                <a:latin typeface="+mj-lt"/>
              </a:rPr>
              <a:t>do estado de </a:t>
            </a:r>
            <a:r>
              <a:rPr lang="pt-BR" sz="2400" dirty="0" smtClean="0">
                <a:latin typeface="+mj-lt"/>
              </a:rPr>
              <a:t>Goiás;</a:t>
            </a:r>
          </a:p>
          <a:p>
            <a:pPr marL="342900" indent="-342900" algn="just">
              <a:buFontTx/>
              <a:buChar char="-"/>
            </a:pPr>
            <a:r>
              <a:rPr lang="pt-BR" sz="2400" dirty="0" smtClean="0">
                <a:latin typeface="+mj-lt"/>
              </a:rPr>
              <a:t>Não </a:t>
            </a:r>
            <a:r>
              <a:rPr lang="pt-BR" sz="2400" dirty="0">
                <a:latin typeface="+mj-lt"/>
              </a:rPr>
              <a:t>recebe água de outros corpos d’água devido a sua elevada altitude em relação ao restante do </a:t>
            </a:r>
            <a:r>
              <a:rPr lang="pt-BR" sz="2400" dirty="0" smtClean="0">
                <a:latin typeface="+mj-lt"/>
              </a:rPr>
              <a:t>estado;</a:t>
            </a:r>
          </a:p>
          <a:p>
            <a:pPr marL="342900" indent="-342900" algn="just">
              <a:buFontTx/>
              <a:buChar char="-"/>
            </a:pPr>
            <a:r>
              <a:rPr lang="pt-BR" sz="2400" dirty="0" smtClean="0">
                <a:latin typeface="+mj-lt"/>
              </a:rPr>
              <a:t>Pirenópolis: alto IQA – muita vegetação nativa.</a:t>
            </a:r>
            <a:endParaRPr lang="pt-BR" sz="2400" dirty="0">
              <a:latin typeface="+mj-lt"/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6454588" y="2658623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pic>
        <p:nvPicPr>
          <p:cNvPr id="8" name="Imagem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54588" y="3326187"/>
            <a:ext cx="5761956" cy="28073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0618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0EE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3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9425"/>
          <a:stretch>
            <a:fillRect/>
          </a:stretch>
        </p:blipFill>
        <p:spPr bwMode="auto">
          <a:xfrm>
            <a:off x="0" y="-13447"/>
            <a:ext cx="2443048" cy="1416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m 3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333" r="3020"/>
          <a:stretch>
            <a:fillRect/>
          </a:stretch>
        </p:blipFill>
        <p:spPr bwMode="auto">
          <a:xfrm>
            <a:off x="8945026" y="-14568"/>
            <a:ext cx="3246974" cy="1424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tângulo 2"/>
          <p:cNvSpPr/>
          <p:nvPr/>
        </p:nvSpPr>
        <p:spPr>
          <a:xfrm>
            <a:off x="358588" y="1750434"/>
            <a:ext cx="6096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sz="2400" b="1" dirty="0" smtClean="0"/>
              <a:t>RESULTADOS E DISCUSSÕES</a:t>
            </a:r>
            <a:endParaRPr lang="pt-BR" sz="2400" dirty="0"/>
          </a:p>
        </p:txBody>
      </p:sp>
      <p:sp>
        <p:nvSpPr>
          <p:cNvPr id="2" name="Retângulo 1"/>
          <p:cNvSpPr/>
          <p:nvPr/>
        </p:nvSpPr>
        <p:spPr>
          <a:xfrm>
            <a:off x="256728" y="3020832"/>
            <a:ext cx="597905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400" b="1" dirty="0" smtClean="0">
                <a:latin typeface="+mj-lt"/>
                <a:ea typeface="Times New Roman" panose="02020603050405020304" pitchFamily="18" charset="0"/>
              </a:rPr>
              <a:t>Região Central:</a:t>
            </a:r>
          </a:p>
          <a:p>
            <a:pPr algn="just"/>
            <a:endParaRPr lang="pt-BR" sz="2400" dirty="0" smtClean="0">
              <a:latin typeface="+mj-lt"/>
              <a:ea typeface="Times New Roman" panose="02020603050405020304" pitchFamily="18" charset="0"/>
            </a:endParaRPr>
          </a:p>
          <a:p>
            <a:pPr marL="342900" indent="-342900" algn="just">
              <a:buFontTx/>
              <a:buChar char="-"/>
            </a:pPr>
            <a:r>
              <a:rPr lang="pt-BR" sz="2400" dirty="0">
                <a:latin typeface="+mj-lt"/>
              </a:rPr>
              <a:t>mais populosa e mais urbanizada, obteve as menores das médias, possuindo também o</a:t>
            </a:r>
            <a:r>
              <a:rPr lang="pt-BR" sz="2400" dirty="0" smtClean="0">
                <a:latin typeface="+mj-lt"/>
              </a:rPr>
              <a:t> pior  IQA (0,08);</a:t>
            </a:r>
          </a:p>
          <a:p>
            <a:pPr marL="342900" indent="-342900" algn="just">
              <a:buFontTx/>
              <a:buChar char="-"/>
            </a:pPr>
            <a:r>
              <a:rPr lang="pt-BR" sz="2400" dirty="0">
                <a:latin typeface="+mj-lt"/>
              </a:rPr>
              <a:t>grande atividade industrial, </a:t>
            </a:r>
            <a:r>
              <a:rPr lang="pt-BR" sz="2400" dirty="0" smtClean="0">
                <a:latin typeface="+mj-lt"/>
              </a:rPr>
              <a:t> </a:t>
            </a:r>
            <a:r>
              <a:rPr lang="pt-BR" sz="2400" dirty="0">
                <a:latin typeface="+mj-lt"/>
              </a:rPr>
              <a:t>perímetro </a:t>
            </a:r>
            <a:r>
              <a:rPr lang="pt-BR" sz="2400" dirty="0" smtClean="0">
                <a:latin typeface="+mj-lt"/>
              </a:rPr>
              <a:t>urbano;</a:t>
            </a:r>
          </a:p>
          <a:p>
            <a:pPr marL="342900" indent="-342900" algn="just">
              <a:buFontTx/>
              <a:buChar char="-"/>
            </a:pPr>
            <a:r>
              <a:rPr lang="pt-BR" sz="2400" dirty="0" smtClean="0">
                <a:latin typeface="+mj-lt"/>
              </a:rPr>
              <a:t>o </a:t>
            </a:r>
            <a:r>
              <a:rPr lang="pt-BR" sz="2400" dirty="0">
                <a:latin typeface="+mj-lt"/>
              </a:rPr>
              <a:t>curso do rio segue cercado por zonas de </a:t>
            </a:r>
            <a:r>
              <a:rPr lang="pt-BR" sz="2400" dirty="0" smtClean="0">
                <a:latin typeface="+mj-lt"/>
              </a:rPr>
              <a:t>agricultura;</a:t>
            </a:r>
            <a:endParaRPr lang="pt-BR" sz="2400" dirty="0">
              <a:latin typeface="+mj-lt"/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6454588" y="2658623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35737" y="3510908"/>
            <a:ext cx="5776358" cy="29262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8013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0EE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3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9425"/>
          <a:stretch>
            <a:fillRect/>
          </a:stretch>
        </p:blipFill>
        <p:spPr bwMode="auto">
          <a:xfrm>
            <a:off x="0" y="-13447"/>
            <a:ext cx="2443048" cy="1416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m 3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333" r="3020"/>
          <a:stretch>
            <a:fillRect/>
          </a:stretch>
        </p:blipFill>
        <p:spPr bwMode="auto">
          <a:xfrm>
            <a:off x="8945026" y="-14568"/>
            <a:ext cx="3246974" cy="1424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tângulo 2"/>
          <p:cNvSpPr/>
          <p:nvPr/>
        </p:nvSpPr>
        <p:spPr>
          <a:xfrm>
            <a:off x="358588" y="1800163"/>
            <a:ext cx="6096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sz="2400" b="1" dirty="0" smtClean="0"/>
              <a:t>RESULTADOS E DISCUSSÕES</a:t>
            </a:r>
            <a:endParaRPr lang="pt-BR" sz="2400" dirty="0"/>
          </a:p>
        </p:txBody>
      </p:sp>
      <p:sp>
        <p:nvSpPr>
          <p:cNvPr id="2" name="Retângulo 1"/>
          <p:cNvSpPr/>
          <p:nvPr/>
        </p:nvSpPr>
        <p:spPr>
          <a:xfrm>
            <a:off x="475536" y="2658623"/>
            <a:ext cx="1076455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400" b="1" dirty="0" smtClean="0">
                <a:latin typeface="+mj-lt"/>
                <a:ea typeface="Times New Roman" panose="02020603050405020304" pitchFamily="18" charset="0"/>
              </a:rPr>
              <a:t>Região Central:</a:t>
            </a:r>
          </a:p>
          <a:p>
            <a:pPr algn="just"/>
            <a:endParaRPr lang="pt-BR" sz="2400" dirty="0" smtClean="0">
              <a:latin typeface="+mj-lt"/>
              <a:ea typeface="Times New Roman" panose="02020603050405020304" pitchFamily="18" charset="0"/>
            </a:endParaRPr>
          </a:p>
          <a:p>
            <a:pPr marL="342900" indent="-342900" algn="just">
              <a:buFontTx/>
              <a:buChar char="-"/>
            </a:pPr>
            <a:r>
              <a:rPr lang="pt-BR" sz="2400" dirty="0">
                <a:latin typeface="+mj-lt"/>
              </a:rPr>
              <a:t>No caso de Goiânia foram analisados o IQA de três mananciais, Ribeirão João Leite (0,54), Rio Meia Ponte (0,54) e Ribeirão Samambaia (0,63). </a:t>
            </a: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6454588" y="2658623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53336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0EE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3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9425"/>
          <a:stretch>
            <a:fillRect/>
          </a:stretch>
        </p:blipFill>
        <p:spPr bwMode="auto">
          <a:xfrm>
            <a:off x="0" y="-13447"/>
            <a:ext cx="2443048" cy="1416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m 3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333" r="3020"/>
          <a:stretch>
            <a:fillRect/>
          </a:stretch>
        </p:blipFill>
        <p:spPr bwMode="auto">
          <a:xfrm>
            <a:off x="8945026" y="-14568"/>
            <a:ext cx="3246974" cy="1424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tângulo 2"/>
          <p:cNvSpPr/>
          <p:nvPr/>
        </p:nvSpPr>
        <p:spPr>
          <a:xfrm>
            <a:off x="358588" y="1803251"/>
            <a:ext cx="6096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sz="2400" b="1" dirty="0" smtClean="0"/>
              <a:t>RESULTADOS E DISCUSSÕES</a:t>
            </a:r>
            <a:endParaRPr lang="pt-BR" sz="2400" dirty="0"/>
          </a:p>
        </p:txBody>
      </p:sp>
      <p:sp>
        <p:nvSpPr>
          <p:cNvPr id="2" name="Retângulo 1"/>
          <p:cNvSpPr/>
          <p:nvPr/>
        </p:nvSpPr>
        <p:spPr>
          <a:xfrm>
            <a:off x="256728" y="3020832"/>
            <a:ext cx="597905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400" b="1" dirty="0" smtClean="0">
                <a:latin typeface="+mj-lt"/>
                <a:ea typeface="Times New Roman" panose="02020603050405020304" pitchFamily="18" charset="0"/>
              </a:rPr>
              <a:t>Região Sul:</a:t>
            </a:r>
          </a:p>
          <a:p>
            <a:pPr algn="just"/>
            <a:endParaRPr lang="pt-BR" sz="2400" b="1" dirty="0" smtClean="0">
              <a:latin typeface="+mj-lt"/>
              <a:ea typeface="Times New Roman" panose="02020603050405020304" pitchFamily="18" charset="0"/>
            </a:endParaRPr>
          </a:p>
          <a:p>
            <a:pPr algn="just"/>
            <a:r>
              <a:rPr lang="pt-BR" sz="2400" dirty="0" smtClean="0">
                <a:latin typeface="+mj-lt"/>
              </a:rPr>
              <a:t>- Paraúna </a:t>
            </a:r>
            <a:r>
              <a:rPr lang="pt-BR" sz="2400" dirty="0">
                <a:latin typeface="+mj-lt"/>
              </a:rPr>
              <a:t>(</a:t>
            </a:r>
            <a:r>
              <a:rPr lang="pt-BR" sz="2400" dirty="0" smtClean="0">
                <a:latin typeface="+mj-lt"/>
              </a:rPr>
              <a:t>0,75) - Parque </a:t>
            </a:r>
            <a:r>
              <a:rPr lang="pt-BR" sz="2400" dirty="0">
                <a:latin typeface="+mj-lt"/>
              </a:rPr>
              <a:t>Estadual de </a:t>
            </a:r>
            <a:r>
              <a:rPr lang="pt-BR" sz="2400" dirty="0" smtClean="0">
                <a:latin typeface="+mj-lt"/>
              </a:rPr>
              <a:t>Paraúna;</a:t>
            </a:r>
          </a:p>
          <a:p>
            <a:pPr algn="just"/>
            <a:endParaRPr lang="pt-BR" sz="2400" dirty="0" smtClean="0">
              <a:latin typeface="+mj-lt"/>
            </a:endParaRPr>
          </a:p>
          <a:p>
            <a:pPr algn="just"/>
            <a:r>
              <a:rPr lang="pt-BR" sz="2400" dirty="0" smtClean="0">
                <a:latin typeface="+mj-lt"/>
              </a:rPr>
              <a:t>-  Quirinópolis -  </a:t>
            </a:r>
            <a:r>
              <a:rPr lang="pt-BR" sz="2400" dirty="0">
                <a:latin typeface="+mj-lt"/>
              </a:rPr>
              <a:t>indústria </a:t>
            </a:r>
            <a:r>
              <a:rPr lang="pt-BR" sz="2400" dirty="0" err="1">
                <a:latin typeface="+mj-lt"/>
              </a:rPr>
              <a:t>sucroenergética</a:t>
            </a:r>
            <a:r>
              <a:rPr lang="pt-BR" sz="2400" dirty="0">
                <a:latin typeface="+mj-lt"/>
              </a:rPr>
              <a:t> </a:t>
            </a:r>
            <a:r>
              <a:rPr lang="pt-BR" sz="2400" dirty="0" smtClean="0">
                <a:latin typeface="+mj-lt"/>
              </a:rPr>
              <a:t> </a:t>
            </a:r>
            <a:endParaRPr lang="pt-BR" sz="2400" dirty="0" smtClean="0">
              <a:latin typeface="+mj-lt"/>
              <a:ea typeface="Times New Roman" panose="02020603050405020304" pitchFamily="18" charset="0"/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6454588" y="2658623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pic>
        <p:nvPicPr>
          <p:cNvPr id="8" name="Imagem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50873" y="2887223"/>
            <a:ext cx="6141127" cy="30809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0418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0EE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3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9425"/>
          <a:stretch>
            <a:fillRect/>
          </a:stretch>
        </p:blipFill>
        <p:spPr bwMode="auto">
          <a:xfrm>
            <a:off x="0" y="-13447"/>
            <a:ext cx="2443048" cy="1416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m 3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333" r="3020"/>
          <a:stretch>
            <a:fillRect/>
          </a:stretch>
        </p:blipFill>
        <p:spPr bwMode="auto">
          <a:xfrm>
            <a:off x="8945026" y="-14568"/>
            <a:ext cx="3246974" cy="1424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tângulo 2"/>
          <p:cNvSpPr/>
          <p:nvPr/>
        </p:nvSpPr>
        <p:spPr>
          <a:xfrm>
            <a:off x="358588" y="1403368"/>
            <a:ext cx="6096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sz="2400" b="1" dirty="0" smtClean="0"/>
              <a:t>CONCLUSÃO</a:t>
            </a:r>
            <a:endParaRPr lang="pt-BR" sz="2400" dirty="0"/>
          </a:p>
        </p:txBody>
      </p:sp>
      <p:sp>
        <p:nvSpPr>
          <p:cNvPr id="2" name="Retângulo 1"/>
          <p:cNvSpPr/>
          <p:nvPr/>
        </p:nvSpPr>
        <p:spPr>
          <a:xfrm>
            <a:off x="358587" y="2016756"/>
            <a:ext cx="11317597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2400" dirty="0" smtClean="0">
                <a:latin typeface="+mj-lt"/>
              </a:rPr>
              <a:t>quatro </a:t>
            </a:r>
            <a:r>
              <a:rPr lang="pt-BR" sz="2400" dirty="0">
                <a:latin typeface="+mj-lt"/>
              </a:rPr>
              <a:t>fatores de grande influência na qualidade da água de uma cidade, dois deles afetam positivamente e outros dois negativamente. </a:t>
            </a:r>
            <a:endParaRPr lang="pt-BR" sz="2400" dirty="0" smtClean="0">
              <a:latin typeface="+mj-lt"/>
            </a:endParaRPr>
          </a:p>
          <a:p>
            <a:pPr algn="just">
              <a:lnSpc>
                <a:spcPct val="150000"/>
              </a:lnSpc>
            </a:pPr>
            <a:r>
              <a:rPr lang="pt-BR" sz="2400" dirty="0" smtClean="0">
                <a:latin typeface="+mj-lt"/>
              </a:rPr>
              <a:t>Cidade </a:t>
            </a:r>
            <a:r>
              <a:rPr lang="pt-BR" sz="2400" dirty="0">
                <a:latin typeface="+mj-lt"/>
              </a:rPr>
              <a:t>as quais possuem atividade mineradora e grande atividade agrícola tendem a ter o IQA reduzido, enquanto cidades com atividade turística ambiental (áreas preservadas) e maior altitude tendem para um IQA superior, pois as nascentes dos rios estarão nesses pontos altos, sendo assim não recebem águas com qualidade já alterada vinda de outras localidades</a:t>
            </a:r>
            <a:r>
              <a:rPr lang="pt-BR" sz="2400" dirty="0" smtClean="0">
                <a:latin typeface="+mj-lt"/>
              </a:rPr>
              <a:t>.</a:t>
            </a:r>
          </a:p>
          <a:p>
            <a:pPr algn="just">
              <a:lnSpc>
                <a:spcPct val="150000"/>
              </a:lnSpc>
            </a:pPr>
            <a:r>
              <a:rPr lang="pt-BR" sz="2400" dirty="0" smtClean="0">
                <a:latin typeface="+mj-lt"/>
              </a:rPr>
              <a:t>Promover o planejamento </a:t>
            </a:r>
            <a:r>
              <a:rPr lang="pt-BR" sz="2400" dirty="0">
                <a:latin typeface="+mj-lt"/>
              </a:rPr>
              <a:t>das atividades realizadas em um município contribui altamente com a manutenção dessa qualidade</a:t>
            </a: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6454588" y="2658623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73520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0EE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3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9425"/>
          <a:stretch>
            <a:fillRect/>
          </a:stretch>
        </p:blipFill>
        <p:spPr bwMode="auto">
          <a:xfrm>
            <a:off x="0" y="-13447"/>
            <a:ext cx="2443048" cy="1416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m 3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333" r="3020"/>
          <a:stretch>
            <a:fillRect/>
          </a:stretch>
        </p:blipFill>
        <p:spPr bwMode="auto">
          <a:xfrm>
            <a:off x="8945026" y="-14568"/>
            <a:ext cx="3246974" cy="1424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tângulo 2"/>
          <p:cNvSpPr/>
          <p:nvPr/>
        </p:nvSpPr>
        <p:spPr>
          <a:xfrm>
            <a:off x="358588" y="1613021"/>
            <a:ext cx="6096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sz="2400" b="1" dirty="0" smtClean="0"/>
              <a:t>REFERÊNCIAS</a:t>
            </a:r>
            <a:endParaRPr lang="pt-BR" sz="2400" dirty="0"/>
          </a:p>
        </p:txBody>
      </p:sp>
      <p:sp>
        <p:nvSpPr>
          <p:cNvPr id="2" name="Retângulo 1"/>
          <p:cNvSpPr/>
          <p:nvPr/>
        </p:nvSpPr>
        <p:spPr>
          <a:xfrm>
            <a:off x="358588" y="2284339"/>
            <a:ext cx="1146166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400" dirty="0" smtClean="0"/>
              <a:t>CRUVINEL</a:t>
            </a:r>
            <a:r>
              <a:rPr lang="pt-BR" sz="2400" dirty="0"/>
              <a:t>, K. A. (2015), </a:t>
            </a:r>
            <a:r>
              <a:rPr lang="pt-BR" sz="2400" b="1" dirty="0"/>
              <a:t>Índice de Qualidade Ambiental de Bacias Hidrográficas de Mananciais de Abastecimento do Estado de Goiás</a:t>
            </a:r>
            <a:r>
              <a:rPr lang="pt-BR" sz="2400" dirty="0"/>
              <a:t>. Universidade Federal de Goiás, Goiânia – GO. 20p</a:t>
            </a:r>
            <a:r>
              <a:rPr lang="pt-BR" sz="2400" dirty="0" smtClean="0"/>
              <a:t>.</a:t>
            </a:r>
          </a:p>
          <a:p>
            <a:pPr algn="just"/>
            <a:r>
              <a:rPr lang="pt-BR" sz="2400" dirty="0"/>
              <a:t>SANEAGO (2009). </a:t>
            </a:r>
            <a:r>
              <a:rPr lang="pt-BR" sz="2400" b="1" dirty="0"/>
              <a:t>Relatório quantitativo sobre a localização de lixo, lixões e aterros nas bacias dos mananciais de superfícies</a:t>
            </a:r>
            <a:r>
              <a:rPr lang="pt-BR" sz="2400" dirty="0"/>
              <a:t>. Goiânia – GO. 18p.</a:t>
            </a:r>
          </a:p>
          <a:p>
            <a:pPr algn="just"/>
            <a:r>
              <a:rPr lang="pt-BR" sz="2400" dirty="0" smtClean="0"/>
              <a:t>SOUZA</a:t>
            </a:r>
            <a:r>
              <a:rPr lang="pt-BR" sz="2400" dirty="0"/>
              <a:t>, S. B. S. (2014). </a:t>
            </a:r>
            <a:r>
              <a:rPr lang="pt-BR" sz="2400" b="1" dirty="0"/>
              <a:t>Índice de Qualidade da </a:t>
            </a:r>
            <a:r>
              <a:rPr lang="pt-BR" sz="2400" b="1" dirty="0" err="1" smtClean="0"/>
              <a:t>Àgua</a:t>
            </a:r>
            <a:r>
              <a:rPr lang="pt-BR" sz="2400" b="1" dirty="0" smtClean="0"/>
              <a:t> </a:t>
            </a:r>
            <a:r>
              <a:rPr lang="pt-BR" sz="2400" b="1" dirty="0"/>
              <a:t>pela Técnica Estatística Multivariada para Estimar a </a:t>
            </a:r>
            <a:r>
              <a:rPr lang="pt-BR" sz="2400" b="1" dirty="0" smtClean="0"/>
              <a:t>Deterioração </a:t>
            </a:r>
            <a:r>
              <a:rPr lang="pt-BR" sz="2400" b="1" dirty="0"/>
              <a:t>Temporal dos Mananciais do Estado de Goiás.</a:t>
            </a:r>
            <a:r>
              <a:rPr lang="pt-BR" sz="2400" dirty="0"/>
              <a:t> Universidade Federal de Goiás, Goiânia – GO. 22p. </a:t>
            </a:r>
          </a:p>
          <a:p>
            <a:pPr algn="just"/>
            <a:endParaRPr lang="pt-BR" sz="2400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6454588" y="2658623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31610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0EE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3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9425"/>
          <a:stretch>
            <a:fillRect/>
          </a:stretch>
        </p:blipFill>
        <p:spPr bwMode="auto">
          <a:xfrm>
            <a:off x="0" y="-13447"/>
            <a:ext cx="2443048" cy="1416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m 3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333" r="3020"/>
          <a:stretch>
            <a:fillRect/>
          </a:stretch>
        </p:blipFill>
        <p:spPr bwMode="auto">
          <a:xfrm>
            <a:off x="8945026" y="-14568"/>
            <a:ext cx="3246974" cy="1424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tângulo 1"/>
          <p:cNvSpPr/>
          <p:nvPr/>
        </p:nvSpPr>
        <p:spPr>
          <a:xfrm>
            <a:off x="358588" y="2284339"/>
            <a:ext cx="1146166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pt-BR" sz="2400" dirty="0" smtClean="0"/>
          </a:p>
          <a:p>
            <a:pPr algn="ctr"/>
            <a:endParaRPr lang="pt-BR" sz="2400" dirty="0"/>
          </a:p>
          <a:p>
            <a:pPr algn="ctr"/>
            <a:r>
              <a:rPr lang="pt-BR" sz="3000" b="1" dirty="0" smtClean="0">
                <a:latin typeface="+mj-lt"/>
              </a:rPr>
              <a:t>OBRIGADA</a:t>
            </a:r>
            <a:r>
              <a:rPr lang="pt-BR" sz="3000" b="1" dirty="0" smtClean="0">
                <a:latin typeface="+mj-lt"/>
              </a:rPr>
              <a:t>!</a:t>
            </a:r>
          </a:p>
          <a:p>
            <a:pPr algn="ctr"/>
            <a:r>
              <a:rPr lang="pt-BR" sz="3000" b="1" dirty="0" smtClean="0">
                <a:latin typeface="+mj-lt"/>
              </a:rPr>
              <a:t>Karla Alcione </a:t>
            </a:r>
            <a:r>
              <a:rPr lang="pt-BR" sz="3000" b="1" dirty="0" err="1" smtClean="0">
                <a:latin typeface="+mj-lt"/>
              </a:rPr>
              <a:t>Cruvinel</a:t>
            </a:r>
            <a:endParaRPr lang="pt-BR" sz="3000" b="1" dirty="0" smtClean="0">
              <a:latin typeface="+mj-lt"/>
            </a:endParaRPr>
          </a:p>
          <a:p>
            <a:pPr algn="ctr"/>
            <a:r>
              <a:rPr lang="pt-BR" sz="3000" b="1" smtClean="0">
                <a:latin typeface="+mj-lt"/>
              </a:rPr>
              <a:t>EECA/UFG</a:t>
            </a:r>
            <a:endParaRPr lang="pt-BR" sz="3000" b="1" dirty="0" smtClean="0">
              <a:latin typeface="+mj-lt"/>
            </a:endParaRPr>
          </a:p>
          <a:p>
            <a:pPr algn="ctr"/>
            <a:endParaRPr lang="pt-BR" sz="3000" b="1" dirty="0" smtClean="0">
              <a:latin typeface="+mj-lt"/>
            </a:endParaRPr>
          </a:p>
          <a:p>
            <a:pPr algn="ctr"/>
            <a:r>
              <a:rPr lang="pt-BR" sz="3000" b="1" dirty="0" smtClean="0">
                <a:latin typeface="+mj-lt"/>
                <a:hlinkClick r:id="rId4"/>
              </a:rPr>
              <a:t>Karlaalcione.ufg@gmail.com</a:t>
            </a:r>
            <a:endParaRPr lang="pt-BR" sz="3000" b="1" dirty="0" smtClean="0">
              <a:latin typeface="+mj-lt"/>
            </a:endParaRPr>
          </a:p>
          <a:p>
            <a:pPr algn="ctr"/>
            <a:endParaRPr lang="pt-BR" sz="3000" b="1" dirty="0">
              <a:latin typeface="+mj-lt"/>
            </a:endParaRPr>
          </a:p>
          <a:p>
            <a:pPr algn="just"/>
            <a:endParaRPr lang="pt-BR" sz="2400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6454588" y="2658623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79927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0EE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3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9425"/>
          <a:stretch>
            <a:fillRect/>
          </a:stretch>
        </p:blipFill>
        <p:spPr bwMode="auto">
          <a:xfrm>
            <a:off x="0" y="-13447"/>
            <a:ext cx="2443048" cy="1416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m 3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333" r="3020"/>
          <a:stretch>
            <a:fillRect/>
          </a:stretch>
        </p:blipFill>
        <p:spPr bwMode="auto">
          <a:xfrm>
            <a:off x="8945026" y="-14568"/>
            <a:ext cx="3246974" cy="1424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tângulo 3"/>
          <p:cNvSpPr/>
          <p:nvPr/>
        </p:nvSpPr>
        <p:spPr>
          <a:xfrm>
            <a:off x="495912" y="1769415"/>
            <a:ext cx="194713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400" b="1" dirty="0"/>
              <a:t>INTRODUÇÃO</a:t>
            </a:r>
            <a:endParaRPr lang="pt-BR" sz="2400" dirty="0"/>
          </a:p>
        </p:txBody>
      </p:sp>
      <p:sp>
        <p:nvSpPr>
          <p:cNvPr id="7" name="CaixaDeTexto 6"/>
          <p:cNvSpPr txBox="1"/>
          <p:nvPr/>
        </p:nvSpPr>
        <p:spPr>
          <a:xfrm>
            <a:off x="495912" y="2597127"/>
            <a:ext cx="10551053" cy="33590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t-BR" sz="2400" dirty="0" smtClean="0">
                <a:latin typeface="+mj-lt"/>
              </a:rPr>
              <a:t>Necessidade </a:t>
            </a:r>
            <a:r>
              <a:rPr lang="pt-BR" sz="2400" dirty="0">
                <a:latin typeface="+mj-lt"/>
              </a:rPr>
              <a:t>de determinar a qualidade das águas de um manancial de forma simples</a:t>
            </a:r>
            <a:r>
              <a:rPr lang="pt-BR" sz="2400" dirty="0" smtClean="0">
                <a:latin typeface="+mj-lt"/>
              </a:rPr>
              <a:t>;</a:t>
            </a:r>
          </a:p>
          <a:p>
            <a:pPr algn="just">
              <a:lnSpc>
                <a:spcPct val="150000"/>
              </a:lnSpc>
            </a:pPr>
            <a:endParaRPr lang="pt-BR" sz="2400" dirty="0" smtClean="0">
              <a:latin typeface="+mj-lt"/>
            </a:endParaRP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t-BR" sz="2400" b="1" dirty="0">
                <a:latin typeface="+mj-lt"/>
              </a:rPr>
              <a:t> </a:t>
            </a:r>
            <a:r>
              <a:rPr lang="pt-BR" sz="2400" b="1" dirty="0" smtClean="0">
                <a:latin typeface="+mj-lt"/>
              </a:rPr>
              <a:t> </a:t>
            </a:r>
            <a:r>
              <a:rPr lang="pt-BR" sz="2400" dirty="0" smtClean="0">
                <a:latin typeface="+mj-lt"/>
              </a:rPr>
              <a:t>O </a:t>
            </a:r>
            <a:r>
              <a:rPr lang="pt-BR" sz="2400" dirty="0">
                <a:latin typeface="+mj-lt"/>
              </a:rPr>
              <a:t>IQA original incorporou nove parâmetros da água e os associou atribuindo peso de acordo com a influência que cada um tinha sobre a água.</a:t>
            </a:r>
            <a:br>
              <a:rPr lang="pt-BR" sz="2400" dirty="0">
                <a:latin typeface="+mj-lt"/>
              </a:rPr>
            </a:br>
            <a:endParaRPr lang="pt-BR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359516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0EE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 idx="4294967295"/>
          </p:nvPr>
        </p:nvSpPr>
        <p:spPr>
          <a:xfrm>
            <a:off x="448640" y="2387963"/>
            <a:ext cx="11290641" cy="2387600"/>
          </a:xfrm>
        </p:spPr>
        <p:txBody>
          <a:bodyPr anchor="t" anchorCtr="0"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pt-BR" sz="2400" dirty="0" smtClean="0"/>
              <a:t>O </a:t>
            </a:r>
            <a:r>
              <a:rPr lang="pt-BR" sz="2400" dirty="0"/>
              <a:t>objetivo deste trabalho </a:t>
            </a:r>
            <a:r>
              <a:rPr lang="pt-BR" sz="2400" dirty="0" smtClean="0"/>
              <a:t>foi determinar </a:t>
            </a:r>
            <a:r>
              <a:rPr lang="pt-BR" sz="2400" dirty="0"/>
              <a:t>o IQA de mananciais de abastecimento público localizados no estado de Goiás, utilizando dados de qualidade da água bruta fornecidos pela SANEAGO.</a:t>
            </a:r>
          </a:p>
        </p:txBody>
      </p:sp>
      <p:pic>
        <p:nvPicPr>
          <p:cNvPr id="5" name="Imagem 3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9425"/>
          <a:stretch>
            <a:fillRect/>
          </a:stretch>
        </p:blipFill>
        <p:spPr bwMode="auto">
          <a:xfrm>
            <a:off x="0" y="-13447"/>
            <a:ext cx="2443048" cy="1416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m 3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333" r="3020"/>
          <a:stretch>
            <a:fillRect/>
          </a:stretch>
        </p:blipFill>
        <p:spPr bwMode="auto">
          <a:xfrm>
            <a:off x="8945026" y="-14568"/>
            <a:ext cx="3246974" cy="1424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tângulo 2"/>
          <p:cNvSpPr/>
          <p:nvPr/>
        </p:nvSpPr>
        <p:spPr>
          <a:xfrm>
            <a:off x="569665" y="1556966"/>
            <a:ext cx="6096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sz="2400" b="1" dirty="0"/>
              <a:t>OBJETIVO</a:t>
            </a:r>
            <a:br>
              <a:rPr lang="pt-BR" sz="2400" b="1" dirty="0"/>
            </a:b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2964347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0EE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 idx="4294967295"/>
          </p:nvPr>
        </p:nvSpPr>
        <p:spPr>
          <a:xfrm>
            <a:off x="529324" y="2394137"/>
            <a:ext cx="11008252" cy="2387600"/>
          </a:xfrm>
        </p:spPr>
        <p:txBody>
          <a:bodyPr anchor="t" anchorCtr="0">
            <a:noAutofit/>
          </a:bodyPr>
          <a:lstStyle/>
          <a:p>
            <a:pPr>
              <a:lnSpc>
                <a:spcPct val="150000"/>
              </a:lnSpc>
            </a:pPr>
            <a:r>
              <a:rPr lang="pt-BR" sz="2400" dirty="0" smtClean="0"/>
              <a:t>- dados de água bruta fornecidos </a:t>
            </a:r>
            <a:r>
              <a:rPr lang="pt-BR" sz="2400" dirty="0"/>
              <a:t>pela SANEAGO dos anos de 2012 e </a:t>
            </a:r>
            <a:r>
              <a:rPr lang="pt-BR" sz="2400" dirty="0" smtClean="0"/>
              <a:t>2013;</a:t>
            </a:r>
            <a:br>
              <a:rPr lang="pt-BR" sz="2400" dirty="0" smtClean="0"/>
            </a:br>
            <a:r>
              <a:rPr lang="pt-BR" sz="2400" dirty="0" smtClean="0"/>
              <a:t> - mananciais </a:t>
            </a:r>
            <a:r>
              <a:rPr lang="pt-BR" sz="2400" dirty="0"/>
              <a:t>de abastecimento de 127 cidades do estado de </a:t>
            </a:r>
            <a:r>
              <a:rPr lang="pt-BR" sz="2400" dirty="0" smtClean="0"/>
              <a:t>Goiás;</a:t>
            </a:r>
            <a:br>
              <a:rPr lang="pt-BR" sz="2400" dirty="0" smtClean="0"/>
            </a:br>
            <a:r>
              <a:rPr lang="pt-BR" sz="2400" dirty="0" smtClean="0"/>
              <a:t>- </a:t>
            </a:r>
            <a:r>
              <a:rPr lang="pt-BR" sz="2400" dirty="0" smtClean="0"/>
              <a:t>IQA </a:t>
            </a:r>
            <a:r>
              <a:rPr lang="pt-BR" sz="2400" dirty="0"/>
              <a:t>desenvolvido por Souza (2014) adaptado por </a:t>
            </a:r>
            <a:r>
              <a:rPr lang="pt-BR" sz="2400" dirty="0" err="1"/>
              <a:t>Cruvinel</a:t>
            </a:r>
            <a:r>
              <a:rPr lang="pt-BR" sz="2400" dirty="0"/>
              <a:t> (2015</a:t>
            </a:r>
            <a:r>
              <a:rPr lang="pt-BR" sz="2400" dirty="0" smtClean="0"/>
              <a:t>);</a:t>
            </a:r>
            <a:br>
              <a:rPr lang="pt-BR" sz="2400" dirty="0" smtClean="0"/>
            </a:br>
            <a:r>
              <a:rPr lang="pt-BR" sz="2400" dirty="0" smtClean="0"/>
              <a:t/>
            </a:r>
            <a:br>
              <a:rPr lang="pt-BR" sz="2400" dirty="0" smtClean="0"/>
            </a:br>
            <a:r>
              <a:rPr lang="pt-BR" sz="2400" dirty="0" smtClean="0"/>
              <a:t> </a:t>
            </a:r>
            <a:br>
              <a:rPr lang="pt-BR" sz="2400" dirty="0" smtClean="0"/>
            </a:br>
            <a:r>
              <a:rPr lang="pt-BR" sz="2400" dirty="0" smtClean="0"/>
              <a:t/>
            </a:r>
            <a:br>
              <a:rPr lang="pt-BR" sz="2400" dirty="0" smtClean="0"/>
            </a:br>
            <a:endParaRPr lang="pt-BR" sz="2400" dirty="0"/>
          </a:p>
        </p:txBody>
      </p:sp>
      <p:pic>
        <p:nvPicPr>
          <p:cNvPr id="5" name="Imagem 3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9425"/>
          <a:stretch>
            <a:fillRect/>
          </a:stretch>
        </p:blipFill>
        <p:spPr bwMode="auto">
          <a:xfrm>
            <a:off x="0" y="-13447"/>
            <a:ext cx="2443048" cy="1416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m 3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333" r="3020"/>
          <a:stretch>
            <a:fillRect/>
          </a:stretch>
        </p:blipFill>
        <p:spPr bwMode="auto">
          <a:xfrm>
            <a:off x="8945026" y="-14568"/>
            <a:ext cx="3246974" cy="1424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tângulo 2"/>
          <p:cNvSpPr/>
          <p:nvPr/>
        </p:nvSpPr>
        <p:spPr>
          <a:xfrm>
            <a:off x="529324" y="1667920"/>
            <a:ext cx="6096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sz="2400" b="1" dirty="0" smtClean="0"/>
              <a:t>MATERIAIS E MÉTODOS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1476536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0EE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 idx="4294967295"/>
          </p:nvPr>
        </p:nvSpPr>
        <p:spPr>
          <a:xfrm>
            <a:off x="515876" y="2129585"/>
            <a:ext cx="11115829" cy="2387600"/>
          </a:xfrm>
        </p:spPr>
        <p:txBody>
          <a:bodyPr anchor="t" anchorCtr="0">
            <a:noAutofit/>
          </a:bodyPr>
          <a:lstStyle/>
          <a:p>
            <a:pPr>
              <a:lnSpc>
                <a:spcPct val="150000"/>
              </a:lnSpc>
            </a:pPr>
            <a:r>
              <a:rPr lang="pt-BR" sz="2400" dirty="0" smtClean="0"/>
              <a:t>- turbidez </a:t>
            </a:r>
            <a:r>
              <a:rPr lang="pt-BR" sz="2400" dirty="0"/>
              <a:t>(T), cor aparente (CA), pH, alcalinidade total (AT), dureza (D), oxigênio consumido (OC), coliformes totais (CT) e </a:t>
            </a:r>
            <a:r>
              <a:rPr lang="pt-BR" sz="2400" i="1" dirty="0"/>
              <a:t>Escherichia coli </a:t>
            </a:r>
            <a:r>
              <a:rPr lang="pt-BR" sz="2400" dirty="0"/>
              <a:t>(EC</a:t>
            </a:r>
            <a:r>
              <a:rPr lang="pt-BR" sz="2400" dirty="0" smtClean="0"/>
              <a:t>); </a:t>
            </a:r>
            <a:br>
              <a:rPr lang="pt-BR" sz="2400" dirty="0" smtClean="0"/>
            </a:br>
            <a:r>
              <a:rPr lang="pt-BR" sz="2400" dirty="0"/>
              <a:t/>
            </a:r>
            <a:br>
              <a:rPr lang="pt-BR" sz="2400" dirty="0"/>
            </a:br>
            <a:r>
              <a:rPr lang="pt-BR" sz="2400" dirty="0" smtClean="0"/>
              <a:t>- IQA </a:t>
            </a:r>
            <a:r>
              <a:rPr lang="pt-BR" sz="2400" dirty="0"/>
              <a:t>retornou valores entre 0 e 1, sendo que o quão próximo o valor estiver de 1, melhor é a qualidade da água bruta daquele manancial</a:t>
            </a:r>
            <a:r>
              <a:rPr lang="pt-BR" sz="2400" dirty="0" smtClean="0"/>
              <a:t>;</a:t>
            </a:r>
            <a:br>
              <a:rPr lang="pt-BR" sz="2400" dirty="0" smtClean="0"/>
            </a:br>
            <a:r>
              <a:rPr lang="pt-BR" sz="2400" dirty="0" smtClean="0"/>
              <a:t/>
            </a:r>
            <a:br>
              <a:rPr lang="pt-BR" sz="2400" dirty="0" smtClean="0"/>
            </a:br>
            <a:r>
              <a:rPr lang="pt-BR" sz="2400" b="1" dirty="0" smtClean="0">
                <a:solidFill>
                  <a:srgbClr val="FF0000"/>
                </a:solidFill>
              </a:rPr>
              <a:t> </a:t>
            </a:r>
            <a:r>
              <a:rPr lang="pt-BR" sz="2200" b="1" dirty="0" smtClean="0">
                <a:solidFill>
                  <a:srgbClr val="FF0000"/>
                </a:solidFill>
              </a:rPr>
              <a:t>𝐼𝑄𝐴</a:t>
            </a:r>
            <a:r>
              <a:rPr lang="pt-BR" sz="2200" b="1" dirty="0">
                <a:solidFill>
                  <a:srgbClr val="FF0000"/>
                </a:solidFill>
              </a:rPr>
              <a:t>=0,19𝑇+0,221𝐶𝐴+0,179𝑝𝐻+0,201𝐴𝑇+0,192𝐷+0,185𝑂𝐶+</a:t>
            </a:r>
            <a:r>
              <a:rPr lang="pt-BR" sz="2200" b="1" dirty="0" smtClean="0">
                <a:solidFill>
                  <a:srgbClr val="FF0000"/>
                </a:solidFill>
              </a:rPr>
              <a:t>0,189+0,1E𝐶 </a:t>
            </a:r>
            <a:r>
              <a:rPr lang="pt-BR" sz="2400" b="1" dirty="0" smtClean="0">
                <a:solidFill>
                  <a:srgbClr val="FF0000"/>
                </a:solidFill>
              </a:rPr>
              <a:t/>
            </a:r>
            <a:br>
              <a:rPr lang="pt-BR" sz="2400" b="1" dirty="0" smtClean="0">
                <a:solidFill>
                  <a:srgbClr val="FF0000"/>
                </a:solidFill>
              </a:rPr>
            </a:br>
            <a:r>
              <a:rPr lang="pt-BR" sz="2400" dirty="0" smtClean="0"/>
              <a:t/>
            </a:r>
            <a:br>
              <a:rPr lang="pt-BR" sz="2400" dirty="0" smtClean="0"/>
            </a:br>
            <a:endParaRPr lang="pt-BR" sz="2400" dirty="0"/>
          </a:p>
        </p:txBody>
      </p:sp>
      <p:pic>
        <p:nvPicPr>
          <p:cNvPr id="5" name="Imagem 3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9425"/>
          <a:stretch>
            <a:fillRect/>
          </a:stretch>
        </p:blipFill>
        <p:spPr bwMode="auto">
          <a:xfrm>
            <a:off x="0" y="-13447"/>
            <a:ext cx="2443048" cy="1416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m 3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333" r="3020"/>
          <a:stretch>
            <a:fillRect/>
          </a:stretch>
        </p:blipFill>
        <p:spPr bwMode="auto">
          <a:xfrm>
            <a:off x="8945026" y="-14568"/>
            <a:ext cx="3246974" cy="1424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tângulo 2"/>
          <p:cNvSpPr/>
          <p:nvPr/>
        </p:nvSpPr>
        <p:spPr>
          <a:xfrm>
            <a:off x="515877" y="1667920"/>
            <a:ext cx="6096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sz="2400" b="1" dirty="0" smtClean="0"/>
              <a:t>MATERIAIS E MÉTODOS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923399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0EE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 idx="4294967295"/>
          </p:nvPr>
        </p:nvSpPr>
        <p:spPr>
          <a:xfrm>
            <a:off x="421747" y="2488267"/>
            <a:ext cx="11075488" cy="2387600"/>
          </a:xfrm>
        </p:spPr>
        <p:txBody>
          <a:bodyPr anchor="t" anchorCtr="0">
            <a:noAutofit/>
          </a:bodyPr>
          <a:lstStyle/>
          <a:p>
            <a:pPr>
              <a:lnSpc>
                <a:spcPct val="150000"/>
              </a:lnSpc>
            </a:pPr>
            <a:r>
              <a:rPr lang="pt-BR" sz="2400" dirty="0" smtClean="0"/>
              <a:t>- Separou </a:t>
            </a:r>
            <a:r>
              <a:rPr lang="pt-BR" sz="2400" dirty="0"/>
              <a:t>em cinco mesorregiões; Norte, Noroeste, Leste, Centro e Sul </a:t>
            </a:r>
            <a:r>
              <a:rPr lang="pt-BR" sz="2400" dirty="0" smtClean="0"/>
              <a:t>divididas </a:t>
            </a:r>
            <a:r>
              <a:rPr lang="pt-BR" sz="2400" dirty="0"/>
              <a:t>segundo o IBGE (2008</a:t>
            </a:r>
            <a:r>
              <a:rPr lang="pt-BR" sz="2400" dirty="0" smtClean="0"/>
              <a:t>).</a:t>
            </a:r>
            <a:br>
              <a:rPr lang="pt-BR" sz="2400" dirty="0" smtClean="0"/>
            </a:br>
            <a:r>
              <a:rPr lang="pt-BR" sz="2400" dirty="0" smtClean="0"/>
              <a:t> </a:t>
            </a:r>
            <a:br>
              <a:rPr lang="pt-BR" sz="2400" dirty="0" smtClean="0"/>
            </a:br>
            <a:r>
              <a:rPr lang="pt-BR" sz="2400" dirty="0" smtClean="0"/>
              <a:t>- Calculou-se </a:t>
            </a:r>
            <a:r>
              <a:rPr lang="pt-BR" sz="2400" dirty="0"/>
              <a:t>o IQA para cada um dos municípios e assim por média aritmética determinou-se o IQA médio da mesorregião.</a:t>
            </a:r>
            <a:br>
              <a:rPr lang="pt-BR" sz="2400" dirty="0"/>
            </a:br>
            <a:endParaRPr lang="pt-BR" sz="2400" dirty="0"/>
          </a:p>
        </p:txBody>
      </p:sp>
      <p:pic>
        <p:nvPicPr>
          <p:cNvPr id="5" name="Imagem 3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9425"/>
          <a:stretch>
            <a:fillRect/>
          </a:stretch>
        </p:blipFill>
        <p:spPr bwMode="auto">
          <a:xfrm>
            <a:off x="0" y="-13447"/>
            <a:ext cx="2443048" cy="1416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m 3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333" r="3020"/>
          <a:stretch>
            <a:fillRect/>
          </a:stretch>
        </p:blipFill>
        <p:spPr bwMode="auto">
          <a:xfrm>
            <a:off x="8945026" y="-14568"/>
            <a:ext cx="3246974" cy="1424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tângulo 2"/>
          <p:cNvSpPr/>
          <p:nvPr/>
        </p:nvSpPr>
        <p:spPr>
          <a:xfrm>
            <a:off x="421747" y="1667920"/>
            <a:ext cx="6096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sz="2400" b="1" dirty="0" smtClean="0"/>
              <a:t>MATERIAIS E MÉTODOS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1709910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0EE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3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9425"/>
          <a:stretch>
            <a:fillRect/>
          </a:stretch>
        </p:blipFill>
        <p:spPr bwMode="auto">
          <a:xfrm>
            <a:off x="0" y="-13447"/>
            <a:ext cx="2443048" cy="1416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m 3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333" r="3020"/>
          <a:stretch>
            <a:fillRect/>
          </a:stretch>
        </p:blipFill>
        <p:spPr bwMode="auto">
          <a:xfrm>
            <a:off x="8945026" y="-14568"/>
            <a:ext cx="3246974" cy="1424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tângulo 2"/>
          <p:cNvSpPr/>
          <p:nvPr/>
        </p:nvSpPr>
        <p:spPr>
          <a:xfrm>
            <a:off x="462089" y="1800163"/>
            <a:ext cx="6096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sz="2400" b="1" dirty="0" smtClean="0"/>
              <a:t>RESULTADOS E DISCUSSÕES</a:t>
            </a:r>
            <a:endParaRPr lang="pt-BR" sz="2400" dirty="0"/>
          </a:p>
        </p:txBody>
      </p:sp>
      <p:pic>
        <p:nvPicPr>
          <p:cNvPr id="1026" name="Imagem 7" descr="figura7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0089" y="2468261"/>
            <a:ext cx="4389739" cy="43897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16208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0EE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3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9425"/>
          <a:stretch>
            <a:fillRect/>
          </a:stretch>
        </p:blipFill>
        <p:spPr bwMode="auto">
          <a:xfrm>
            <a:off x="0" y="-13447"/>
            <a:ext cx="2443048" cy="1416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m 3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333" r="3020"/>
          <a:stretch>
            <a:fillRect/>
          </a:stretch>
        </p:blipFill>
        <p:spPr bwMode="auto">
          <a:xfrm>
            <a:off x="8945026" y="-14568"/>
            <a:ext cx="3246974" cy="1424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tângulo 2"/>
          <p:cNvSpPr/>
          <p:nvPr/>
        </p:nvSpPr>
        <p:spPr>
          <a:xfrm>
            <a:off x="256728" y="1682737"/>
            <a:ext cx="6096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sz="2400" b="1" dirty="0" smtClean="0"/>
              <a:t>RESULTADOS E DISCUSSÕES</a:t>
            </a:r>
            <a:endParaRPr lang="pt-BR" sz="2400" dirty="0"/>
          </a:p>
        </p:txBody>
      </p:sp>
      <p:sp>
        <p:nvSpPr>
          <p:cNvPr id="2" name="Retângulo 1"/>
          <p:cNvSpPr/>
          <p:nvPr/>
        </p:nvSpPr>
        <p:spPr>
          <a:xfrm>
            <a:off x="256728" y="2885437"/>
            <a:ext cx="597905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400" b="1" dirty="0" smtClean="0">
                <a:latin typeface="+mj-lt"/>
                <a:ea typeface="Times New Roman" panose="02020603050405020304" pitchFamily="18" charset="0"/>
              </a:rPr>
              <a:t>Região Norte: </a:t>
            </a:r>
          </a:p>
          <a:p>
            <a:pPr algn="just"/>
            <a:endParaRPr lang="pt-BR" sz="2400" dirty="0" smtClean="0">
              <a:latin typeface="+mj-lt"/>
              <a:ea typeface="Times New Roman" panose="02020603050405020304" pitchFamily="18" charset="0"/>
            </a:endParaRPr>
          </a:p>
          <a:p>
            <a:pPr algn="just"/>
            <a:r>
              <a:rPr lang="pt-BR" sz="2400" dirty="0" smtClean="0">
                <a:latin typeface="+mj-lt"/>
                <a:ea typeface="Times New Roman" panose="02020603050405020304" pitchFamily="18" charset="0"/>
              </a:rPr>
              <a:t>A </a:t>
            </a:r>
            <a:r>
              <a:rPr lang="pt-BR" sz="2400" dirty="0">
                <a:latin typeface="+mj-lt"/>
                <a:ea typeface="Times New Roman" panose="02020603050405020304" pitchFamily="18" charset="0"/>
              </a:rPr>
              <a:t>região norte contém uma grande área preservada, e nela inserida a Chapada dos </a:t>
            </a:r>
            <a:r>
              <a:rPr lang="pt-BR" sz="2400" dirty="0" smtClean="0">
                <a:latin typeface="+mj-lt"/>
                <a:ea typeface="Times New Roman" panose="02020603050405020304" pitchFamily="18" charset="0"/>
              </a:rPr>
              <a:t>Veadeiros;</a:t>
            </a:r>
          </a:p>
          <a:p>
            <a:pPr algn="just"/>
            <a:r>
              <a:rPr lang="pt-BR" sz="2400" dirty="0" smtClean="0">
                <a:latin typeface="+mj-lt"/>
              </a:rPr>
              <a:t>Campos Verdes - </a:t>
            </a:r>
            <a:r>
              <a:rPr lang="pt-BR" sz="2400" dirty="0">
                <a:latin typeface="+mj-lt"/>
              </a:rPr>
              <a:t>bacia está dentro do perímetro urbano da cidade. </a:t>
            </a: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6454588" y="2658623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pic>
        <p:nvPicPr>
          <p:cNvPr id="8" name="Imagem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54588" y="3156227"/>
            <a:ext cx="5446680" cy="24068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9438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0EE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3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9425"/>
          <a:stretch>
            <a:fillRect/>
          </a:stretch>
        </p:blipFill>
        <p:spPr bwMode="auto">
          <a:xfrm>
            <a:off x="0" y="-13447"/>
            <a:ext cx="2443048" cy="1416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m 3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333" r="3020"/>
          <a:stretch>
            <a:fillRect/>
          </a:stretch>
        </p:blipFill>
        <p:spPr bwMode="auto">
          <a:xfrm>
            <a:off x="8945026" y="-14568"/>
            <a:ext cx="3246974" cy="1424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tângulo 2"/>
          <p:cNvSpPr/>
          <p:nvPr/>
        </p:nvSpPr>
        <p:spPr>
          <a:xfrm>
            <a:off x="358588" y="1668786"/>
            <a:ext cx="6096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sz="2400" b="1" dirty="0" smtClean="0"/>
              <a:t>RESULTADOS E DISCUSSÕES</a:t>
            </a:r>
            <a:endParaRPr lang="pt-BR" sz="2400" dirty="0"/>
          </a:p>
        </p:txBody>
      </p:sp>
      <p:sp>
        <p:nvSpPr>
          <p:cNvPr id="2" name="Retângulo 1"/>
          <p:cNvSpPr/>
          <p:nvPr/>
        </p:nvSpPr>
        <p:spPr>
          <a:xfrm>
            <a:off x="256728" y="3020832"/>
            <a:ext cx="597905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400" b="1" dirty="0" smtClean="0">
                <a:latin typeface="+mj-lt"/>
                <a:ea typeface="Times New Roman" panose="02020603050405020304" pitchFamily="18" charset="0"/>
              </a:rPr>
              <a:t>Região Noroeste:</a:t>
            </a:r>
          </a:p>
          <a:p>
            <a:pPr algn="just"/>
            <a:endParaRPr lang="pt-BR" sz="2400" dirty="0" smtClean="0">
              <a:latin typeface="+mj-lt"/>
              <a:ea typeface="Times New Roman" panose="02020603050405020304" pitchFamily="18" charset="0"/>
            </a:endParaRPr>
          </a:p>
          <a:p>
            <a:pPr algn="just"/>
            <a:r>
              <a:rPr lang="pt-BR" sz="2400" dirty="0" smtClean="0">
                <a:latin typeface="+mj-lt"/>
              </a:rPr>
              <a:t>- Piranhas:  IQA </a:t>
            </a:r>
            <a:r>
              <a:rPr lang="pt-BR" sz="2400" dirty="0">
                <a:latin typeface="+mj-lt"/>
              </a:rPr>
              <a:t>pode ser associado ao alto índice de preservação do </a:t>
            </a:r>
            <a:r>
              <a:rPr lang="pt-BR" sz="2400" dirty="0" smtClean="0">
                <a:latin typeface="+mj-lt"/>
              </a:rPr>
              <a:t>cerrado. À </a:t>
            </a:r>
            <a:r>
              <a:rPr lang="pt-BR" sz="2400" dirty="0">
                <a:latin typeface="+mj-lt"/>
              </a:rPr>
              <a:t>montante da cidade as matas ciliares estão </a:t>
            </a:r>
            <a:r>
              <a:rPr lang="pt-BR" sz="2400" dirty="0" smtClean="0">
                <a:latin typeface="+mj-lt"/>
              </a:rPr>
              <a:t>preservadas;</a:t>
            </a:r>
          </a:p>
          <a:p>
            <a:pPr algn="just"/>
            <a:r>
              <a:rPr lang="pt-BR" sz="2400" dirty="0" smtClean="0">
                <a:latin typeface="+mj-lt"/>
              </a:rPr>
              <a:t>- Crixás: </a:t>
            </a:r>
            <a:r>
              <a:rPr lang="pt-BR" sz="2400" dirty="0">
                <a:latin typeface="+mj-lt"/>
              </a:rPr>
              <a:t>atividade mineradora presente no </a:t>
            </a:r>
            <a:r>
              <a:rPr lang="pt-BR" sz="2400" dirty="0" smtClean="0">
                <a:latin typeface="+mj-lt"/>
              </a:rPr>
              <a:t>município. </a:t>
            </a:r>
            <a:endParaRPr lang="pt-BR" sz="2400" dirty="0">
              <a:latin typeface="+mj-lt"/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6454588" y="2658623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35780" y="3267903"/>
            <a:ext cx="5848368" cy="31895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4506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637</Words>
  <Application>Microsoft Office PowerPoint</Application>
  <PresentationFormat>Widescreen</PresentationFormat>
  <Paragraphs>67</Paragraphs>
  <Slides>16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16</vt:i4>
      </vt:variant>
    </vt:vector>
  </HeadingPairs>
  <TitlesOfParts>
    <vt:vector size="22" baseType="lpstr">
      <vt:lpstr>Arial</vt:lpstr>
      <vt:lpstr>Calibri</vt:lpstr>
      <vt:lpstr>Calibri Light</vt:lpstr>
      <vt:lpstr>Times New Roman</vt:lpstr>
      <vt:lpstr>Wingdings</vt:lpstr>
      <vt:lpstr>Tema do Office</vt:lpstr>
      <vt:lpstr>AVALIAÇÃO DA QUALIDADE DA ÁGUA BRUTA DE MANANCIAIS DE ABASTECIMENTO PÚBLICO DO ESTADO DE GOIÁS</vt:lpstr>
      <vt:lpstr>Apresentação do PowerPoint</vt:lpstr>
      <vt:lpstr>O objetivo deste trabalho foi determinar o IQA de mananciais de abastecimento público localizados no estado de Goiás, utilizando dados de qualidade da água bruta fornecidos pela SANEAGO.</vt:lpstr>
      <vt:lpstr>- dados de água bruta fornecidos pela SANEAGO dos anos de 2012 e 2013;  - mananciais de abastecimento de 127 cidades do estado de Goiás; - IQA desenvolvido por Souza (2014) adaptado por Cruvinel (2015);     </vt:lpstr>
      <vt:lpstr>- turbidez (T), cor aparente (CA), pH, alcalinidade total (AT), dureza (D), oxigênio consumido (OC), coliformes totais (CT) e Escherichia coli (EC);   - IQA retornou valores entre 0 e 1, sendo que o quão próximo o valor estiver de 1, melhor é a qualidade da água bruta daquele manancial;   𝐼𝑄𝐴=0,19𝑇+0,221𝐶𝐴+0,179𝑝𝐻+0,201𝐴𝑇+0,192𝐷+0,185𝑂𝐶+0,189+0,1E𝐶   </vt:lpstr>
      <vt:lpstr>- Separou em cinco mesorregiões; Norte, Noroeste, Leste, Centro e Sul divididas segundo o IBGE (2008).   - Calculou-se o IQA para cada um dos municípios e assim por média aritmética determinou-se o IQA médio da mesorregião. 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Título do trabalho</dc:title>
  <dc:creator>Paulo Scalize</dc:creator>
  <cp:lastModifiedBy>karlacruvinel</cp:lastModifiedBy>
  <cp:revision>17</cp:revision>
  <dcterms:created xsi:type="dcterms:W3CDTF">2017-05-30T09:26:55Z</dcterms:created>
  <dcterms:modified xsi:type="dcterms:W3CDTF">2017-06-18T21:47:36Z</dcterms:modified>
</cp:coreProperties>
</file>