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7" r:id="rId4"/>
    <p:sldId id="278" r:id="rId5"/>
    <p:sldId id="259" r:id="rId6"/>
    <p:sldId id="260" r:id="rId7"/>
    <p:sldId id="275" r:id="rId8"/>
    <p:sldId id="268" r:id="rId9"/>
    <p:sldId id="262" r:id="rId10"/>
    <p:sldId id="263" r:id="rId11"/>
    <p:sldId id="276" r:id="rId12"/>
    <p:sldId id="277" r:id="rId13"/>
    <p:sldId id="279" r:id="rId14"/>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EEE6"/>
    <a:srgbClr val="FBFAF8"/>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p:scale>
          <a:sx n="70" d="100"/>
          <a:sy n="70" d="100"/>
        </p:scale>
        <p:origin x="-702" y="-15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ide de título">
    <p:spTree>
      <p:nvGrpSpPr>
        <p:cNvPr id="1" name=""/>
        <p:cNvGrpSpPr/>
        <p:nvPr/>
      </p:nvGrpSpPr>
      <p:grpSpPr>
        <a:xfrm>
          <a:off x="0" y="0"/>
          <a:ext cx="0" cy="0"/>
          <a:chOff x="0" y="0"/>
          <a:chExt cx="0" cy="0"/>
        </a:xfrm>
      </p:grpSpPr>
      <p:pic>
        <p:nvPicPr>
          <p:cNvPr id="7" name="Imagem 31"/>
          <p:cNvPicPr>
            <a:picLocks noChangeAspect="1"/>
          </p:cNvPicPr>
          <p:nvPr userDrawn="1"/>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8" name="Imagem 32"/>
          <p:cNvPicPr>
            <a:picLocks noChangeAspect="1"/>
          </p:cNvPicPr>
          <p:nvPr userDrawn="1"/>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9" name="Picture 96" descr="C:\Users\gabriel.silva\Desktop\Faixa.jpg"/>
          <p:cNvPicPr>
            <a:picLocks noChangeAspect="1" noChangeArrowheads="1"/>
          </p:cNvPicPr>
          <p:nvPr userDrawn="1"/>
        </p:nvPicPr>
        <p:blipFill>
          <a:blip r:embed="rId4" cstate="print">
            <a:extLst>
              <a:ext uri="{28A0092B-C50C-407E-A947-70E740481C1C}">
                <a14:useLocalDpi xmlns="" xmlns:a14="http://schemas.microsoft.com/office/drawing/2010/main" val="0"/>
              </a:ext>
            </a:extLst>
          </a:blip>
          <a:srcRect b="33026"/>
          <a:stretch>
            <a:fillRect/>
          </a:stretch>
        </p:blipFill>
        <p:spPr bwMode="auto">
          <a:xfrm>
            <a:off x="2443048" y="-6739"/>
            <a:ext cx="6501978" cy="142355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05820291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2C65BCC-9072-4890-AF83-E93E95C6CF1C}" type="datetimeFigureOut">
              <a:rPr lang="pt-BR" smtClean="0"/>
              <a:pPr/>
              <a:t>18/06/2017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19DD68F-B5DA-4F04-A6F4-7B4B51212CEE}" type="slidenum">
              <a:rPr lang="pt-BR" smtClean="0"/>
              <a:pPr/>
              <a:t>‹nº›</a:t>
            </a:fld>
            <a:endParaRPr lang="pt-BR"/>
          </a:p>
        </p:txBody>
      </p:sp>
    </p:spTree>
    <p:extLst>
      <p:ext uri="{BB962C8B-B14F-4D97-AF65-F5344CB8AC3E}">
        <p14:creationId xmlns="" xmlns:p14="http://schemas.microsoft.com/office/powerpoint/2010/main" val="592187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2C65BCC-9072-4890-AF83-E93E95C6CF1C}" type="datetimeFigureOut">
              <a:rPr lang="pt-BR" smtClean="0"/>
              <a:pPr/>
              <a:t>18/06/2017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19DD68F-B5DA-4F04-A6F4-7B4B51212CEE}" type="slidenum">
              <a:rPr lang="pt-BR" smtClean="0"/>
              <a:pPr/>
              <a:t>‹nº›</a:t>
            </a:fld>
            <a:endParaRPr lang="pt-BR"/>
          </a:p>
        </p:txBody>
      </p:sp>
    </p:spTree>
    <p:extLst>
      <p:ext uri="{BB962C8B-B14F-4D97-AF65-F5344CB8AC3E}">
        <p14:creationId xmlns="" xmlns:p14="http://schemas.microsoft.com/office/powerpoint/2010/main" val="1152852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2C65BCC-9072-4890-AF83-E93E95C6CF1C}" type="datetimeFigureOut">
              <a:rPr lang="pt-BR" smtClean="0"/>
              <a:pPr/>
              <a:t>18/06/2017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19DD68F-B5DA-4F04-A6F4-7B4B51212CEE}" type="slidenum">
              <a:rPr lang="pt-BR" smtClean="0"/>
              <a:pPr/>
              <a:t>‹nº›</a:t>
            </a:fld>
            <a:endParaRPr lang="pt-BR"/>
          </a:p>
        </p:txBody>
      </p:sp>
    </p:spTree>
    <p:extLst>
      <p:ext uri="{BB962C8B-B14F-4D97-AF65-F5344CB8AC3E}">
        <p14:creationId xmlns="" xmlns:p14="http://schemas.microsoft.com/office/powerpoint/2010/main" val="3297061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12C65BCC-9072-4890-AF83-E93E95C6CF1C}" type="datetimeFigureOut">
              <a:rPr lang="pt-BR" smtClean="0"/>
              <a:pPr/>
              <a:t>18/06/2017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19DD68F-B5DA-4F04-A6F4-7B4B51212CEE}" type="slidenum">
              <a:rPr lang="pt-BR" smtClean="0"/>
              <a:pPr/>
              <a:t>‹nº›</a:t>
            </a:fld>
            <a:endParaRPr lang="pt-BR"/>
          </a:p>
        </p:txBody>
      </p:sp>
    </p:spTree>
    <p:extLst>
      <p:ext uri="{BB962C8B-B14F-4D97-AF65-F5344CB8AC3E}">
        <p14:creationId xmlns="" xmlns:p14="http://schemas.microsoft.com/office/powerpoint/2010/main" val="3075995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12C65BCC-9072-4890-AF83-E93E95C6CF1C}" type="datetimeFigureOut">
              <a:rPr lang="pt-BR" smtClean="0"/>
              <a:pPr/>
              <a:t>18/06/2017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19DD68F-B5DA-4F04-A6F4-7B4B51212CEE}" type="slidenum">
              <a:rPr lang="pt-BR" smtClean="0"/>
              <a:pPr/>
              <a:t>‹nº›</a:t>
            </a:fld>
            <a:endParaRPr lang="pt-BR"/>
          </a:p>
        </p:txBody>
      </p:sp>
    </p:spTree>
    <p:extLst>
      <p:ext uri="{BB962C8B-B14F-4D97-AF65-F5344CB8AC3E}">
        <p14:creationId xmlns="" xmlns:p14="http://schemas.microsoft.com/office/powerpoint/2010/main" val="2679017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12C65BCC-9072-4890-AF83-E93E95C6CF1C}" type="datetimeFigureOut">
              <a:rPr lang="pt-BR" smtClean="0"/>
              <a:pPr/>
              <a:t>18/06/2017</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F19DD68F-B5DA-4F04-A6F4-7B4B51212CEE}" type="slidenum">
              <a:rPr lang="pt-BR" smtClean="0"/>
              <a:pPr/>
              <a:t>‹nº›</a:t>
            </a:fld>
            <a:endParaRPr lang="pt-BR"/>
          </a:p>
        </p:txBody>
      </p:sp>
    </p:spTree>
    <p:extLst>
      <p:ext uri="{BB962C8B-B14F-4D97-AF65-F5344CB8AC3E}">
        <p14:creationId xmlns="" xmlns:p14="http://schemas.microsoft.com/office/powerpoint/2010/main" val="4013795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12C65BCC-9072-4890-AF83-E93E95C6CF1C}" type="datetimeFigureOut">
              <a:rPr lang="pt-BR" smtClean="0"/>
              <a:pPr/>
              <a:t>18/06/2017</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F19DD68F-B5DA-4F04-A6F4-7B4B51212CEE}" type="slidenum">
              <a:rPr lang="pt-BR" smtClean="0"/>
              <a:pPr/>
              <a:t>‹nº›</a:t>
            </a:fld>
            <a:endParaRPr lang="pt-BR"/>
          </a:p>
        </p:txBody>
      </p:sp>
    </p:spTree>
    <p:extLst>
      <p:ext uri="{BB962C8B-B14F-4D97-AF65-F5344CB8AC3E}">
        <p14:creationId xmlns="" xmlns:p14="http://schemas.microsoft.com/office/powerpoint/2010/main" val="32592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12C65BCC-9072-4890-AF83-E93E95C6CF1C}" type="datetimeFigureOut">
              <a:rPr lang="pt-BR" smtClean="0"/>
              <a:pPr/>
              <a:t>18/06/2017</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F19DD68F-B5DA-4F04-A6F4-7B4B51212CEE}" type="slidenum">
              <a:rPr lang="pt-BR" smtClean="0"/>
              <a:pPr/>
              <a:t>‹nº›</a:t>
            </a:fld>
            <a:endParaRPr lang="pt-BR"/>
          </a:p>
        </p:txBody>
      </p:sp>
    </p:spTree>
    <p:extLst>
      <p:ext uri="{BB962C8B-B14F-4D97-AF65-F5344CB8AC3E}">
        <p14:creationId xmlns="" xmlns:p14="http://schemas.microsoft.com/office/powerpoint/2010/main" val="3264662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12C65BCC-9072-4890-AF83-E93E95C6CF1C}" type="datetimeFigureOut">
              <a:rPr lang="pt-BR" smtClean="0"/>
              <a:pPr/>
              <a:t>18/06/2017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19DD68F-B5DA-4F04-A6F4-7B4B51212CEE}" type="slidenum">
              <a:rPr lang="pt-BR" smtClean="0"/>
              <a:pPr/>
              <a:t>‹nº›</a:t>
            </a:fld>
            <a:endParaRPr lang="pt-BR"/>
          </a:p>
        </p:txBody>
      </p:sp>
    </p:spTree>
    <p:extLst>
      <p:ext uri="{BB962C8B-B14F-4D97-AF65-F5344CB8AC3E}">
        <p14:creationId xmlns="" xmlns:p14="http://schemas.microsoft.com/office/powerpoint/2010/main" val="3752294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12C65BCC-9072-4890-AF83-E93E95C6CF1C}" type="datetimeFigureOut">
              <a:rPr lang="pt-BR" smtClean="0"/>
              <a:pPr/>
              <a:t>18/06/2017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19DD68F-B5DA-4F04-A6F4-7B4B51212CEE}" type="slidenum">
              <a:rPr lang="pt-BR" smtClean="0"/>
              <a:pPr/>
              <a:t>‹nº›</a:t>
            </a:fld>
            <a:endParaRPr lang="pt-BR"/>
          </a:p>
        </p:txBody>
      </p:sp>
    </p:spTree>
    <p:extLst>
      <p:ext uri="{BB962C8B-B14F-4D97-AF65-F5344CB8AC3E}">
        <p14:creationId xmlns="" xmlns:p14="http://schemas.microsoft.com/office/powerpoint/2010/main" val="1119890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C65BCC-9072-4890-AF83-E93E95C6CF1C}" type="datetimeFigureOut">
              <a:rPr lang="pt-BR" smtClean="0"/>
              <a:pPr/>
              <a:t>18/06/2017</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9DD68F-B5DA-4F04-A6F4-7B4B51212CEE}" type="slidenum">
              <a:rPr lang="pt-BR" smtClean="0"/>
              <a:pPr/>
              <a:t>‹nº›</a:t>
            </a:fld>
            <a:endParaRPr lang="pt-BR"/>
          </a:p>
        </p:txBody>
      </p:sp>
    </p:spTree>
    <p:extLst>
      <p:ext uri="{BB962C8B-B14F-4D97-AF65-F5344CB8AC3E}">
        <p14:creationId xmlns="" xmlns:p14="http://schemas.microsoft.com/office/powerpoint/2010/main" val="4144556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1402580" y="1690475"/>
            <a:ext cx="9144000" cy="2387600"/>
          </a:xfrm>
        </p:spPr>
        <p:txBody>
          <a:bodyPr anchor="ctr" anchorCtr="0">
            <a:normAutofit fontScale="90000"/>
          </a:bodyPr>
          <a:lstStyle/>
          <a:p>
            <a:pPr algn="ctr"/>
            <a:r>
              <a:rPr lang="pt-BR" b="1" dirty="0" smtClean="0">
                <a:latin typeface="+mn-lt"/>
              </a:rPr>
              <a:t>DETERMINAÇÃO DA GERAÇÃO DE RESÍDUOS SÓLIDOS DE SERVIÇOS DE SAÚDE POR BOLSA DE SANGUE COLETADA</a:t>
            </a:r>
            <a:endParaRPr lang="pt-BR" b="1" dirty="0">
              <a:latin typeface="+mn-lt"/>
            </a:endParaRPr>
          </a:p>
        </p:txBody>
      </p:sp>
      <p:sp>
        <p:nvSpPr>
          <p:cNvPr id="3" name="Subtítulo 2"/>
          <p:cNvSpPr>
            <a:spLocks noGrp="1"/>
          </p:cNvSpPr>
          <p:nvPr>
            <p:ph type="subTitle" idx="4294967295"/>
          </p:nvPr>
        </p:nvSpPr>
        <p:spPr>
          <a:xfrm>
            <a:off x="1023256" y="4748666"/>
            <a:ext cx="9144000" cy="1655762"/>
          </a:xfrm>
        </p:spPr>
        <p:txBody>
          <a:bodyPr>
            <a:normAutofit/>
          </a:bodyPr>
          <a:lstStyle/>
          <a:p>
            <a:pPr algn="l">
              <a:buNone/>
            </a:pPr>
            <a:r>
              <a:rPr lang="pt-BR" sz="2000" dirty="0" smtClean="0"/>
              <a:t>Autores</a:t>
            </a:r>
            <a:r>
              <a:rPr lang="pt-BR" sz="2000" b="1" dirty="0" smtClean="0"/>
              <a:t>:</a:t>
            </a:r>
          </a:p>
          <a:p>
            <a:r>
              <a:rPr lang="pt-BR" sz="2000" dirty="0" smtClean="0"/>
              <a:t>Carlos Alberto </a:t>
            </a:r>
            <a:r>
              <a:rPr lang="pt-BR" sz="2000" dirty="0" err="1" smtClean="0"/>
              <a:t>Filippelli</a:t>
            </a:r>
            <a:endParaRPr lang="pt-BR" sz="2000" dirty="0" smtClean="0"/>
          </a:p>
          <a:p>
            <a:r>
              <a:rPr lang="pt-BR" sz="2000" dirty="0" smtClean="0"/>
              <a:t>Simone Costa Pfeiffer</a:t>
            </a:r>
          </a:p>
          <a:p>
            <a:r>
              <a:rPr lang="pt-BR" sz="2000" dirty="0" smtClean="0"/>
              <a:t>Eraldo </a:t>
            </a:r>
            <a:r>
              <a:rPr lang="pt-BR" sz="2000" dirty="0" smtClean="0"/>
              <a:t>Henriques de </a:t>
            </a:r>
            <a:r>
              <a:rPr lang="pt-BR" sz="2000" dirty="0" smtClean="0"/>
              <a:t>Carvalho</a:t>
            </a:r>
            <a:endParaRPr lang="pt-BR" sz="2000" dirty="0" smtClean="0"/>
          </a:p>
        </p:txBody>
      </p:sp>
    </p:spTree>
    <p:extLst>
      <p:ext uri="{BB962C8B-B14F-4D97-AF65-F5344CB8AC3E}">
        <p14:creationId xmlns="" xmlns:p14="http://schemas.microsoft.com/office/powerpoint/2010/main" val="20144236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559558" y="1990725"/>
            <a:ext cx="11204812" cy="4528827"/>
          </a:xfrm>
        </p:spPr>
        <p:txBody>
          <a:bodyPr anchor="t" anchorCtr="0">
            <a:normAutofit/>
          </a:bodyPr>
          <a:lstStyle/>
          <a:p>
            <a:r>
              <a:rPr lang="pt-BR" sz="2400" b="1" dirty="0" smtClean="0"/>
              <a:t>RESULTADOS E DISCUSSÃO</a:t>
            </a:r>
            <a:br>
              <a:rPr lang="pt-BR" sz="2400" b="1" dirty="0" smtClean="0"/>
            </a:br>
            <a:r>
              <a:rPr lang="pt-BR" sz="2400" b="1" dirty="0" smtClean="0"/>
              <a:t/>
            </a:r>
            <a:br>
              <a:rPr lang="pt-BR" sz="2400" b="1" dirty="0" smtClean="0"/>
            </a:br>
            <a:r>
              <a:rPr lang="pt-BR" sz="2000" dirty="0" smtClean="0">
                <a:latin typeface="+mn-lt"/>
              </a:rPr>
              <a:t>-  A média obtida foi de 0,84 Kg de RSS para cada bolsa de sangue coletada</a:t>
            </a:r>
            <a:r>
              <a:rPr lang="pt-BR" sz="2000" dirty="0" smtClean="0">
                <a:latin typeface="+mn-lt"/>
              </a:rPr>
              <a:t>;</a:t>
            </a:r>
            <a:br>
              <a:rPr lang="pt-BR" sz="2000" dirty="0" smtClean="0">
                <a:latin typeface="+mn-lt"/>
              </a:rPr>
            </a:br>
            <a:r>
              <a:rPr lang="pt-BR" sz="2000" dirty="0" smtClean="0">
                <a:latin typeface="+mn-lt"/>
              </a:rPr>
              <a:t/>
            </a:r>
            <a:br>
              <a:rPr lang="pt-BR" sz="2000" dirty="0" smtClean="0">
                <a:latin typeface="+mn-lt"/>
              </a:rPr>
            </a:br>
            <a:r>
              <a:rPr lang="pt-BR" sz="2000" dirty="0" smtClean="0">
                <a:latin typeface="+mn-lt"/>
              </a:rPr>
              <a:t/>
            </a:r>
            <a:br>
              <a:rPr lang="pt-BR" sz="2000" dirty="0" smtClean="0">
                <a:latin typeface="+mn-lt"/>
              </a:rPr>
            </a:br>
            <a:r>
              <a:rPr lang="pt-BR" sz="2000" dirty="0" smtClean="0">
                <a:latin typeface="+mn-lt"/>
              </a:rPr>
              <a:t>-  Os resultados alcançados não mostram, para todos os dias acompanhados, a mesma proporção de RSS gerado por bolsa de sangue coletada</a:t>
            </a:r>
            <a:r>
              <a:rPr lang="pt-BR" sz="2000" dirty="0" smtClean="0">
                <a:latin typeface="+mn-lt"/>
              </a:rPr>
              <a:t>;</a:t>
            </a:r>
            <a:br>
              <a:rPr lang="pt-BR" sz="2000" dirty="0" smtClean="0">
                <a:latin typeface="+mn-lt"/>
              </a:rPr>
            </a:br>
            <a:r>
              <a:rPr lang="pt-BR" sz="2000" dirty="0" smtClean="0">
                <a:latin typeface="+mn-lt"/>
              </a:rPr>
              <a:t/>
            </a:r>
            <a:br>
              <a:rPr lang="pt-BR" sz="2000" dirty="0" smtClean="0">
                <a:latin typeface="+mn-lt"/>
              </a:rPr>
            </a:br>
            <a:r>
              <a:rPr lang="pt-BR" sz="2000" dirty="0" smtClean="0">
                <a:latin typeface="+mn-lt"/>
              </a:rPr>
              <a:t/>
            </a:r>
            <a:br>
              <a:rPr lang="pt-BR" sz="2000" dirty="0" smtClean="0">
                <a:latin typeface="+mn-lt"/>
              </a:rPr>
            </a:br>
            <a:r>
              <a:rPr lang="pt-BR" sz="2000" dirty="0" smtClean="0">
                <a:latin typeface="+mn-lt"/>
              </a:rPr>
              <a:t>- Na primeira semana de coleta, a média de bolsas coletadas foi de 48,60 Bolsas/dia e a geração média total de RSS obtida foi de 1,12 Kg/Bolsa</a:t>
            </a:r>
            <a:r>
              <a:rPr lang="pt-BR" sz="2000" dirty="0" smtClean="0">
                <a:latin typeface="+mn-lt"/>
              </a:rPr>
              <a:t>;</a:t>
            </a:r>
            <a:br>
              <a:rPr lang="pt-BR" sz="2000" dirty="0" smtClean="0">
                <a:latin typeface="+mn-lt"/>
              </a:rPr>
            </a:br>
            <a:r>
              <a:rPr lang="pt-BR" sz="2000" dirty="0" smtClean="0">
                <a:latin typeface="+mn-lt"/>
              </a:rPr>
              <a:t/>
            </a:r>
            <a:br>
              <a:rPr lang="pt-BR" sz="2000" dirty="0" smtClean="0">
                <a:latin typeface="+mn-lt"/>
              </a:rPr>
            </a:br>
            <a:r>
              <a:rPr lang="pt-BR" sz="2000" dirty="0" smtClean="0">
                <a:latin typeface="+mn-lt"/>
              </a:rPr>
              <a:t/>
            </a:r>
            <a:br>
              <a:rPr lang="pt-BR" sz="2000" dirty="0" smtClean="0">
                <a:latin typeface="+mn-lt"/>
              </a:rPr>
            </a:br>
            <a:r>
              <a:rPr lang="pt-BR" sz="2000" dirty="0" smtClean="0">
                <a:latin typeface="+mn-lt"/>
              </a:rPr>
              <a:t>- Na segunda semana, com a média de 75,20 Bolsas/dia, obteve-se uma geração média total de RSS de 0,69 Kg/Bolsa;</a:t>
            </a:r>
            <a:endParaRPr lang="pt-BR" sz="2000" b="1" dirty="0">
              <a:latin typeface="+mn-lt"/>
            </a:endParaRPr>
          </a:p>
        </p:txBody>
      </p:sp>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1457171" y="1990725"/>
            <a:ext cx="9144000" cy="4528827"/>
          </a:xfrm>
        </p:spPr>
        <p:txBody>
          <a:bodyPr anchor="t" anchorCtr="0">
            <a:normAutofit/>
          </a:bodyPr>
          <a:lstStyle/>
          <a:p>
            <a:r>
              <a:rPr lang="pt-BR" sz="2400" b="1" dirty="0" smtClean="0"/>
              <a:t>RESULTADOS E DISCUSSÃO</a:t>
            </a:r>
            <a:br>
              <a:rPr lang="pt-BR" sz="2400" b="1" dirty="0" smtClean="0"/>
            </a:br>
            <a:r>
              <a:rPr lang="pt-BR" sz="2400" b="1" dirty="0" smtClean="0"/>
              <a:t/>
            </a:r>
            <a:br>
              <a:rPr lang="pt-BR" sz="2400" b="1" dirty="0" smtClean="0"/>
            </a:br>
            <a:r>
              <a:rPr lang="pt-BR" sz="2400" dirty="0" smtClean="0"/>
              <a:t>- Mesmo nos dias com coleta de bolsas em quantidades próximas, as respectivas gerações de RSS tiveram variações;</a:t>
            </a:r>
            <a:br>
              <a:rPr lang="pt-BR" sz="2400" dirty="0" smtClean="0"/>
            </a:br>
            <a:r>
              <a:rPr lang="pt-BR" sz="2400" dirty="0" smtClean="0"/>
              <a:t/>
            </a:r>
            <a:br>
              <a:rPr lang="pt-BR" sz="2400" dirty="0" smtClean="0"/>
            </a:br>
            <a:r>
              <a:rPr lang="pt-BR" sz="2400" dirty="0" smtClean="0"/>
              <a:t>- Atribui-se isso a eventos com periodicidade irregular e/ou superior àquela adotada neste estudo;</a:t>
            </a:r>
            <a:br>
              <a:rPr lang="pt-BR" sz="2400" dirty="0" smtClean="0"/>
            </a:br>
            <a:r>
              <a:rPr lang="pt-BR" sz="2400" dirty="0" smtClean="0"/>
              <a:t/>
            </a:r>
            <a:br>
              <a:rPr lang="pt-BR" sz="2400" dirty="0" smtClean="0"/>
            </a:br>
            <a:r>
              <a:rPr lang="pt-BR" sz="2400" dirty="0" smtClean="0"/>
              <a:t>- Exemplos: descarte de bolsas de </a:t>
            </a:r>
            <a:r>
              <a:rPr lang="pt-BR" sz="2400" dirty="0" err="1" smtClean="0"/>
              <a:t>hemocomponentes</a:t>
            </a:r>
            <a:r>
              <a:rPr lang="pt-BR" sz="2400" dirty="0" smtClean="0"/>
              <a:t> por vencimento do prazo de validade, descarte de amostras de material biológico ao ter expirado seu prazo legal de armazenamento visando realização de exames laboratoriais de contra prova, descarte por falhas ou não conformidades em equipamentos e/ou processos, entre outros. </a:t>
            </a:r>
            <a:endParaRPr lang="pt-BR" sz="2400" b="1" dirty="0"/>
          </a:p>
        </p:txBody>
      </p:sp>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611009" y="1403871"/>
            <a:ext cx="11139713" cy="4528827"/>
          </a:xfrm>
        </p:spPr>
        <p:txBody>
          <a:bodyPr anchor="t" anchorCtr="0">
            <a:normAutofit/>
          </a:bodyPr>
          <a:lstStyle/>
          <a:p>
            <a:r>
              <a:rPr lang="pt-BR" sz="2700" b="1" dirty="0" smtClean="0">
                <a:solidFill>
                  <a:srgbClr val="0070C0"/>
                </a:solidFill>
              </a:rPr>
              <a:t>CONCLUSÕES E RECOMENDAÇÕES</a:t>
            </a:r>
            <a:r>
              <a:rPr lang="pt-BR" sz="2400" b="1" dirty="0" smtClean="0"/>
              <a:t/>
            </a:r>
            <a:br>
              <a:rPr lang="pt-BR" sz="2400" b="1" dirty="0" smtClean="0"/>
            </a:br>
            <a:r>
              <a:rPr lang="pt-BR" sz="2700" dirty="0" smtClean="0"/>
              <a:t/>
            </a:r>
            <a:br>
              <a:rPr lang="pt-BR" sz="2700" dirty="0" smtClean="0"/>
            </a:br>
            <a:r>
              <a:rPr lang="pt-BR" sz="2700" dirty="0" smtClean="0"/>
              <a:t/>
            </a:r>
            <a:br>
              <a:rPr lang="pt-BR" sz="2700" dirty="0" smtClean="0"/>
            </a:br>
            <a:r>
              <a:rPr lang="pt-BR" sz="2000" dirty="0" smtClean="0">
                <a:latin typeface="+mn-lt"/>
              </a:rPr>
              <a:t>- </a:t>
            </a:r>
            <a:r>
              <a:rPr lang="pt-BR" sz="2000" dirty="0" smtClean="0">
                <a:latin typeface="+mn-lt"/>
              </a:rPr>
              <a:t>NÃO FOI POSSÍVEL SE EFETUAR COMPARAÇÃO, POIS NÃO FORAM ENCONTRADOS  NA LITERATURA DADOS RELATIVOS AO INDICADOR DETERMINADO</a:t>
            </a:r>
            <a:br>
              <a:rPr lang="pt-BR" sz="2000" dirty="0" smtClean="0">
                <a:latin typeface="+mn-lt"/>
              </a:rPr>
            </a:br>
            <a:r>
              <a:rPr lang="pt-BR" sz="2000" dirty="0" smtClean="0">
                <a:latin typeface="+mn-lt"/>
              </a:rPr>
              <a:t/>
            </a:r>
            <a:br>
              <a:rPr lang="pt-BR" sz="2000" dirty="0" smtClean="0">
                <a:latin typeface="+mn-lt"/>
              </a:rPr>
            </a:br>
            <a:r>
              <a:rPr lang="pt-BR" sz="2000" dirty="0" smtClean="0">
                <a:latin typeface="+mn-lt"/>
              </a:rPr>
              <a:t/>
            </a:r>
            <a:br>
              <a:rPr lang="pt-BR" sz="2000" dirty="0" smtClean="0">
                <a:latin typeface="+mn-lt"/>
              </a:rPr>
            </a:br>
            <a:r>
              <a:rPr lang="pt-BR" sz="2000" dirty="0" smtClean="0">
                <a:latin typeface="+mn-lt"/>
              </a:rPr>
              <a:t>SUGERE-SE, PARA A OBTENÇÃO DE RESULTADOS MAIS PRECISOS, QUE ESTUDOS SEMELHANTES DEEM-SE NUM PERÍODO MAIS EXTENSO DO QUE O DETERMINADO NESTE TRABALHO, INCLUINDO DISTINTAS ÉPOCAS DO ANO</a:t>
            </a:r>
            <a:br>
              <a:rPr lang="pt-BR" sz="2000" dirty="0" smtClean="0">
                <a:latin typeface="+mn-lt"/>
              </a:rPr>
            </a:br>
            <a:r>
              <a:rPr lang="pt-BR" sz="2000" dirty="0" smtClean="0">
                <a:latin typeface="+mn-lt"/>
              </a:rPr>
              <a:t/>
            </a:r>
            <a:br>
              <a:rPr lang="pt-BR" sz="2000" dirty="0" smtClean="0">
                <a:latin typeface="+mn-lt"/>
              </a:rPr>
            </a:br>
            <a:r>
              <a:rPr lang="pt-BR" sz="2000" dirty="0" smtClean="0">
                <a:latin typeface="+mn-lt"/>
              </a:rPr>
              <a:t/>
            </a:r>
            <a:br>
              <a:rPr lang="pt-BR" sz="2000" dirty="0" smtClean="0">
                <a:latin typeface="+mn-lt"/>
              </a:rPr>
            </a:br>
            <a:r>
              <a:rPr lang="pt-BR" sz="2000" dirty="0" smtClean="0">
                <a:latin typeface="+mn-lt"/>
              </a:rPr>
              <a:t>IDENTIFICAR A ETAPA COM MAIOR GERAÇÃO DESSES RESÍDUOS</a:t>
            </a:r>
            <a:r>
              <a:rPr lang="pt-BR" sz="2700" dirty="0" smtClean="0"/>
              <a:t/>
            </a:r>
            <a:br>
              <a:rPr lang="pt-BR" sz="2700" dirty="0" smtClean="0"/>
            </a:br>
            <a:endParaRPr lang="pt-BR" sz="2700" b="1" dirty="0"/>
          </a:p>
        </p:txBody>
      </p:sp>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706544" y="1704122"/>
            <a:ext cx="9144000" cy="4528827"/>
          </a:xfrm>
        </p:spPr>
        <p:txBody>
          <a:bodyPr anchor="t" anchorCtr="0">
            <a:normAutofit/>
          </a:bodyPr>
          <a:lstStyle/>
          <a:p>
            <a:pPr algn="ctr"/>
            <a:r>
              <a:rPr lang="pt-BR" sz="4000" b="1" dirty="0" smtClean="0">
                <a:solidFill>
                  <a:srgbClr val="0070C0"/>
                </a:solidFill>
                <a:latin typeface="+mn-lt"/>
              </a:rPr>
              <a:t>OBRIGADO!!</a:t>
            </a:r>
            <a:r>
              <a:rPr lang="pt-BR" sz="2700" b="1" dirty="0" smtClean="0">
                <a:solidFill>
                  <a:srgbClr val="0070C0"/>
                </a:solidFill>
                <a:latin typeface="+mn-lt"/>
              </a:rPr>
              <a:t/>
            </a:r>
            <a:br>
              <a:rPr lang="pt-BR" sz="2700" b="1" dirty="0" smtClean="0">
                <a:solidFill>
                  <a:srgbClr val="0070C0"/>
                </a:solidFill>
                <a:latin typeface="+mn-lt"/>
              </a:rPr>
            </a:br>
            <a:r>
              <a:rPr lang="pt-BR" sz="2700" b="1" dirty="0" smtClean="0">
                <a:solidFill>
                  <a:srgbClr val="0070C0"/>
                </a:solidFill>
                <a:latin typeface="+mn-lt"/>
              </a:rPr>
              <a:t/>
            </a:r>
            <a:br>
              <a:rPr lang="pt-BR" sz="2700" b="1" dirty="0" smtClean="0">
                <a:solidFill>
                  <a:srgbClr val="0070C0"/>
                </a:solidFill>
                <a:latin typeface="+mn-lt"/>
              </a:rPr>
            </a:br>
            <a:r>
              <a:rPr lang="pt-BR" sz="2700" b="1" dirty="0" smtClean="0">
                <a:solidFill>
                  <a:srgbClr val="0070C0"/>
                </a:solidFill>
                <a:latin typeface="+mn-lt"/>
              </a:rPr>
              <a:t/>
            </a:r>
            <a:br>
              <a:rPr lang="pt-BR" sz="2700" b="1" dirty="0" smtClean="0">
                <a:solidFill>
                  <a:srgbClr val="0070C0"/>
                </a:solidFill>
                <a:latin typeface="+mn-lt"/>
              </a:rPr>
            </a:br>
            <a:r>
              <a:rPr lang="pt-BR" sz="2700" b="1" dirty="0" smtClean="0">
                <a:solidFill>
                  <a:srgbClr val="0070C0"/>
                </a:solidFill>
                <a:latin typeface="+mn-lt"/>
              </a:rPr>
              <a:t/>
            </a:r>
            <a:br>
              <a:rPr lang="pt-BR" sz="2700" b="1" dirty="0" smtClean="0">
                <a:solidFill>
                  <a:srgbClr val="0070C0"/>
                </a:solidFill>
                <a:latin typeface="+mn-lt"/>
              </a:rPr>
            </a:br>
            <a:r>
              <a:rPr lang="pt-BR" sz="2400" b="1" dirty="0" smtClean="0">
                <a:solidFill>
                  <a:srgbClr val="0070C0"/>
                </a:solidFill>
                <a:latin typeface="+mn-lt"/>
              </a:rPr>
              <a:t>Autor principal: </a:t>
            </a:r>
            <a:r>
              <a:rPr lang="pt-BR" sz="2400" dirty="0" smtClean="0">
                <a:latin typeface="+mn-lt"/>
              </a:rPr>
              <a:t>Carlos </a:t>
            </a:r>
            <a:r>
              <a:rPr lang="pt-BR" sz="2400" dirty="0" smtClean="0">
                <a:latin typeface="+mn-lt"/>
              </a:rPr>
              <a:t>Alberto </a:t>
            </a:r>
            <a:r>
              <a:rPr lang="pt-BR" sz="2400" dirty="0" err="1" smtClean="0">
                <a:latin typeface="+mn-lt"/>
              </a:rPr>
              <a:t>Filippelli</a:t>
            </a:r>
            <a:r>
              <a:rPr lang="pt-BR" sz="2400" dirty="0" smtClean="0">
                <a:latin typeface="+mn-lt"/>
              </a:rPr>
              <a:t> </a:t>
            </a:r>
            <a:r>
              <a:rPr lang="pt-BR" sz="2400" b="1" dirty="0" smtClean="0">
                <a:solidFill>
                  <a:srgbClr val="0070C0"/>
                </a:solidFill>
                <a:latin typeface="+mn-lt"/>
              </a:rPr>
              <a:t/>
            </a:r>
            <a:br>
              <a:rPr lang="pt-BR" sz="2400" b="1" dirty="0" smtClean="0">
                <a:solidFill>
                  <a:srgbClr val="0070C0"/>
                </a:solidFill>
                <a:latin typeface="+mn-lt"/>
              </a:rPr>
            </a:br>
            <a:r>
              <a:rPr lang="pt-BR" sz="2700" b="1" dirty="0" smtClean="0">
                <a:solidFill>
                  <a:srgbClr val="0070C0"/>
                </a:solidFill>
                <a:latin typeface="+mn-lt"/>
              </a:rPr>
              <a:t/>
            </a:r>
            <a:br>
              <a:rPr lang="pt-BR" sz="2700" b="1" dirty="0" smtClean="0">
                <a:solidFill>
                  <a:srgbClr val="0070C0"/>
                </a:solidFill>
                <a:latin typeface="+mn-lt"/>
              </a:rPr>
            </a:br>
            <a:r>
              <a:rPr lang="pt-BR" sz="2400" b="1" dirty="0" smtClean="0">
                <a:solidFill>
                  <a:srgbClr val="0070C0"/>
                </a:solidFill>
                <a:latin typeface="+mn-lt"/>
              </a:rPr>
              <a:t>E-mail</a:t>
            </a:r>
            <a:r>
              <a:rPr lang="pt-BR" sz="2400" dirty="0" smtClean="0">
                <a:latin typeface="+mn-lt"/>
              </a:rPr>
              <a:t>: cafil@uol.com.br</a:t>
            </a:r>
            <a:br>
              <a:rPr lang="pt-BR" sz="2400" dirty="0" smtClean="0">
                <a:latin typeface="+mn-lt"/>
              </a:rPr>
            </a:br>
            <a:r>
              <a:rPr lang="pt-BR" sz="2400" dirty="0" smtClean="0">
                <a:latin typeface="+mn-lt"/>
              </a:rPr>
              <a:t/>
            </a:r>
            <a:br>
              <a:rPr lang="pt-BR" sz="2400" dirty="0" smtClean="0">
                <a:latin typeface="+mn-lt"/>
              </a:rPr>
            </a:br>
            <a:r>
              <a:rPr lang="pt-BR" sz="2400" b="1" dirty="0" smtClean="0">
                <a:solidFill>
                  <a:srgbClr val="0070C0"/>
                </a:solidFill>
                <a:latin typeface="+mn-lt"/>
              </a:rPr>
              <a:t>Fone:</a:t>
            </a:r>
            <a:r>
              <a:rPr lang="pt-BR" sz="2400" dirty="0" smtClean="0">
                <a:latin typeface="+mn-lt"/>
              </a:rPr>
              <a:t> (62) 3209-6093</a:t>
            </a:r>
            <a:r>
              <a:rPr lang="pt-BR" sz="2400" b="1" dirty="0" smtClean="0">
                <a:latin typeface="+mn-lt"/>
              </a:rPr>
              <a:t/>
            </a:r>
            <a:br>
              <a:rPr lang="pt-BR" sz="2400" b="1" dirty="0" smtClean="0">
                <a:latin typeface="+mn-lt"/>
              </a:rPr>
            </a:br>
            <a:r>
              <a:rPr lang="pt-BR" sz="2400" b="1" dirty="0" smtClean="0">
                <a:latin typeface="+mn-lt"/>
              </a:rPr>
              <a:t/>
            </a:r>
            <a:br>
              <a:rPr lang="pt-BR" sz="2400" b="1" dirty="0" smtClean="0">
                <a:latin typeface="+mn-lt"/>
              </a:rPr>
            </a:br>
            <a:r>
              <a:rPr lang="pt-BR" sz="2700" dirty="0" smtClean="0">
                <a:latin typeface="+mn-lt"/>
              </a:rPr>
              <a:t/>
            </a:r>
            <a:br>
              <a:rPr lang="pt-BR" sz="2700" dirty="0" smtClean="0">
                <a:latin typeface="+mn-lt"/>
              </a:rPr>
            </a:br>
            <a:endParaRPr lang="pt-BR" sz="2700" b="1" dirty="0">
              <a:latin typeface="+mn-lt"/>
            </a:endParaRPr>
          </a:p>
        </p:txBody>
      </p:sp>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Título 1"/>
          <p:cNvSpPr txBox="1">
            <a:spLocks/>
          </p:cNvSpPr>
          <p:nvPr/>
        </p:nvSpPr>
        <p:spPr>
          <a:xfrm>
            <a:off x="392646" y="1840599"/>
            <a:ext cx="9144000" cy="1653227"/>
          </a:xfrm>
          <a:prstGeom prst="rect">
            <a:avLst/>
          </a:prstGeom>
        </p:spPr>
        <p:txBody>
          <a:bodyPr vert="horz" lIns="91440" tIns="45720" rIns="91440" bIns="45720" rtlCol="0" anchor="t" anchorCtr="0">
            <a:normAutofit/>
          </a:bodyPr>
          <a:lstStyle/>
          <a:p>
            <a:r>
              <a:rPr kumimoji="0" lang="pt-BR" sz="2400" b="1" i="0" u="none" strike="noStrike" kern="1200" cap="none" spc="0" normalizeH="0" baseline="0" noProof="0" dirty="0" smtClean="0">
                <a:ln>
                  <a:noFill/>
                </a:ln>
                <a:solidFill>
                  <a:schemeClr val="tx1"/>
                </a:solidFill>
                <a:effectLst/>
                <a:uLnTx/>
                <a:uFillTx/>
                <a:latin typeface="+mj-lt"/>
                <a:ea typeface="+mj-ea"/>
                <a:cs typeface="+mj-cs"/>
              </a:rPr>
              <a:t>INTRODUÇÃO</a:t>
            </a:r>
            <a:br>
              <a:rPr kumimoji="0" lang="pt-BR" sz="2400" b="1" i="0" u="none" strike="noStrike" kern="1200" cap="none" spc="0" normalizeH="0" baseline="0" noProof="0" dirty="0" smtClean="0">
                <a:ln>
                  <a:noFill/>
                </a:ln>
                <a:solidFill>
                  <a:schemeClr val="tx1"/>
                </a:solidFill>
                <a:effectLst/>
                <a:uLnTx/>
                <a:uFillTx/>
                <a:latin typeface="+mj-lt"/>
                <a:ea typeface="+mj-ea"/>
                <a:cs typeface="+mj-cs"/>
              </a:rPr>
            </a:br>
            <a:r>
              <a:rPr kumimoji="0" lang="pt-BR" sz="2400" i="0" u="none" strike="noStrike" kern="1200" cap="none" spc="0" normalizeH="0" baseline="0" noProof="0" dirty="0" smtClean="0">
                <a:ln>
                  <a:noFill/>
                </a:ln>
                <a:solidFill>
                  <a:schemeClr val="tx1"/>
                </a:solidFill>
                <a:effectLst/>
                <a:uLnTx/>
                <a:uFillTx/>
                <a:latin typeface="+mj-lt"/>
                <a:ea typeface="+mj-ea"/>
                <a:cs typeface="+mj-cs"/>
              </a:rPr>
              <a:t/>
            </a:r>
            <a:br>
              <a:rPr kumimoji="0" lang="pt-BR" sz="2400" i="0" u="none" strike="noStrike" kern="1200" cap="none" spc="0" normalizeH="0" baseline="0" noProof="0" dirty="0" smtClean="0">
                <a:ln>
                  <a:noFill/>
                </a:ln>
                <a:solidFill>
                  <a:schemeClr val="tx1"/>
                </a:solidFill>
                <a:effectLst/>
                <a:uLnTx/>
                <a:uFillTx/>
                <a:latin typeface="+mj-lt"/>
                <a:ea typeface="+mj-ea"/>
                <a:cs typeface="+mj-cs"/>
              </a:rPr>
            </a:br>
            <a:r>
              <a:rPr kumimoji="0" lang="pt-BR" sz="2400" i="0" u="none" strike="noStrike" kern="1200" cap="none" spc="0" normalizeH="0" baseline="0" noProof="0" dirty="0" smtClean="0">
                <a:ln>
                  <a:noFill/>
                </a:ln>
                <a:solidFill>
                  <a:schemeClr val="tx1"/>
                </a:solidFill>
                <a:effectLst/>
                <a:uLnTx/>
                <a:uFillTx/>
                <a:latin typeface="+mj-lt"/>
                <a:ea typeface="+mj-ea"/>
                <a:cs typeface="+mj-cs"/>
              </a:rPr>
              <a:t>- </a:t>
            </a:r>
            <a:r>
              <a:rPr lang="pt-BR" sz="2400" dirty="0" smtClean="0">
                <a:latin typeface="+mj-lt"/>
              </a:rPr>
              <a:t>Hemocentro Coordenador de Goiás (HEMOGO): sediado em Goiânia, é o principal banco de sangue público do Estado de Goiás;</a:t>
            </a:r>
          </a:p>
        </p:txBody>
      </p:sp>
      <p:pic>
        <p:nvPicPr>
          <p:cNvPr id="1026" name="Picture 2"/>
          <p:cNvPicPr>
            <a:picLocks noChangeAspect="1" noChangeArrowheads="1"/>
          </p:cNvPicPr>
          <p:nvPr/>
        </p:nvPicPr>
        <p:blipFill>
          <a:blip r:embed="rId4" cstate="print"/>
          <a:srcRect/>
          <a:stretch>
            <a:fillRect/>
          </a:stretch>
        </p:blipFill>
        <p:spPr bwMode="auto">
          <a:xfrm>
            <a:off x="7007344" y="3792870"/>
            <a:ext cx="4810125" cy="2847975"/>
          </a:xfrm>
          <a:prstGeom prst="rect">
            <a:avLst/>
          </a:prstGeom>
          <a:noFill/>
          <a:ln w="9525">
            <a:noFill/>
            <a:miter lim="800000"/>
            <a:headEnd/>
            <a:tailEnd/>
          </a:ln>
        </p:spPr>
      </p:pic>
      <p:sp>
        <p:nvSpPr>
          <p:cNvPr id="8" name="Retângulo 7"/>
          <p:cNvSpPr/>
          <p:nvPr/>
        </p:nvSpPr>
        <p:spPr>
          <a:xfrm>
            <a:off x="386687" y="3938349"/>
            <a:ext cx="5877635" cy="1200329"/>
          </a:xfrm>
          <a:prstGeom prst="rect">
            <a:avLst/>
          </a:prstGeom>
        </p:spPr>
        <p:txBody>
          <a:bodyPr wrap="square">
            <a:spAutoFit/>
          </a:bodyPr>
          <a:lstStyle/>
          <a:p>
            <a:pPr>
              <a:buFontTx/>
              <a:buChar char="-"/>
            </a:pPr>
            <a:r>
              <a:rPr lang="pt-BR" sz="2400" dirty="0" smtClean="0">
                <a:latin typeface="+mj-lt"/>
              </a:rPr>
              <a:t> Finalidade: atender a demanda de sangue nos Hospitais públicos e contratados pelo SUS em todo o Estado de Goiás;</a:t>
            </a:r>
          </a:p>
        </p:txBody>
      </p:sp>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1457171" y="1990725"/>
            <a:ext cx="9144000" cy="4528827"/>
          </a:xfrm>
        </p:spPr>
        <p:txBody>
          <a:bodyPr anchor="t" anchorCtr="0">
            <a:normAutofit/>
          </a:bodyPr>
          <a:lstStyle/>
          <a:p>
            <a:r>
              <a:rPr lang="pt-BR" sz="2400" b="1" dirty="0" smtClean="0"/>
              <a:t>INTRODUÇÃO</a:t>
            </a:r>
            <a:br>
              <a:rPr lang="pt-BR" sz="2400" b="1" dirty="0" smtClean="0"/>
            </a:br>
            <a:r>
              <a:rPr lang="pt-BR" sz="2400" b="1" dirty="0" smtClean="0"/>
              <a:t/>
            </a:r>
            <a:br>
              <a:rPr lang="pt-BR" sz="2400" b="1" dirty="0" smtClean="0"/>
            </a:br>
            <a:r>
              <a:rPr lang="pt-BR" sz="2400" dirty="0" smtClean="0"/>
              <a:t/>
            </a:r>
            <a:br>
              <a:rPr lang="pt-BR" sz="2400" dirty="0" smtClean="0"/>
            </a:br>
            <a:r>
              <a:rPr lang="pt-BR" sz="2400" dirty="0" smtClean="0"/>
              <a:t>- Em decorrência de suas atividades, o HEMOGO gera todos os grupos incluídos nos resíduos de serviços de saúde (RSS), à exceção dos resíduos do grupo C;</a:t>
            </a:r>
            <a:endParaRPr lang="pt-BR" sz="2400" b="1" dirty="0"/>
          </a:p>
        </p:txBody>
      </p:sp>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1267" name="Picture 3"/>
          <p:cNvPicPr>
            <a:picLocks noChangeAspect="1" noChangeArrowheads="1"/>
          </p:cNvPicPr>
          <p:nvPr/>
        </p:nvPicPr>
        <p:blipFill>
          <a:blip r:embed="rId4" cstate="print"/>
          <a:srcRect/>
          <a:stretch>
            <a:fillRect/>
          </a:stretch>
        </p:blipFill>
        <p:spPr bwMode="auto">
          <a:xfrm>
            <a:off x="2914010" y="4633557"/>
            <a:ext cx="6391275" cy="1466850"/>
          </a:xfrm>
          <a:prstGeom prst="rect">
            <a:avLst/>
          </a:prstGeom>
          <a:noFill/>
          <a:ln w="9525">
            <a:noFill/>
            <a:miter lim="800000"/>
            <a:headEnd/>
            <a:tailEnd/>
          </a:ln>
        </p:spPr>
      </p:pic>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433588" y="1635883"/>
            <a:ext cx="11330782" cy="4528827"/>
          </a:xfrm>
        </p:spPr>
        <p:txBody>
          <a:bodyPr anchor="t" anchorCtr="0">
            <a:normAutofit fontScale="90000"/>
          </a:bodyPr>
          <a:lstStyle/>
          <a:p>
            <a:r>
              <a:rPr lang="pt-BR" sz="2400" b="1" dirty="0" smtClean="0"/>
              <a:t>INTRODUÇÃO</a:t>
            </a:r>
            <a:br>
              <a:rPr lang="pt-BR" sz="2400" b="1" dirty="0" smtClean="0"/>
            </a:br>
            <a:r>
              <a:rPr lang="pt-BR" sz="2400" b="1" dirty="0" smtClean="0"/>
              <a:t/>
            </a:r>
            <a:br>
              <a:rPr lang="pt-BR" sz="2400" b="1" dirty="0" smtClean="0"/>
            </a:br>
            <a:r>
              <a:rPr lang="pt-BR" sz="2700" b="1" dirty="0" smtClean="0"/>
              <a:t/>
            </a:r>
            <a:br>
              <a:rPr lang="pt-BR" sz="2700" b="1" dirty="0" smtClean="0"/>
            </a:br>
            <a:r>
              <a:rPr lang="pt-BR" sz="2700" dirty="0" smtClean="0"/>
              <a:t>- O HEMOGO possui um Plano de Gerenciamento de Resíduos em Serviços de Saúde (PGRSS), implantado no ano de 2007; </a:t>
            </a:r>
            <a:br>
              <a:rPr lang="pt-BR" sz="2700" dirty="0" smtClean="0"/>
            </a:br>
            <a:r>
              <a:rPr lang="pt-BR" sz="2700" b="1" dirty="0" smtClean="0"/>
              <a:t/>
            </a:r>
            <a:br>
              <a:rPr lang="pt-BR" sz="2700" b="1" dirty="0" smtClean="0"/>
            </a:br>
            <a:r>
              <a:rPr lang="pt-BR" sz="2700" dirty="0" smtClean="0"/>
              <a:t>- Apesar de já haver um levantamento do quantitativo de resíduos gerados no local, não há correlação desses resíduos com o total de bolsas de sangue coletadas</a:t>
            </a:r>
            <a:r>
              <a:rPr lang="pt-BR" sz="2700" dirty="0" smtClean="0"/>
              <a:t>;</a:t>
            </a:r>
            <a:r>
              <a:rPr lang="pt-BR" sz="2700" dirty="0" smtClean="0"/>
              <a:t/>
            </a:r>
            <a:br>
              <a:rPr lang="pt-BR" sz="2700" dirty="0" smtClean="0"/>
            </a:br>
            <a:r>
              <a:rPr lang="pt-BR" sz="2700" dirty="0" smtClean="0"/>
              <a:t/>
            </a:r>
            <a:br>
              <a:rPr lang="pt-BR" sz="2700" dirty="0" smtClean="0"/>
            </a:br>
            <a:r>
              <a:rPr lang="pt-BR" sz="2700" dirty="0" smtClean="0"/>
              <a:t>- A obtenção desse indicador é fundamental para acompanhar o desempenho do PGRSS implantado no </a:t>
            </a:r>
            <a:r>
              <a:rPr lang="pt-BR" sz="2700" dirty="0" smtClean="0"/>
              <a:t>local (metas quantitativas);</a:t>
            </a:r>
            <a:br>
              <a:rPr lang="pt-BR" sz="2700" dirty="0" smtClean="0"/>
            </a:br>
            <a:r>
              <a:rPr lang="pt-BR" sz="2700" dirty="0" smtClean="0"/>
              <a:t/>
            </a:r>
            <a:br>
              <a:rPr lang="pt-BR" sz="2700" dirty="0" smtClean="0"/>
            </a:br>
            <a:r>
              <a:rPr lang="pt-BR" sz="2700" dirty="0" smtClean="0"/>
              <a:t>- Não existem dados no estado de Goiás a respeito desse quantitativo</a:t>
            </a:r>
            <a:r>
              <a:rPr lang="pt-BR" sz="2700" dirty="0" smtClean="0"/>
              <a:t/>
            </a:r>
            <a:br>
              <a:rPr lang="pt-BR" sz="2700" dirty="0" smtClean="0"/>
            </a:br>
            <a:endParaRPr lang="pt-BR" sz="2700" b="1" dirty="0"/>
          </a:p>
        </p:txBody>
      </p:sp>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1457171" y="1990725"/>
            <a:ext cx="9144000" cy="4528827"/>
          </a:xfrm>
        </p:spPr>
        <p:txBody>
          <a:bodyPr anchor="t" anchorCtr="0">
            <a:normAutofit/>
          </a:bodyPr>
          <a:lstStyle/>
          <a:p>
            <a:r>
              <a:rPr lang="pt-BR" sz="2400" b="1" dirty="0" smtClean="0"/>
              <a:t>OBJETIVO</a:t>
            </a:r>
            <a:br>
              <a:rPr lang="pt-BR" sz="2400" b="1" dirty="0" smtClean="0"/>
            </a:br>
            <a:r>
              <a:rPr lang="pt-BR" sz="2400" b="1" dirty="0" smtClean="0"/>
              <a:t/>
            </a:r>
            <a:br>
              <a:rPr lang="pt-BR" sz="2400" b="1" dirty="0" smtClean="0"/>
            </a:br>
            <a:r>
              <a:rPr lang="pt-BR" sz="2400" dirty="0" smtClean="0"/>
              <a:t> Determinar a massa total de RSS gerados por bolsa de sangue coletada no HEMOGO, nos ambientes da unidade inseridos no denominado “ciclo do sangue”.</a:t>
            </a:r>
            <a:r>
              <a:rPr lang="pt-BR" sz="2400" b="1" dirty="0" smtClean="0"/>
              <a:t/>
            </a:r>
            <a:br>
              <a:rPr lang="pt-BR" sz="2400" b="1" dirty="0" smtClean="0"/>
            </a:br>
            <a:endParaRPr lang="pt-BR" sz="2400" b="1" dirty="0"/>
          </a:p>
        </p:txBody>
      </p:sp>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1457171" y="1990726"/>
            <a:ext cx="3742626" cy="4410074"/>
          </a:xfrm>
        </p:spPr>
        <p:txBody>
          <a:bodyPr anchor="t" anchorCtr="0">
            <a:normAutofit fontScale="90000"/>
          </a:bodyPr>
          <a:lstStyle/>
          <a:p>
            <a:r>
              <a:rPr lang="pt-BR" sz="2400" b="1" dirty="0" smtClean="0"/>
              <a:t>MATERIAL E MÉTODOS</a:t>
            </a:r>
            <a:br>
              <a:rPr lang="pt-BR" sz="2400" b="1" dirty="0" smtClean="0"/>
            </a:br>
            <a:r>
              <a:rPr lang="pt-BR" sz="2400" b="1" dirty="0" smtClean="0"/>
              <a:t/>
            </a:r>
            <a:br>
              <a:rPr lang="pt-BR" sz="2400" b="1" dirty="0" smtClean="0"/>
            </a:br>
            <a:r>
              <a:rPr lang="pt-BR" sz="2700" dirty="0" smtClean="0"/>
              <a:t>- Definição do “ciclo do sangue”- ambientes em que a geração de resíduos tivesse relação direta com a produção das bolsas de sangue e seus derivados:</a:t>
            </a:r>
            <a:r>
              <a:rPr lang="pt-BR" sz="2400" dirty="0" smtClean="0"/>
              <a:t> coleta, processamento, laboratório análises clínicas, central de material de esterilização e ambulatório.</a:t>
            </a:r>
            <a:br>
              <a:rPr lang="pt-BR" sz="2400" dirty="0" smtClean="0"/>
            </a:br>
            <a:r>
              <a:rPr lang="pt-BR" sz="2700" dirty="0" smtClean="0"/>
              <a:t/>
            </a:r>
            <a:br>
              <a:rPr lang="pt-BR" sz="2700" dirty="0" smtClean="0"/>
            </a:br>
            <a:r>
              <a:rPr lang="pt-BR" sz="2700" dirty="0" smtClean="0"/>
              <a:t> </a:t>
            </a:r>
            <a:br>
              <a:rPr lang="pt-BR" sz="2700" dirty="0" smtClean="0"/>
            </a:br>
            <a:r>
              <a:rPr lang="pt-BR" sz="2700" dirty="0" smtClean="0"/>
              <a:t/>
            </a:r>
            <a:br>
              <a:rPr lang="pt-BR" sz="2700" dirty="0" smtClean="0"/>
            </a:br>
            <a:r>
              <a:rPr lang="pt-BR" sz="2700" dirty="0" smtClean="0"/>
              <a:t/>
            </a:r>
            <a:br>
              <a:rPr lang="pt-BR" sz="2700" dirty="0" smtClean="0"/>
            </a:br>
            <a:r>
              <a:rPr lang="pt-BR" sz="2700" dirty="0" smtClean="0"/>
              <a:t/>
            </a:r>
            <a:br>
              <a:rPr lang="pt-BR" sz="2700" dirty="0" smtClean="0"/>
            </a:br>
            <a:r>
              <a:rPr lang="pt-BR" sz="2700" b="1" dirty="0" smtClean="0"/>
              <a:t/>
            </a:r>
            <a:br>
              <a:rPr lang="pt-BR" sz="2700" b="1" dirty="0" smtClean="0"/>
            </a:br>
            <a:endParaRPr lang="pt-BR" sz="2700" b="1" dirty="0"/>
          </a:p>
        </p:txBody>
      </p:sp>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7" name="Imagem 6"/>
          <p:cNvPicPr/>
          <p:nvPr/>
        </p:nvPicPr>
        <p:blipFill>
          <a:blip r:embed="rId4"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val="0"/>
              </a:ext>
            </a:extLst>
          </a:blip>
          <a:srcRect/>
          <a:stretch>
            <a:fillRect/>
          </a:stretch>
        </p:blipFill>
        <p:spPr bwMode="auto">
          <a:xfrm>
            <a:off x="5117909" y="2674960"/>
            <a:ext cx="6631749" cy="3868333"/>
          </a:xfrm>
          <a:prstGeom prst="rect">
            <a:avLst/>
          </a:prstGeom>
          <a:noFill/>
          <a:ln>
            <a:noFill/>
          </a:ln>
        </p:spPr>
      </p:pic>
      <p:sp>
        <p:nvSpPr>
          <p:cNvPr id="8" name="Rectangle 1"/>
          <p:cNvSpPr>
            <a:spLocks noChangeArrowheads="1"/>
          </p:cNvSpPr>
          <p:nvPr/>
        </p:nvSpPr>
        <p:spPr bwMode="auto">
          <a:xfrm>
            <a:off x="7290052" y="6506684"/>
            <a:ext cx="3776354"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22575" algn="ctr"/>
                <a:tab pos="4010025" algn="l"/>
              </a:tabLst>
            </a:pPr>
            <a:r>
              <a:rPr kumimoji="0" lang="pt-BR" sz="1400" b="0" i="0" u="none" strike="noStrike" cap="none" normalizeH="0" baseline="0" dirty="0" smtClean="0">
                <a:ln>
                  <a:noFill/>
                </a:ln>
                <a:solidFill>
                  <a:schemeClr val="tx1"/>
                </a:solidFill>
                <a:effectLst/>
                <a:latin typeface="+mj-lt"/>
                <a:ea typeface="Times New Roman" pitchFamily="18" charset="0"/>
              </a:rPr>
              <a:t>Fonte</a:t>
            </a:r>
            <a:r>
              <a:rPr kumimoji="0" lang="pt-BR" altLang="zh-CN" sz="1400" b="0" i="0" u="none" strike="noStrike" cap="none" normalizeH="0" baseline="0" dirty="0" smtClean="0">
                <a:ln>
                  <a:noFill/>
                </a:ln>
                <a:solidFill>
                  <a:schemeClr val="tx1"/>
                </a:solidFill>
                <a:effectLst/>
                <a:latin typeface="+mj-lt"/>
                <a:ea typeface="Times New Roman" pitchFamily="18" charset="0"/>
              </a:rPr>
              <a:t>: Adaptado de BRASIL (2011).	</a:t>
            </a:r>
            <a:endParaRPr kumimoji="0" lang="pt-BR" altLang="zh-CN" sz="1400" b="0" i="0" u="none" strike="noStrike" cap="none" normalizeH="0" baseline="0" dirty="0" smtClean="0">
              <a:ln>
                <a:noFill/>
              </a:ln>
              <a:solidFill>
                <a:schemeClr val="tx1"/>
              </a:solidFill>
              <a:effectLst/>
              <a:latin typeface="+mj-lt"/>
            </a:endParaRPr>
          </a:p>
        </p:txBody>
      </p:sp>
      <p:sp>
        <p:nvSpPr>
          <p:cNvPr id="9" name="Rectangle 2"/>
          <p:cNvSpPr>
            <a:spLocks noChangeArrowheads="1"/>
          </p:cNvSpPr>
          <p:nvPr/>
        </p:nvSpPr>
        <p:spPr bwMode="auto">
          <a:xfrm>
            <a:off x="5633876" y="1891980"/>
            <a:ext cx="6590805"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t-BR" altLang="zh-CN" sz="1600" b="0" i="0" u="none" strike="noStrike" cap="none" normalizeH="0" baseline="0" dirty="0" smtClean="0">
                <a:ln>
                  <a:noFill/>
                </a:ln>
                <a:solidFill>
                  <a:schemeClr val="tx1"/>
                </a:solidFill>
                <a:effectLst/>
                <a:latin typeface="+mj-lt"/>
                <a:ea typeface="Times New Roman" pitchFamily="18" charset="0"/>
              </a:rPr>
              <a:t>Figura 1</a:t>
            </a:r>
            <a:r>
              <a:rPr kumimoji="0" lang="pt-BR" altLang="zh-CN" sz="1600" b="0" i="0" u="none" strike="noStrike" cap="none" normalizeH="0" dirty="0" smtClean="0">
                <a:ln>
                  <a:noFill/>
                </a:ln>
                <a:solidFill>
                  <a:schemeClr val="tx1"/>
                </a:solidFill>
                <a:effectLst/>
                <a:latin typeface="+mj-lt"/>
                <a:ea typeface="Times New Roman" pitchFamily="18" charset="0"/>
              </a:rPr>
              <a:t> -</a:t>
            </a:r>
            <a:r>
              <a:rPr kumimoji="0" lang="pt-BR" altLang="zh-CN" sz="1600" b="0" i="0" u="none" strike="noStrike" cap="none" normalizeH="0" baseline="0" dirty="0" smtClean="0">
                <a:ln>
                  <a:noFill/>
                </a:ln>
                <a:solidFill>
                  <a:schemeClr val="tx1"/>
                </a:solidFill>
                <a:effectLst/>
                <a:latin typeface="+mj-lt"/>
                <a:ea typeface="Times New Roman" pitchFamily="18" charset="0"/>
              </a:rPr>
              <a:t> Fluxograma dos Ambientes / Processos de Trabalho em Hemoterapia e Hematologia</a:t>
            </a:r>
            <a:endParaRPr kumimoji="0" lang="pt-BR" altLang="zh-CN" sz="1600" b="0" i="0" u="none" strike="noStrike" cap="none" normalizeH="0" baseline="0" dirty="0" smtClean="0">
              <a:ln>
                <a:noFill/>
              </a:ln>
              <a:solidFill>
                <a:schemeClr val="tx1"/>
              </a:solidFill>
              <a:effectLst/>
              <a:latin typeface="+mj-lt"/>
            </a:endParaRPr>
          </a:p>
        </p:txBody>
      </p:sp>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706543" y="1963431"/>
            <a:ext cx="11112417" cy="4410074"/>
          </a:xfrm>
        </p:spPr>
        <p:txBody>
          <a:bodyPr anchor="t" anchorCtr="0">
            <a:normAutofit fontScale="90000"/>
          </a:bodyPr>
          <a:lstStyle/>
          <a:p>
            <a:r>
              <a:rPr lang="pt-BR" sz="2400" b="1" dirty="0" smtClean="0"/>
              <a:t>MATERIAL E MÉTODOS</a:t>
            </a:r>
            <a:br>
              <a:rPr lang="pt-BR" sz="2400" b="1" dirty="0" smtClean="0"/>
            </a:br>
            <a:r>
              <a:rPr lang="pt-BR" sz="2400" b="1" dirty="0" smtClean="0"/>
              <a:t/>
            </a:r>
            <a:br>
              <a:rPr lang="pt-BR" sz="2400" b="1" dirty="0" smtClean="0"/>
            </a:br>
            <a:r>
              <a:rPr lang="pt-BR" sz="2700" dirty="0" smtClean="0"/>
              <a:t>- Pesagem dos RSS: realizada em duas semanas típicas, de cinco dias úteis cada, não consecutivas, e em meses distintos do ano (fevereiro e março de 2016);</a:t>
            </a:r>
            <a:br>
              <a:rPr lang="pt-BR" sz="2700" dirty="0" smtClean="0"/>
            </a:br>
            <a:r>
              <a:rPr lang="pt-BR" sz="2700" dirty="0" smtClean="0"/>
              <a:t/>
            </a:r>
            <a:br>
              <a:rPr lang="pt-BR" sz="2700" dirty="0" smtClean="0"/>
            </a:br>
            <a:r>
              <a:rPr lang="pt-BR" sz="2700" dirty="0" smtClean="0"/>
              <a:t>- As pesagens foram realizadas por dois funcionários da empresa prestadora de serviços de limpeza, devidamente instruídos;</a:t>
            </a:r>
            <a:br>
              <a:rPr lang="pt-BR" sz="2700" dirty="0" smtClean="0"/>
            </a:br>
            <a:r>
              <a:rPr lang="pt-BR" sz="2700" dirty="0" smtClean="0"/>
              <a:t/>
            </a:r>
            <a:br>
              <a:rPr lang="pt-BR" sz="2700" dirty="0" smtClean="0"/>
            </a:br>
            <a:r>
              <a:rPr lang="pt-BR" sz="2700" dirty="0" smtClean="0"/>
              <a:t> - Na primeira semana da coleta de dados o funcionário A trabalhou na 2ª, 4ª e 6ª feira, enquanto o funcionário B trabalhou na 3ª e 5ª feira. Já na segunda semana, os dias da semana trabalhados por estes funcionários sofreram inversão. </a:t>
            </a:r>
            <a:br>
              <a:rPr lang="pt-BR" sz="2700" dirty="0" smtClean="0"/>
            </a:br>
            <a:r>
              <a:rPr lang="pt-BR" sz="2700" b="1" dirty="0" smtClean="0"/>
              <a:t/>
            </a:r>
            <a:br>
              <a:rPr lang="pt-BR" sz="2700" b="1" dirty="0" smtClean="0"/>
            </a:br>
            <a:endParaRPr lang="pt-BR" sz="2700" b="1" dirty="0"/>
          </a:p>
        </p:txBody>
      </p:sp>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491318" y="1990725"/>
            <a:ext cx="11300347" cy="4528827"/>
          </a:xfrm>
        </p:spPr>
        <p:txBody>
          <a:bodyPr anchor="t" anchorCtr="0">
            <a:normAutofit/>
          </a:bodyPr>
          <a:lstStyle/>
          <a:p>
            <a:r>
              <a:rPr lang="pt-BR" sz="2400" b="1" dirty="0" smtClean="0"/>
              <a:t>MATERIAL E MÉTODOS</a:t>
            </a:r>
            <a:br>
              <a:rPr lang="pt-BR" sz="2400" b="1" dirty="0" smtClean="0"/>
            </a:br>
            <a:r>
              <a:rPr lang="pt-BR" sz="2400" b="1" dirty="0" smtClean="0"/>
              <a:t/>
            </a:r>
            <a:br>
              <a:rPr lang="pt-BR" sz="2400" b="1" dirty="0" smtClean="0"/>
            </a:br>
            <a:r>
              <a:rPr lang="pt-BR" sz="2400" dirty="0" smtClean="0"/>
              <a:t>- Os resíduos foram pesados em uma balança digital com capacidade para 150 Kg de carga e resolução de 0,02 </a:t>
            </a:r>
            <a:r>
              <a:rPr lang="pt-BR" sz="2400" dirty="0" smtClean="0"/>
              <a:t>Kg;</a:t>
            </a:r>
            <a:r>
              <a:rPr lang="pt-BR" sz="2400" dirty="0" smtClean="0"/>
              <a:t/>
            </a:r>
            <a:br>
              <a:rPr lang="pt-BR" sz="2400" dirty="0" smtClean="0"/>
            </a:br>
            <a:r>
              <a:rPr lang="pt-BR" sz="2400" dirty="0" smtClean="0"/>
              <a:t/>
            </a:r>
            <a:br>
              <a:rPr lang="pt-BR" sz="2400" dirty="0" smtClean="0"/>
            </a:br>
            <a:r>
              <a:rPr lang="pt-BR" sz="2400" dirty="0" smtClean="0"/>
              <a:t>- Neste mesmo período foram anotadas, também, as quantidades de bolsas de sangue </a:t>
            </a:r>
            <a:r>
              <a:rPr lang="pt-BR" sz="2400" dirty="0" smtClean="0"/>
              <a:t>coletadas/dia;</a:t>
            </a:r>
            <a:br>
              <a:rPr lang="pt-BR" sz="2400" dirty="0" smtClean="0"/>
            </a:br>
            <a:r>
              <a:rPr lang="pt-BR" sz="2400" dirty="0" smtClean="0"/>
              <a:t/>
            </a:r>
            <a:br>
              <a:rPr lang="pt-BR" sz="2400" dirty="0" smtClean="0"/>
            </a:br>
            <a:r>
              <a:rPr lang="pt-BR" sz="2400" dirty="0" smtClean="0"/>
              <a:t/>
            </a:r>
            <a:br>
              <a:rPr lang="pt-BR" sz="2400" dirty="0" smtClean="0"/>
            </a:br>
            <a:r>
              <a:rPr lang="pt-BR" sz="2400" dirty="0" smtClean="0"/>
              <a:t>- Determinação do índice: massa de resíduos/bolsa coletada</a:t>
            </a:r>
            <a:endParaRPr lang="pt-BR" sz="2400" dirty="0"/>
          </a:p>
        </p:txBody>
      </p:sp>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1457171" y="1990725"/>
            <a:ext cx="9144000" cy="574345"/>
          </a:xfrm>
        </p:spPr>
        <p:txBody>
          <a:bodyPr anchor="t" anchorCtr="0">
            <a:normAutofit fontScale="90000"/>
          </a:bodyPr>
          <a:lstStyle/>
          <a:p>
            <a:r>
              <a:rPr lang="pt-BR" sz="2400" b="1" dirty="0" smtClean="0"/>
              <a:t>RESULTADOS E DISCUSSÃO</a:t>
            </a:r>
            <a:br>
              <a:rPr lang="pt-BR" sz="2400" b="1" dirty="0" smtClean="0"/>
            </a:br>
            <a:endParaRPr lang="pt-BR" sz="2400" b="1" dirty="0"/>
          </a:p>
        </p:txBody>
      </p:sp>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aphicFrame>
        <p:nvGraphicFramePr>
          <p:cNvPr id="7" name="Tabela 6"/>
          <p:cNvGraphicFramePr>
            <a:graphicFrameLocks noGrp="1"/>
          </p:cNvGraphicFramePr>
          <p:nvPr/>
        </p:nvGraphicFramePr>
        <p:xfrm>
          <a:off x="912883" y="2604927"/>
          <a:ext cx="10332872" cy="3859369"/>
        </p:xfrm>
        <a:graphic>
          <a:graphicData uri="http://schemas.openxmlformats.org/drawingml/2006/table">
            <a:tbl>
              <a:tblPr/>
              <a:tblGrid>
                <a:gridCol w="4412347"/>
                <a:gridCol w="598285"/>
                <a:gridCol w="573356"/>
                <a:gridCol w="548428"/>
                <a:gridCol w="635678"/>
                <a:gridCol w="573356"/>
                <a:gridCol w="573356"/>
                <a:gridCol w="623213"/>
                <a:gridCol w="585820"/>
                <a:gridCol w="623213"/>
                <a:gridCol w="585820"/>
              </a:tblGrid>
              <a:tr h="345160">
                <a:tc>
                  <a:txBody>
                    <a:bodyPr/>
                    <a:lstStyle/>
                    <a:p>
                      <a:pPr algn="ctr">
                        <a:lnSpc>
                          <a:spcPct val="115000"/>
                        </a:lnSpc>
                        <a:spcAft>
                          <a:spcPts val="1000"/>
                        </a:spcAft>
                      </a:pPr>
                      <a:r>
                        <a:rPr lang="pt-BR" sz="1400" b="1" dirty="0">
                          <a:latin typeface="Arial" pitchFamily="34" charset="0"/>
                          <a:ea typeface="Calibri"/>
                          <a:cs typeface="Arial" pitchFamily="34" charset="0"/>
                        </a:rPr>
                        <a:t>Dados</a:t>
                      </a:r>
                      <a:endParaRPr lang="pt-BR" sz="1400" dirty="0">
                        <a:latin typeface="Arial" pitchFamily="34" charset="0"/>
                        <a:ea typeface="Calibri"/>
                        <a:cs typeface="Arial" pitchFamily="34" charset="0"/>
                      </a:endParaRPr>
                    </a:p>
                  </a:txBody>
                  <a:tcPr marL="41720" marR="41720" marT="736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lnSpc>
                          <a:spcPct val="115000"/>
                        </a:lnSpc>
                        <a:spcAft>
                          <a:spcPts val="1000"/>
                        </a:spcAft>
                      </a:pPr>
                      <a:r>
                        <a:rPr lang="pt-BR" sz="1400" b="1">
                          <a:latin typeface="Arial" pitchFamily="34" charset="0"/>
                          <a:ea typeface="Calibri"/>
                          <a:cs typeface="Arial" pitchFamily="34" charset="0"/>
                        </a:rPr>
                        <a:t>1ª Semana</a:t>
                      </a:r>
                      <a:endParaRPr lang="pt-BR" sz="1400">
                        <a:latin typeface="Arial" pitchFamily="34" charset="0"/>
                        <a:ea typeface="Calibri"/>
                        <a:cs typeface="Arial" pitchFamily="34" charset="0"/>
                      </a:endParaRP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gridSpan="5">
                  <a:txBody>
                    <a:bodyPr/>
                    <a:lstStyle/>
                    <a:p>
                      <a:pPr algn="ctr">
                        <a:lnSpc>
                          <a:spcPct val="115000"/>
                        </a:lnSpc>
                        <a:spcAft>
                          <a:spcPts val="1000"/>
                        </a:spcAft>
                      </a:pPr>
                      <a:r>
                        <a:rPr lang="pt-BR" sz="1400" b="1">
                          <a:latin typeface="Arial" pitchFamily="34" charset="0"/>
                          <a:ea typeface="Calibri"/>
                          <a:cs typeface="Arial" pitchFamily="34" charset="0"/>
                        </a:rPr>
                        <a:t>2ª Semana</a:t>
                      </a:r>
                      <a:endParaRPr lang="pt-BR" sz="1400">
                        <a:latin typeface="Arial" pitchFamily="34" charset="0"/>
                        <a:ea typeface="Calibri"/>
                        <a:cs typeface="Arial" pitchFamily="34" charset="0"/>
                      </a:endParaRPr>
                    </a:p>
                  </a:txBody>
                  <a:tcPr marL="41720" marR="41720" marT="736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345160">
                <a:tc>
                  <a:txBody>
                    <a:bodyPr/>
                    <a:lstStyle/>
                    <a:p>
                      <a:pPr algn="l">
                        <a:lnSpc>
                          <a:spcPct val="115000"/>
                        </a:lnSpc>
                        <a:spcAft>
                          <a:spcPts val="1000"/>
                        </a:spcAft>
                      </a:pPr>
                      <a:r>
                        <a:rPr lang="pt-BR" sz="1400" b="0" dirty="0">
                          <a:latin typeface="Arial" pitchFamily="34" charset="0"/>
                          <a:ea typeface="Calibri"/>
                          <a:cs typeface="Arial" pitchFamily="34" charset="0"/>
                        </a:rPr>
                        <a:t>Data da coleta </a:t>
                      </a:r>
                    </a:p>
                  </a:txBody>
                  <a:tcPr marL="41720" marR="41720" marT="736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22/02</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23/02</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24/02</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25/02</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26/02</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14/03</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15/03</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16/03</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17/03</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18/03</a:t>
                      </a:r>
                    </a:p>
                  </a:txBody>
                  <a:tcPr marL="41720" marR="41720" marT="736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1660">
                <a:tc>
                  <a:txBody>
                    <a:bodyPr/>
                    <a:lstStyle/>
                    <a:p>
                      <a:pPr>
                        <a:lnSpc>
                          <a:spcPct val="115000"/>
                        </a:lnSpc>
                        <a:spcAft>
                          <a:spcPts val="1000"/>
                        </a:spcAft>
                      </a:pPr>
                      <a:r>
                        <a:rPr lang="pt-BR" sz="1400">
                          <a:latin typeface="Arial" pitchFamily="34" charset="0"/>
                          <a:ea typeface="Calibri"/>
                          <a:cs typeface="Arial" pitchFamily="34" charset="0"/>
                        </a:rPr>
                        <a:t>Peso Total do RSS no dia (Kg) </a:t>
                      </a:r>
                    </a:p>
                  </a:txBody>
                  <a:tcPr marL="41720" marR="41720" marT="736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77,23</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44,45</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67,47</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47,97</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31,24</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42,99</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68,20</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57,87</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47,39</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39,75</a:t>
                      </a:r>
                    </a:p>
                  </a:txBody>
                  <a:tcPr marL="41720" marR="41720" marT="736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2388">
                <a:tc>
                  <a:txBody>
                    <a:bodyPr/>
                    <a:lstStyle/>
                    <a:p>
                      <a:pPr>
                        <a:lnSpc>
                          <a:spcPct val="115000"/>
                        </a:lnSpc>
                        <a:spcAft>
                          <a:spcPts val="1000"/>
                        </a:spcAft>
                      </a:pPr>
                      <a:r>
                        <a:rPr lang="pt-BR" sz="1400">
                          <a:latin typeface="Arial" pitchFamily="34" charset="0"/>
                          <a:ea typeface="Calibri"/>
                          <a:cs typeface="Arial" pitchFamily="34" charset="0"/>
                        </a:rPr>
                        <a:t>Quantidade de bolsas de sangue coletadas no dia (un) </a:t>
                      </a:r>
                    </a:p>
                  </a:txBody>
                  <a:tcPr marL="41720" marR="41720" marT="736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46</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47</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52</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44</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54</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86</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79</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60</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75</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76</a:t>
                      </a:r>
                    </a:p>
                  </a:txBody>
                  <a:tcPr marL="41720" marR="41720" marT="736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4149">
                <a:tc>
                  <a:txBody>
                    <a:bodyPr/>
                    <a:lstStyle/>
                    <a:p>
                      <a:pPr>
                        <a:lnSpc>
                          <a:spcPct val="115000"/>
                        </a:lnSpc>
                        <a:spcAft>
                          <a:spcPts val="1000"/>
                        </a:spcAft>
                      </a:pPr>
                      <a:r>
                        <a:rPr lang="pt-BR" sz="1400">
                          <a:latin typeface="Arial" pitchFamily="34" charset="0"/>
                          <a:ea typeface="Calibri"/>
                          <a:cs typeface="Arial" pitchFamily="34" charset="0"/>
                        </a:rPr>
                        <a:t>Total RSS/Total bolsas coletadas no dia (Kg/Bolsa) </a:t>
                      </a:r>
                    </a:p>
                  </a:txBody>
                  <a:tcPr marL="41720" marR="41720" marT="736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1,68</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0,95</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1,30</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1,09</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0,58</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0,50</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0,86</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0,96</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0,63</a:t>
                      </a: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pt-BR" sz="1400">
                          <a:latin typeface="Arial" pitchFamily="34" charset="0"/>
                          <a:ea typeface="Calibri"/>
                          <a:cs typeface="Arial" pitchFamily="34" charset="0"/>
                        </a:rPr>
                        <a:t>0,52</a:t>
                      </a:r>
                    </a:p>
                  </a:txBody>
                  <a:tcPr marL="41720" marR="41720" marT="736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5426">
                <a:tc>
                  <a:txBody>
                    <a:bodyPr/>
                    <a:lstStyle/>
                    <a:p>
                      <a:pPr>
                        <a:lnSpc>
                          <a:spcPct val="115000"/>
                        </a:lnSpc>
                        <a:spcAft>
                          <a:spcPts val="1000"/>
                        </a:spcAft>
                      </a:pPr>
                      <a:r>
                        <a:rPr lang="pt-BR" sz="1400">
                          <a:latin typeface="Arial" pitchFamily="34" charset="0"/>
                          <a:ea typeface="Calibri"/>
                          <a:cs typeface="Arial" pitchFamily="34" charset="0"/>
                        </a:rPr>
                        <a:t>Média de bolsas coletada/dia na semana </a:t>
                      </a:r>
                    </a:p>
                  </a:txBody>
                  <a:tcPr marL="41720" marR="41720" marT="736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lnSpc>
                          <a:spcPct val="115000"/>
                        </a:lnSpc>
                        <a:spcAft>
                          <a:spcPts val="1000"/>
                        </a:spcAft>
                      </a:pPr>
                      <a:r>
                        <a:rPr lang="pt-BR" sz="1400" b="1">
                          <a:latin typeface="Arial" pitchFamily="34" charset="0"/>
                          <a:ea typeface="Calibri"/>
                          <a:cs typeface="Arial" pitchFamily="34" charset="0"/>
                        </a:rPr>
                        <a:t>48,60</a:t>
                      </a:r>
                      <a:endParaRPr lang="pt-BR" sz="1400">
                        <a:latin typeface="Arial" pitchFamily="34" charset="0"/>
                        <a:ea typeface="Calibri"/>
                        <a:cs typeface="Arial" pitchFamily="34" charset="0"/>
                      </a:endParaRP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gridSpan="5">
                  <a:txBody>
                    <a:bodyPr/>
                    <a:lstStyle/>
                    <a:p>
                      <a:pPr algn="ctr">
                        <a:lnSpc>
                          <a:spcPct val="115000"/>
                        </a:lnSpc>
                        <a:spcAft>
                          <a:spcPts val="1000"/>
                        </a:spcAft>
                      </a:pPr>
                      <a:r>
                        <a:rPr lang="pt-BR" sz="1400" b="1">
                          <a:latin typeface="Arial" pitchFamily="34" charset="0"/>
                          <a:ea typeface="Calibri"/>
                          <a:cs typeface="Arial" pitchFamily="34" charset="0"/>
                        </a:rPr>
                        <a:t>75,20</a:t>
                      </a:r>
                      <a:endParaRPr lang="pt-BR" sz="1400">
                        <a:latin typeface="Arial" pitchFamily="34" charset="0"/>
                        <a:ea typeface="Calibri"/>
                        <a:cs typeface="Arial" pitchFamily="34" charset="0"/>
                      </a:endParaRPr>
                    </a:p>
                  </a:txBody>
                  <a:tcPr marL="41720" marR="41720" marT="736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625426">
                <a:tc>
                  <a:txBody>
                    <a:bodyPr/>
                    <a:lstStyle/>
                    <a:p>
                      <a:pPr>
                        <a:lnSpc>
                          <a:spcPct val="115000"/>
                        </a:lnSpc>
                        <a:spcAft>
                          <a:spcPts val="1000"/>
                        </a:spcAft>
                      </a:pPr>
                      <a:r>
                        <a:rPr lang="pt-BR" sz="1400">
                          <a:latin typeface="Arial" pitchFamily="34" charset="0"/>
                          <a:ea typeface="Calibri"/>
                          <a:cs typeface="Arial" pitchFamily="34" charset="0"/>
                        </a:rPr>
                        <a:t>Média de RSS/Bolsa coletada na semana </a:t>
                      </a:r>
                    </a:p>
                  </a:txBody>
                  <a:tcPr marL="41720" marR="41720" marT="736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lnSpc>
                          <a:spcPct val="115000"/>
                        </a:lnSpc>
                        <a:spcAft>
                          <a:spcPts val="1000"/>
                        </a:spcAft>
                      </a:pPr>
                      <a:r>
                        <a:rPr lang="pt-BR" sz="1400" b="1" dirty="0">
                          <a:latin typeface="Arial" pitchFamily="34" charset="0"/>
                          <a:ea typeface="Calibri"/>
                          <a:cs typeface="Arial" pitchFamily="34" charset="0"/>
                        </a:rPr>
                        <a:t>1,12 </a:t>
                      </a:r>
                      <a:r>
                        <a:rPr lang="pt-BR" sz="1400" b="1" dirty="0" smtClean="0">
                          <a:latin typeface="Arial" pitchFamily="34" charset="0"/>
                          <a:ea typeface="Calibri"/>
                          <a:cs typeface="Arial" pitchFamily="34" charset="0"/>
                        </a:rPr>
                        <a:t>kg/Bolsa</a:t>
                      </a:r>
                      <a:endParaRPr lang="pt-BR" sz="1400" dirty="0">
                        <a:latin typeface="Arial" pitchFamily="34" charset="0"/>
                        <a:ea typeface="Calibri"/>
                        <a:cs typeface="Arial" pitchFamily="34" charset="0"/>
                      </a:endParaRPr>
                    </a:p>
                  </a:txBody>
                  <a:tcPr marL="41720" marR="41720" marT="7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gridSpan="5">
                  <a:txBody>
                    <a:bodyPr/>
                    <a:lstStyle/>
                    <a:p>
                      <a:pPr algn="ctr">
                        <a:lnSpc>
                          <a:spcPct val="115000"/>
                        </a:lnSpc>
                        <a:spcAft>
                          <a:spcPts val="1000"/>
                        </a:spcAft>
                      </a:pPr>
                      <a:r>
                        <a:rPr lang="pt-BR" sz="1400" b="1" dirty="0">
                          <a:latin typeface="Arial" pitchFamily="34" charset="0"/>
                          <a:ea typeface="Calibri"/>
                          <a:cs typeface="Arial" pitchFamily="34" charset="0"/>
                        </a:rPr>
                        <a:t>0,69 </a:t>
                      </a:r>
                      <a:r>
                        <a:rPr lang="pt-BR" sz="1400" b="1" dirty="0" smtClean="0">
                          <a:latin typeface="Arial" pitchFamily="34" charset="0"/>
                          <a:ea typeface="Calibri"/>
                          <a:cs typeface="Arial" pitchFamily="34" charset="0"/>
                        </a:rPr>
                        <a:t>kg/Bolsa</a:t>
                      </a:r>
                      <a:endParaRPr lang="pt-BR" sz="1400" dirty="0">
                        <a:latin typeface="Arial" pitchFamily="34" charset="0"/>
                        <a:ea typeface="Calibri"/>
                        <a:cs typeface="Arial" pitchFamily="34" charset="0"/>
                      </a:endParaRPr>
                    </a:p>
                  </a:txBody>
                  <a:tcPr marL="41720" marR="41720" marT="736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bl>
          </a:graphicData>
        </a:graphic>
      </p:graphicFrame>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625</TotalTime>
  <Words>193</Words>
  <Application>Microsoft Office PowerPoint</Application>
  <PresentationFormat>Personalizar</PresentationFormat>
  <Paragraphs>73</Paragraphs>
  <Slides>13</Slides>
  <Notes>0</Notes>
  <HiddenSlides>0</HiddenSlides>
  <MMClips>0</MMClips>
  <ScaleCrop>false</ScaleCrop>
  <HeadingPairs>
    <vt:vector size="4" baseType="variant">
      <vt:variant>
        <vt:lpstr>Tema</vt:lpstr>
      </vt:variant>
      <vt:variant>
        <vt:i4>1</vt:i4>
      </vt:variant>
      <vt:variant>
        <vt:lpstr>Títulos de slides</vt:lpstr>
      </vt:variant>
      <vt:variant>
        <vt:i4>13</vt:i4>
      </vt:variant>
    </vt:vector>
  </HeadingPairs>
  <TitlesOfParts>
    <vt:vector size="14" baseType="lpstr">
      <vt:lpstr>Tema do Office</vt:lpstr>
      <vt:lpstr>DETERMINAÇÃO DA GERAÇÃO DE RESÍDUOS SÓLIDOS DE SERVIÇOS DE SAÚDE POR BOLSA DE SANGUE COLETADA</vt:lpstr>
      <vt:lpstr>Slide 2</vt:lpstr>
      <vt:lpstr>INTRODUÇÃO   - Em decorrência de suas atividades, o HEMOGO gera todos os grupos incluídos nos resíduos de serviços de saúde (RSS), à exceção dos resíduos do grupo C;</vt:lpstr>
      <vt:lpstr>INTRODUÇÃO   - O HEMOGO possui um Plano de Gerenciamento de Resíduos em Serviços de Saúde (PGRSS), implantado no ano de 2007;   - Apesar de já haver um levantamento do quantitativo de resíduos gerados no local, não há correlação desses resíduos com o total de bolsas de sangue coletadas;  - A obtenção desse indicador é fundamental para acompanhar o desempenho do PGRSS implantado no local (metas quantitativas);  - Não existem dados no estado de Goiás a respeito desse quantitativo </vt:lpstr>
      <vt:lpstr>OBJETIVO   Determinar a massa total de RSS gerados por bolsa de sangue coletada no HEMOGO, nos ambientes da unidade inseridos no denominado “ciclo do sangue”. </vt:lpstr>
      <vt:lpstr>MATERIAL E MÉTODOS  - Definição do “ciclo do sangue”- ambientes em que a geração de resíduos tivesse relação direta com a produção das bolsas de sangue e seus derivados: coleta, processamento, laboratório análises clínicas, central de material de esterilização e ambulatório.        </vt:lpstr>
      <vt:lpstr>MATERIAL E MÉTODOS  - Pesagem dos RSS: realizada em duas semanas típicas, de cinco dias úteis cada, não consecutivas, e em meses distintos do ano (fevereiro e março de 2016);  - As pesagens foram realizadas por dois funcionários da empresa prestadora de serviços de limpeza, devidamente instruídos;   - Na primeira semana da coleta de dados o funcionário A trabalhou na 2ª, 4ª e 6ª feira, enquanto o funcionário B trabalhou na 3ª e 5ª feira. Já na segunda semana, os dias da semana trabalhados por estes funcionários sofreram inversão.   </vt:lpstr>
      <vt:lpstr>MATERIAL E MÉTODOS  - Os resíduos foram pesados em uma balança digital com capacidade para 150 Kg de carga e resolução de 0,02 Kg;  - Neste mesmo período foram anotadas, também, as quantidades de bolsas de sangue coletadas/dia;   - Determinação do índice: massa de resíduos/bolsa coletada</vt:lpstr>
      <vt:lpstr>RESULTADOS E DISCUSSÃO </vt:lpstr>
      <vt:lpstr>RESULTADOS E DISCUSSÃO  -  A média obtida foi de 0,84 Kg de RSS para cada bolsa de sangue coletada;   -  Os resultados alcançados não mostram, para todos os dias acompanhados, a mesma proporção de RSS gerado por bolsa de sangue coletada;   - Na primeira semana de coleta, a média de bolsas coletadas foi de 48,60 Bolsas/dia e a geração média total de RSS obtida foi de 1,12 Kg/Bolsa;   - Na segunda semana, com a média de 75,20 Bolsas/dia, obteve-se uma geração média total de RSS de 0,69 Kg/Bolsa;</vt:lpstr>
      <vt:lpstr>RESULTADOS E DISCUSSÃO  - Mesmo nos dias com coleta de bolsas em quantidades próximas, as respectivas gerações de RSS tiveram variações;  - Atribui-se isso a eventos com periodicidade irregular e/ou superior àquela adotada neste estudo;  - Exemplos: descarte de bolsas de hemocomponentes por vencimento do prazo de validade, descarte de amostras de material biológico ao ter expirado seu prazo legal de armazenamento visando realização de exames laboratoriais de contra prova, descarte por falhas ou não conformidades em equipamentos e/ou processos, entre outros. </vt:lpstr>
      <vt:lpstr>CONCLUSÕES E RECOMENDAÇÕES   - NÃO FOI POSSÍVEL SE EFETUAR COMPARAÇÃO, POIS NÃO FORAM ENCONTRADOS  NA LITERATURA DADOS RELATIVOS AO INDICADOR DETERMINADO   SUGERE-SE, PARA A OBTENÇÃO DE RESULTADOS MAIS PRECISOS, QUE ESTUDOS SEMELHANTES DEEM-SE NUM PERÍODO MAIS EXTENSO DO QUE O DETERMINADO NESTE TRABALHO, INCLUINDO DISTINTAS ÉPOCAS DO ANO   IDENTIFICAR A ETAPA COM MAIOR GERAÇÃO DESSES RESÍDUOS </vt:lpstr>
      <vt:lpstr>OBRIGADO!!    Autor principal: Carlos Alberto Filippelli   E-mail: cafil@uol.com.br  Fone: (62) 3209-6093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Título do trabalho</dc:title>
  <dc:creator>Paulo Scalize</dc:creator>
  <cp:lastModifiedBy>funape</cp:lastModifiedBy>
  <cp:revision>69</cp:revision>
  <dcterms:created xsi:type="dcterms:W3CDTF">2017-05-30T09:26:55Z</dcterms:created>
  <dcterms:modified xsi:type="dcterms:W3CDTF">2017-06-18T14:05:39Z</dcterms:modified>
</cp:coreProperties>
</file>