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95" r:id="rId3"/>
    <p:sldId id="304" r:id="rId4"/>
    <p:sldId id="305" r:id="rId5"/>
    <p:sldId id="296" r:id="rId6"/>
    <p:sldId id="299" r:id="rId7"/>
    <p:sldId id="300" r:id="rId8"/>
    <p:sldId id="301" r:id="rId9"/>
    <p:sldId id="309" r:id="rId10"/>
    <p:sldId id="307" r:id="rId11"/>
    <p:sldId id="310" r:id="rId12"/>
    <p:sldId id="306" r:id="rId13"/>
    <p:sldId id="292" r:id="rId14"/>
    <p:sldId id="308" r:id="rId15"/>
    <p:sldId id="302"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96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pt-BR"/>
              <a:t>Clique para editar o título Mestre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DCF9A28E-8AF8-43EA-AF7C-EFAC1E0B5B94}" type="datetimeFigureOut">
              <a:rPr lang="pt-BR" smtClean="0"/>
              <a:t>02/05/2022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33FC3E5-AACB-4103-AE59-21FFE13A57F0}" type="slidenum">
              <a:rPr lang="pt-BR" smtClean="0"/>
              <a:t>‹#›</a:t>
            </a:fld>
            <a:endParaRPr lang="pt-BR"/>
          </a:p>
        </p:txBody>
      </p:sp>
    </p:spTree>
    <p:extLst>
      <p:ext uri="{BB962C8B-B14F-4D97-AF65-F5344CB8AC3E}">
        <p14:creationId xmlns:p14="http://schemas.microsoft.com/office/powerpoint/2010/main" val="2728422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DCF9A28E-8AF8-43EA-AF7C-EFAC1E0B5B94}" type="datetimeFigureOut">
              <a:rPr lang="pt-BR" smtClean="0"/>
              <a:t>02/05/2022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33FC3E5-AACB-4103-AE59-21FFE13A57F0}" type="slidenum">
              <a:rPr lang="pt-BR" smtClean="0"/>
              <a:t>‹#›</a:t>
            </a:fld>
            <a:endParaRPr lang="pt-BR"/>
          </a:p>
        </p:txBody>
      </p:sp>
    </p:spTree>
    <p:extLst>
      <p:ext uri="{BB962C8B-B14F-4D97-AF65-F5344CB8AC3E}">
        <p14:creationId xmlns:p14="http://schemas.microsoft.com/office/powerpoint/2010/main" val="1761693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DCF9A28E-8AF8-43EA-AF7C-EFAC1E0B5B94}" type="datetimeFigureOut">
              <a:rPr lang="pt-BR" smtClean="0"/>
              <a:t>02/05/2022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33FC3E5-AACB-4103-AE59-21FFE13A57F0}" type="slidenum">
              <a:rPr lang="pt-BR" smtClean="0"/>
              <a:t>‹#›</a:t>
            </a:fld>
            <a:endParaRPr lang="pt-BR"/>
          </a:p>
        </p:txBody>
      </p:sp>
    </p:spTree>
    <p:extLst>
      <p:ext uri="{BB962C8B-B14F-4D97-AF65-F5344CB8AC3E}">
        <p14:creationId xmlns:p14="http://schemas.microsoft.com/office/powerpoint/2010/main" val="3431518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DCF9A28E-8AF8-43EA-AF7C-EFAC1E0B5B94}" type="datetimeFigureOut">
              <a:rPr lang="pt-BR" smtClean="0"/>
              <a:t>02/05/2022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33FC3E5-AACB-4103-AE59-21FFE13A57F0}" type="slidenum">
              <a:rPr lang="pt-BR" smtClean="0"/>
              <a:t>‹#›</a:t>
            </a:fld>
            <a:endParaRPr lang="pt-BR"/>
          </a:p>
        </p:txBody>
      </p:sp>
    </p:spTree>
    <p:extLst>
      <p:ext uri="{BB962C8B-B14F-4D97-AF65-F5344CB8AC3E}">
        <p14:creationId xmlns:p14="http://schemas.microsoft.com/office/powerpoint/2010/main" val="2498291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pt-BR"/>
              <a:t>Clique para editar o título Mestre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DCF9A28E-8AF8-43EA-AF7C-EFAC1E0B5B94}" type="datetimeFigureOut">
              <a:rPr lang="pt-BR" smtClean="0"/>
              <a:t>02/05/2022</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033FC3E5-AACB-4103-AE59-21FFE13A57F0}" type="slidenum">
              <a:rPr lang="pt-BR" smtClean="0"/>
              <a:t>‹#›</a:t>
            </a:fld>
            <a:endParaRPr lang="pt-BR"/>
          </a:p>
        </p:txBody>
      </p:sp>
    </p:spTree>
    <p:extLst>
      <p:ext uri="{BB962C8B-B14F-4D97-AF65-F5344CB8AC3E}">
        <p14:creationId xmlns:p14="http://schemas.microsoft.com/office/powerpoint/2010/main" val="218110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DCF9A28E-8AF8-43EA-AF7C-EFAC1E0B5B94}" type="datetimeFigureOut">
              <a:rPr lang="pt-BR" smtClean="0"/>
              <a:t>02/05/2022</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33FC3E5-AACB-4103-AE59-21FFE13A57F0}" type="slidenum">
              <a:rPr lang="pt-BR" smtClean="0"/>
              <a:t>‹#›</a:t>
            </a:fld>
            <a:endParaRPr lang="pt-BR"/>
          </a:p>
        </p:txBody>
      </p:sp>
    </p:spTree>
    <p:extLst>
      <p:ext uri="{BB962C8B-B14F-4D97-AF65-F5344CB8AC3E}">
        <p14:creationId xmlns:p14="http://schemas.microsoft.com/office/powerpoint/2010/main" val="3775351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629842" y="2505075"/>
            <a:ext cx="3868340"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4629150" y="2505075"/>
            <a:ext cx="3887391"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DCF9A28E-8AF8-43EA-AF7C-EFAC1E0B5B94}" type="datetimeFigureOut">
              <a:rPr lang="pt-BR" smtClean="0"/>
              <a:t>02/05/2022</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033FC3E5-AACB-4103-AE59-21FFE13A57F0}" type="slidenum">
              <a:rPr lang="pt-BR" smtClean="0"/>
              <a:t>‹#›</a:t>
            </a:fld>
            <a:endParaRPr lang="pt-BR"/>
          </a:p>
        </p:txBody>
      </p:sp>
    </p:spTree>
    <p:extLst>
      <p:ext uri="{BB962C8B-B14F-4D97-AF65-F5344CB8AC3E}">
        <p14:creationId xmlns:p14="http://schemas.microsoft.com/office/powerpoint/2010/main" val="3687206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DCF9A28E-8AF8-43EA-AF7C-EFAC1E0B5B94}" type="datetimeFigureOut">
              <a:rPr lang="pt-BR" smtClean="0"/>
              <a:t>02/05/2022</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033FC3E5-AACB-4103-AE59-21FFE13A57F0}" type="slidenum">
              <a:rPr lang="pt-BR" smtClean="0"/>
              <a:t>‹#›</a:t>
            </a:fld>
            <a:endParaRPr lang="pt-BR"/>
          </a:p>
        </p:txBody>
      </p:sp>
    </p:spTree>
    <p:extLst>
      <p:ext uri="{BB962C8B-B14F-4D97-AF65-F5344CB8AC3E}">
        <p14:creationId xmlns:p14="http://schemas.microsoft.com/office/powerpoint/2010/main" val="3676444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F9A28E-8AF8-43EA-AF7C-EFAC1E0B5B94}" type="datetimeFigureOut">
              <a:rPr lang="pt-BR" smtClean="0"/>
              <a:t>02/05/2022</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033FC3E5-AACB-4103-AE59-21FFE13A57F0}" type="slidenum">
              <a:rPr lang="pt-BR" smtClean="0"/>
              <a:t>‹#›</a:t>
            </a:fld>
            <a:endParaRPr lang="pt-BR"/>
          </a:p>
        </p:txBody>
      </p:sp>
    </p:spTree>
    <p:extLst>
      <p:ext uri="{BB962C8B-B14F-4D97-AF65-F5344CB8AC3E}">
        <p14:creationId xmlns:p14="http://schemas.microsoft.com/office/powerpoint/2010/main" val="2476556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t-BR"/>
              <a:t>Clique para editar o título Mestre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DCF9A28E-8AF8-43EA-AF7C-EFAC1E0B5B94}" type="datetimeFigureOut">
              <a:rPr lang="pt-BR" smtClean="0"/>
              <a:t>02/05/2022</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33FC3E5-AACB-4103-AE59-21FFE13A57F0}" type="slidenum">
              <a:rPr lang="pt-BR" smtClean="0"/>
              <a:t>‹#›</a:t>
            </a:fld>
            <a:endParaRPr lang="pt-BR"/>
          </a:p>
        </p:txBody>
      </p:sp>
    </p:spTree>
    <p:extLst>
      <p:ext uri="{BB962C8B-B14F-4D97-AF65-F5344CB8AC3E}">
        <p14:creationId xmlns:p14="http://schemas.microsoft.com/office/powerpoint/2010/main" val="2503331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DCF9A28E-8AF8-43EA-AF7C-EFAC1E0B5B94}" type="datetimeFigureOut">
              <a:rPr lang="pt-BR" smtClean="0"/>
              <a:t>02/05/2022</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033FC3E5-AACB-4103-AE59-21FFE13A57F0}" type="slidenum">
              <a:rPr lang="pt-BR" smtClean="0"/>
              <a:t>‹#›</a:t>
            </a:fld>
            <a:endParaRPr lang="pt-BR"/>
          </a:p>
        </p:txBody>
      </p:sp>
    </p:spTree>
    <p:extLst>
      <p:ext uri="{BB962C8B-B14F-4D97-AF65-F5344CB8AC3E}">
        <p14:creationId xmlns:p14="http://schemas.microsoft.com/office/powerpoint/2010/main" val="82318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80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F9A28E-8AF8-43EA-AF7C-EFAC1E0B5B94}" type="datetimeFigureOut">
              <a:rPr lang="pt-BR" smtClean="0"/>
              <a:t>02/05/2022</a:t>
            </a:fld>
            <a:endParaRPr lang="pt-B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3FC3E5-AACB-4103-AE59-21FFE13A57F0}" type="slidenum">
              <a:rPr lang="pt-BR" smtClean="0"/>
              <a:t>‹#›</a:t>
            </a:fld>
            <a:endParaRPr lang="pt-BR"/>
          </a:p>
        </p:txBody>
      </p:sp>
    </p:spTree>
    <p:extLst>
      <p:ext uri="{BB962C8B-B14F-4D97-AF65-F5344CB8AC3E}">
        <p14:creationId xmlns:p14="http://schemas.microsoft.com/office/powerpoint/2010/main" val="41560190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mailto:moraes@ufba.br" TargetMode="External"/><Relationship Id="rId2" Type="http://schemas.openxmlformats.org/officeDocument/2006/relationships/hyperlink" Target="mailto:thiago.ambientalis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a:spLocks noGrp="1"/>
          </p:cNvSpPr>
          <p:nvPr>
            <p:ph type="ctrTitle"/>
          </p:nvPr>
        </p:nvSpPr>
        <p:spPr>
          <a:xfrm>
            <a:off x="534739" y="2645350"/>
            <a:ext cx="7772400" cy="1051560"/>
          </a:xfrm>
        </p:spPr>
        <p:txBody>
          <a:bodyPr>
            <a:normAutofit fontScale="90000"/>
          </a:bodyPr>
          <a:lstStyle/>
          <a:p>
            <a:r>
              <a:rPr lang="pt-BR" sz="4800" dirty="0" smtClean="0">
                <a:latin typeface="+mn-lt"/>
              </a:rPr>
              <a:t>A negligência do acesso ao abastecimento de água sob a perspectiva do racismo ambiental</a:t>
            </a:r>
            <a:endParaRPr lang="pt-BR" sz="4800" dirty="0">
              <a:latin typeface="+mn-lt"/>
            </a:endParaRPr>
          </a:p>
        </p:txBody>
      </p:sp>
      <p:sp>
        <p:nvSpPr>
          <p:cNvPr id="4" name="Subtítulo 2"/>
          <p:cNvSpPr>
            <a:spLocks noGrp="1"/>
          </p:cNvSpPr>
          <p:nvPr>
            <p:ph type="subTitle" idx="1"/>
          </p:nvPr>
        </p:nvSpPr>
        <p:spPr>
          <a:xfrm>
            <a:off x="412097" y="4196639"/>
            <a:ext cx="7605618" cy="1655762"/>
          </a:xfrm>
        </p:spPr>
        <p:txBody>
          <a:bodyPr>
            <a:normAutofit/>
          </a:bodyPr>
          <a:lstStyle/>
          <a:p>
            <a:pPr algn="l"/>
            <a:r>
              <a:rPr lang="pt-BR" dirty="0"/>
              <a:t>Autores:</a:t>
            </a:r>
          </a:p>
          <a:p>
            <a:pPr algn="l"/>
            <a:r>
              <a:rPr lang="pt-BR" sz="2200" dirty="0" smtClean="0"/>
              <a:t>Thiago Assunção dos Santos, MSc (MAASA/UFBA) e</a:t>
            </a:r>
          </a:p>
          <a:p>
            <a:pPr algn="l"/>
            <a:r>
              <a:rPr lang="pt-BR" sz="2200" dirty="0" smtClean="0"/>
              <a:t>Luiz Roberto Santos Moraes, PhD (MAASA/UFBA)</a:t>
            </a:r>
            <a:endParaRPr lang="pt-BR" sz="2200" dirty="0"/>
          </a:p>
        </p:txBody>
      </p:sp>
      <p:pic>
        <p:nvPicPr>
          <p:cNvPr id="7" name="Imagem 6"/>
          <p:cNvPicPr>
            <a:picLocks noChangeAspect="1"/>
          </p:cNvPicPr>
          <p:nvPr/>
        </p:nvPicPr>
        <p:blipFill>
          <a:blip r:embed="rId2">
            <a:extLst>
              <a:ext uri="{BEBA8EAE-BF5A-486C-A8C5-ECC9F3942E4B}">
                <a14:imgProps xmlns:a14="http://schemas.microsoft.com/office/drawing/2010/main">
                  <a14:imgLayer r:embed="rId3">
                    <a14:imgEffect>
                      <a14:backgroundRemoval t="10000" b="82857" l="7521" r="94708"/>
                    </a14:imgEffect>
                  </a14:imgLayer>
                </a14:imgProps>
              </a:ext>
              <a:ext uri="{28A0092B-C50C-407E-A947-70E740481C1C}">
                <a14:useLocalDpi xmlns:a14="http://schemas.microsoft.com/office/drawing/2010/main" val="0"/>
              </a:ext>
            </a:extLst>
          </a:blip>
          <a:stretch>
            <a:fillRect/>
          </a:stretch>
        </p:blipFill>
        <p:spPr>
          <a:xfrm>
            <a:off x="412097" y="5650523"/>
            <a:ext cx="2367978" cy="898395"/>
          </a:xfrm>
          <a:prstGeom prst="rect">
            <a:avLst/>
          </a:prstGeom>
        </p:spPr>
      </p:pic>
      <p:sp>
        <p:nvSpPr>
          <p:cNvPr id="9" name="CaixaDeTexto 8"/>
          <p:cNvSpPr txBox="1"/>
          <p:nvPr/>
        </p:nvSpPr>
        <p:spPr>
          <a:xfrm>
            <a:off x="318332" y="6274060"/>
            <a:ext cx="2555508" cy="215444"/>
          </a:xfrm>
          <a:prstGeom prst="rect">
            <a:avLst/>
          </a:prstGeom>
          <a:noFill/>
        </p:spPr>
        <p:txBody>
          <a:bodyPr wrap="none" rtlCol="0">
            <a:spAutoFit/>
          </a:bodyPr>
          <a:lstStyle/>
          <a:p>
            <a:r>
              <a:rPr lang="pt-BR" sz="800" dirty="0" smtClean="0">
                <a:latin typeface="Arial" pitchFamily="34" charset="0"/>
                <a:cs typeface="Arial" pitchFamily="34" charset="0"/>
              </a:rPr>
              <a:t>Mestrado em Meio Ambiente, Águas e Saneamento</a:t>
            </a:r>
            <a:endParaRPr lang="pt-BR" sz="800" dirty="0">
              <a:latin typeface="Arial" pitchFamily="34" charset="0"/>
              <a:cs typeface="Arial" pitchFamily="34" charset="0"/>
            </a:endParaRPr>
          </a:p>
        </p:txBody>
      </p:sp>
      <p:pic>
        <p:nvPicPr>
          <p:cNvPr id="8" name="Picture 6">
            <a:extLst>
              <a:ext uri="{FF2B5EF4-FFF2-40B4-BE49-F238E27FC236}">
                <a16:creationId xmlns:a16="http://schemas.microsoft.com/office/drawing/2014/main" xmlns="" id="{62F795AC-5151-4433-869C-786DE86A0AA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21787" y="4754800"/>
            <a:ext cx="1096745" cy="16915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9571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568712" y="1380024"/>
            <a:ext cx="9431358" cy="4752528"/>
          </a:xfrm>
        </p:spPr>
        <p:txBody>
          <a:bodyPr>
            <a:noAutofit/>
          </a:bodyPr>
          <a:lstStyle/>
          <a:p>
            <a:pPr algn="l">
              <a:spcBef>
                <a:spcPts val="0"/>
              </a:spcBef>
            </a:pPr>
            <a:r>
              <a:rPr lang="pt-BR" b="1" dirty="0" smtClean="0"/>
              <a:t>              Resultados </a:t>
            </a:r>
            <a:r>
              <a:rPr lang="pt-BR" b="1" dirty="0"/>
              <a:t>e discussão</a:t>
            </a:r>
          </a:p>
          <a:p>
            <a:pPr marL="914400" lvl="0" algn="just">
              <a:lnSpc>
                <a:spcPct val="100000"/>
              </a:lnSpc>
              <a:spcBef>
                <a:spcPts val="0"/>
              </a:spcBef>
            </a:pPr>
            <a:r>
              <a:rPr lang="pt-BR" dirty="0" smtClean="0">
                <a:solidFill>
                  <a:srgbClr val="000000"/>
                </a:solidFill>
                <a:ea typeface="Times New Roman"/>
                <a:cs typeface="Times New Roman"/>
                <a:sym typeface="Times New Roman"/>
              </a:rPr>
              <a:t>“(...) </a:t>
            </a:r>
            <a:r>
              <a:rPr lang="pt-BR" dirty="0">
                <a:solidFill>
                  <a:srgbClr val="000000"/>
                </a:solidFill>
                <a:ea typeface="Times New Roman"/>
                <a:cs typeface="Times New Roman"/>
                <a:sym typeface="Times New Roman"/>
              </a:rPr>
              <a:t>faltou (água) foi quando o povo ficou tudo doido aí. Pegaram água aqui, que a cisterna ficou lá embaixo, pouquinho assim</a:t>
            </a:r>
            <a:r>
              <a:rPr lang="pt-BR" dirty="0" smtClean="0">
                <a:solidFill>
                  <a:srgbClr val="000000"/>
                </a:solidFill>
                <a:ea typeface="Times New Roman"/>
                <a:cs typeface="Times New Roman"/>
                <a:sym typeface="Times New Roman"/>
              </a:rPr>
              <a:t>”, conforme relato da Sra. Ana (outra moradora).</a:t>
            </a:r>
            <a:endParaRPr lang="pt-BR" dirty="0">
              <a:solidFill>
                <a:srgbClr val="000000"/>
              </a:solidFill>
              <a:ea typeface="Times New Roman"/>
              <a:cs typeface="Times New Roman"/>
              <a:sym typeface="Times New Roman"/>
            </a:endParaRPr>
          </a:p>
          <a:p>
            <a:pPr marL="914400" lvl="0" algn="just">
              <a:lnSpc>
                <a:spcPct val="100000"/>
              </a:lnSpc>
              <a:spcBef>
                <a:spcPts val="0"/>
              </a:spcBef>
              <a:spcAft>
                <a:spcPts val="1000"/>
              </a:spcAft>
            </a:pPr>
            <a:r>
              <a:rPr lang="pt-BR" dirty="0" smtClean="0">
                <a:solidFill>
                  <a:srgbClr val="000000"/>
                </a:solidFill>
                <a:ea typeface="Times New Roman"/>
                <a:cs typeface="Times New Roman"/>
                <a:sym typeface="Times New Roman"/>
              </a:rPr>
              <a:t>Segundo o Sr. José: “Era </a:t>
            </a:r>
            <a:r>
              <a:rPr lang="pt-BR" dirty="0">
                <a:solidFill>
                  <a:srgbClr val="000000"/>
                </a:solidFill>
                <a:ea typeface="Times New Roman"/>
                <a:cs typeface="Times New Roman"/>
                <a:sym typeface="Times New Roman"/>
              </a:rPr>
              <a:t>ali oh (aponta para </a:t>
            </a:r>
            <a:r>
              <a:rPr lang="pt-BR" dirty="0" smtClean="0">
                <a:solidFill>
                  <a:srgbClr val="000000"/>
                </a:solidFill>
                <a:ea typeface="Times New Roman"/>
                <a:cs typeface="Times New Roman"/>
                <a:sym typeface="Times New Roman"/>
              </a:rPr>
              <a:t>a bica</a:t>
            </a:r>
            <a:r>
              <a:rPr lang="pt-BR" dirty="0">
                <a:solidFill>
                  <a:srgbClr val="000000"/>
                </a:solidFill>
                <a:ea typeface="Times New Roman"/>
                <a:cs typeface="Times New Roman"/>
                <a:sym typeface="Times New Roman"/>
              </a:rPr>
              <a:t>)! A solução da gente era água mineral, tive que comprar seis vasos de água mineral para ficar bebendo água. É! Olha lá, não é mentira não, se você entrar ali eu já tenho quatro ali no hall ali, porque de tanto que já tinha comprado mesmo, agora já compro em grande quantidade e deixou estocado, porque não sei quando vai faltar água, entendeu? E ali só presta para tomar banho, e olhe lá tomar banho, e lavar roupa, essas coisas mais nada, e beber não presta, cozinhar e beber tem que comprar água mineral se não tiver dinheiro fica com fome e com sede, se não, já </a:t>
            </a:r>
            <a:r>
              <a:rPr lang="pt-BR" dirty="0" smtClean="0">
                <a:solidFill>
                  <a:srgbClr val="000000"/>
                </a:solidFill>
                <a:ea typeface="Times New Roman"/>
                <a:cs typeface="Times New Roman"/>
                <a:sym typeface="Times New Roman"/>
              </a:rPr>
              <a:t>era”.</a:t>
            </a:r>
            <a:endParaRPr lang="pt-BR" dirty="0">
              <a:solidFill>
                <a:srgbClr val="000000"/>
              </a:solidFill>
              <a:ea typeface="Times New Roman"/>
              <a:cs typeface="Times New Roman"/>
              <a:sym typeface="Times New Roman"/>
            </a:endParaRPr>
          </a:p>
          <a:p>
            <a:pPr algn="just"/>
            <a:endParaRPr lang="pt-BR" dirty="0"/>
          </a:p>
          <a:p>
            <a:pPr algn="just"/>
            <a:endParaRPr lang="pt-BR" dirty="0"/>
          </a:p>
        </p:txBody>
      </p:sp>
    </p:spTree>
    <p:extLst>
      <p:ext uri="{BB962C8B-B14F-4D97-AF65-F5344CB8AC3E}">
        <p14:creationId xmlns:p14="http://schemas.microsoft.com/office/powerpoint/2010/main" val="1483429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43922" y="1380024"/>
            <a:ext cx="8518724" cy="4752528"/>
          </a:xfrm>
        </p:spPr>
        <p:txBody>
          <a:bodyPr>
            <a:noAutofit/>
          </a:bodyPr>
          <a:lstStyle/>
          <a:p>
            <a:pPr algn="l">
              <a:spcBef>
                <a:spcPts val="0"/>
              </a:spcBef>
            </a:pPr>
            <a:r>
              <a:rPr lang="pt-BR" b="1" dirty="0"/>
              <a:t>Resultados e discussão</a:t>
            </a:r>
          </a:p>
          <a:p>
            <a:pPr algn="just"/>
            <a:r>
              <a:rPr lang="pt-BR" dirty="0" smtClean="0"/>
              <a:t>A </a:t>
            </a:r>
            <a:r>
              <a:rPr lang="pt-BR" dirty="0"/>
              <a:t>Sra. Helena (moradora) expressa indignação quanto à prestação dos serviços públicos prestados pela Empresa, que dá prioridade ao atendimento às reclamações de usuários de bairros elitizados, principalmente quando há problemas com os esgotos sanitários nas vias públicas. </a:t>
            </a:r>
          </a:p>
          <a:p>
            <a:pPr algn="just"/>
            <a:endParaRPr lang="pt-BR" dirty="0" smtClean="0"/>
          </a:p>
          <a:p>
            <a:pPr algn="just"/>
            <a:r>
              <a:rPr lang="pt-BR" dirty="0" smtClean="0"/>
              <a:t>No </a:t>
            </a:r>
            <a:r>
              <a:rPr lang="pt-BR" dirty="0"/>
              <a:t>tocante, as condições e características expostas ao bairro negro Rua Nova, isso se caracteriza como racismo ambiental, pela marginalização e exclusão social que são postos conforme Souza (2015), pois permite a conformação da extrema violência exercida à população de um bairro pobre e negro, impondo-se a naturalização de conviver em áreas sem condições adequadas de saneamento básico.</a:t>
            </a:r>
          </a:p>
        </p:txBody>
      </p:sp>
    </p:spTree>
    <p:extLst>
      <p:ext uri="{BB962C8B-B14F-4D97-AF65-F5344CB8AC3E}">
        <p14:creationId xmlns:p14="http://schemas.microsoft.com/office/powerpoint/2010/main" val="4087348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43922" y="1380024"/>
            <a:ext cx="8518724" cy="4752528"/>
          </a:xfrm>
        </p:spPr>
        <p:txBody>
          <a:bodyPr>
            <a:noAutofit/>
          </a:bodyPr>
          <a:lstStyle/>
          <a:p>
            <a:pPr algn="l">
              <a:spcBef>
                <a:spcPts val="0"/>
              </a:spcBef>
            </a:pPr>
            <a:r>
              <a:rPr lang="pt-BR" b="1" dirty="0">
                <a:solidFill>
                  <a:schemeClr val="tx1"/>
                </a:solidFill>
              </a:rPr>
              <a:t>Conclusões</a:t>
            </a:r>
          </a:p>
          <a:p>
            <a:pPr algn="l"/>
            <a:endParaRPr lang="pt-BR" dirty="0">
              <a:solidFill>
                <a:schemeClr val="tx1"/>
              </a:solidFill>
            </a:endParaRPr>
          </a:p>
          <a:p>
            <a:pPr algn="just"/>
            <a:r>
              <a:rPr lang="pt-BR" dirty="0"/>
              <a:t>Diante do </a:t>
            </a:r>
            <a:r>
              <a:rPr lang="pt-BR" dirty="0" smtClean="0"/>
              <a:t>exposto, os resultados apontam que negligências ocorridas em bairros negros são geradoras de desigualdades raciais, sendo tal fenômeno tido como </a:t>
            </a:r>
            <a:r>
              <a:rPr lang="pt-BR" dirty="0"/>
              <a:t>racismo ambiental. No entanto, vale ressaltar que o racismo ambiental que perpassa pelas atitudes tomadas pelas instituições públicas e privadas serve como tecnologia de controle e poder, </a:t>
            </a:r>
            <a:r>
              <a:rPr lang="pt-BR" dirty="0" smtClean="0"/>
              <a:t>bem como violar o direito humano </a:t>
            </a:r>
            <a:r>
              <a:rPr lang="pt-BR" dirty="0"/>
              <a:t>à água e ao esgotamento sanitário aprovados e declarados </a:t>
            </a:r>
            <a:r>
              <a:rPr lang="pt-BR" dirty="0" smtClean="0"/>
              <a:t>em 2010 pela </a:t>
            </a:r>
            <a:r>
              <a:rPr lang="pt-BR" dirty="0"/>
              <a:t>ONU. </a:t>
            </a:r>
          </a:p>
        </p:txBody>
      </p:sp>
    </p:spTree>
    <p:extLst>
      <p:ext uri="{BB962C8B-B14F-4D97-AF65-F5344CB8AC3E}">
        <p14:creationId xmlns:p14="http://schemas.microsoft.com/office/powerpoint/2010/main" val="3032713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43935" y="1380024"/>
            <a:ext cx="8506988" cy="4739421"/>
          </a:xfrm>
        </p:spPr>
        <p:txBody>
          <a:bodyPr>
            <a:normAutofit fontScale="77500" lnSpcReduction="20000"/>
          </a:bodyPr>
          <a:lstStyle/>
          <a:p>
            <a:pPr algn="l"/>
            <a:r>
              <a:rPr lang="pt-BR" sz="3400" b="1" dirty="0">
                <a:solidFill>
                  <a:schemeClr val="tx1"/>
                </a:solidFill>
              </a:rPr>
              <a:t>Referências</a:t>
            </a:r>
            <a:endParaRPr lang="pt-BR" sz="3400" dirty="0">
              <a:solidFill>
                <a:schemeClr val="tx1"/>
              </a:solidFill>
            </a:endParaRPr>
          </a:p>
          <a:p>
            <a:pPr algn="l"/>
            <a:endParaRPr lang="pt-BR" sz="2400" dirty="0">
              <a:solidFill>
                <a:schemeClr val="tx1"/>
              </a:solidFill>
            </a:endParaRPr>
          </a:p>
          <a:p>
            <a:pPr algn="l"/>
            <a:endParaRPr lang="pt-BR" sz="2400" dirty="0">
              <a:solidFill>
                <a:schemeClr val="tx1"/>
              </a:solidFill>
            </a:endParaRPr>
          </a:p>
          <a:p>
            <a:pPr algn="just"/>
            <a:r>
              <a:rPr lang="pt-BR" sz="2800" dirty="0"/>
              <a:t>GARCIA, A. S. Desigualdades raciais e urbanas em Bangu: de senzala a vila operária, de vila operária a bairro/cidade negra. In: </a:t>
            </a:r>
            <a:r>
              <a:rPr lang="pt-BR" sz="2800" b="1" dirty="0"/>
              <a:t>Espaço urbano e </a:t>
            </a:r>
            <a:r>
              <a:rPr lang="pt-BR" sz="2800" b="1" dirty="0" err="1"/>
              <a:t>afrodescendência</a:t>
            </a:r>
            <a:r>
              <a:rPr lang="pt-BR" sz="2800" b="1" dirty="0"/>
              <a:t>: </a:t>
            </a:r>
            <a:r>
              <a:rPr lang="pt-BR" sz="2800" dirty="0"/>
              <a:t>estudo da espacialidade negra urbana para o debate das políticas públicas. CUNHA JÚNIOR, H.; RAMOS, M.E.R. (Org.). Fortaleza: Edições UFC, 2007</a:t>
            </a:r>
            <a:r>
              <a:rPr lang="pt-BR" sz="2800" dirty="0" smtClean="0"/>
              <a:t>. p</a:t>
            </a:r>
            <a:r>
              <a:rPr lang="pt-BR" sz="2800" dirty="0"/>
              <a:t>. </a:t>
            </a:r>
            <a:r>
              <a:rPr lang="pt-BR" sz="2800" dirty="0" smtClean="0"/>
              <a:t>17-46.</a:t>
            </a:r>
          </a:p>
          <a:p>
            <a:pPr algn="just"/>
            <a:r>
              <a:rPr lang="pt-BR" sz="2800" dirty="0"/>
              <a:t>JESUS, </a:t>
            </a:r>
            <a:r>
              <a:rPr lang="pt-BR" sz="2800" dirty="0" smtClean="0"/>
              <a:t>V. </a:t>
            </a:r>
            <a:r>
              <a:rPr lang="pt-BR" sz="2800" dirty="0" err="1"/>
              <a:t>Racializando</a:t>
            </a:r>
            <a:r>
              <a:rPr lang="pt-BR" sz="2800" dirty="0"/>
              <a:t> um olhar (sociológico) da saúde ambiental em saneamento da população negra: um </a:t>
            </a:r>
            <a:r>
              <a:rPr lang="pt-BR" sz="2800" i="1" dirty="0" err="1"/>
              <a:t>continuum</a:t>
            </a:r>
            <a:r>
              <a:rPr lang="pt-BR" sz="2800" dirty="0"/>
              <a:t> colonial chamado de racismo ambiental. </a:t>
            </a:r>
            <a:r>
              <a:rPr lang="pt-BR" sz="2800" b="1" dirty="0"/>
              <a:t>Saúde e Sociedade (online)</a:t>
            </a:r>
            <a:r>
              <a:rPr lang="pt-BR" sz="2800" dirty="0"/>
              <a:t>, v. 29, n 2, p. 1-15, 2020</a:t>
            </a:r>
            <a:r>
              <a:rPr lang="pt-BR" sz="2800" dirty="0" smtClean="0"/>
              <a:t>.</a:t>
            </a:r>
          </a:p>
          <a:p>
            <a:pPr algn="just"/>
            <a:r>
              <a:rPr lang="pt-BR" sz="2800" dirty="0"/>
              <a:t>MINAYO, M. C. de S. Análise qualitativa: teoria, passos e fidedignidade. </a:t>
            </a:r>
            <a:r>
              <a:rPr lang="pt-BR" sz="2800" b="1" dirty="0"/>
              <a:t>Ciências &amp; Saúde Coletiva</a:t>
            </a:r>
            <a:r>
              <a:rPr lang="pt-BR" sz="2800" dirty="0"/>
              <a:t>, v. 17, n. 3, p. 621-626, 2012.</a:t>
            </a:r>
          </a:p>
          <a:p>
            <a:pPr algn="just"/>
            <a:r>
              <a:rPr lang="pt-BR" sz="2800" dirty="0" smtClean="0"/>
              <a:t>SOUZA</a:t>
            </a:r>
            <a:r>
              <a:rPr lang="pt-BR" sz="2800" dirty="0"/>
              <a:t>, A. S. de. </a:t>
            </a:r>
            <a:r>
              <a:rPr lang="pt-BR" sz="2800" b="1" dirty="0"/>
              <a:t>Direito e Racismo Ambiental na diáspora africana</a:t>
            </a:r>
            <a:r>
              <a:rPr lang="pt-BR" sz="2800" dirty="0"/>
              <a:t>: promoção da justiça ambiental através do direito. Salvador: EDUFBA, 2015</a:t>
            </a:r>
            <a:r>
              <a:rPr lang="pt-BR" sz="2800" dirty="0" smtClean="0"/>
              <a:t>.</a:t>
            </a:r>
            <a:endParaRPr lang="pt-BR" sz="2800" dirty="0"/>
          </a:p>
        </p:txBody>
      </p:sp>
    </p:spTree>
    <p:extLst>
      <p:ext uri="{BB962C8B-B14F-4D97-AF65-F5344CB8AC3E}">
        <p14:creationId xmlns:p14="http://schemas.microsoft.com/office/powerpoint/2010/main" val="1076192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61346" y="1380023"/>
            <a:ext cx="7272808" cy="4320480"/>
          </a:xfrm>
        </p:spPr>
        <p:txBody>
          <a:bodyPr>
            <a:normAutofit/>
          </a:bodyPr>
          <a:lstStyle/>
          <a:p>
            <a:pPr algn="l"/>
            <a:r>
              <a:rPr lang="pt-BR" b="1" dirty="0">
                <a:solidFill>
                  <a:schemeClr val="tx1"/>
                </a:solidFill>
              </a:rPr>
              <a:t>Agradecimentos</a:t>
            </a:r>
          </a:p>
          <a:p>
            <a:pPr algn="l"/>
            <a:endParaRPr lang="pt-BR" dirty="0">
              <a:solidFill>
                <a:schemeClr val="tx1"/>
              </a:solidFill>
            </a:endParaRPr>
          </a:p>
          <a:p>
            <a:pPr algn="l"/>
            <a:endParaRPr lang="pt-BR" sz="2400" dirty="0">
              <a:solidFill>
                <a:schemeClr val="tx1"/>
              </a:solidFill>
            </a:endParaRPr>
          </a:p>
          <a:p>
            <a:pPr algn="l"/>
            <a:r>
              <a:rPr lang="pt-BR" sz="2400" dirty="0" smtClean="0">
                <a:solidFill>
                  <a:schemeClr val="tx1"/>
                </a:solidFill>
              </a:rPr>
              <a:t>Ao Prof. MSc. Renavan Andrade Sobrinho da UFBA por ter se disponibilizado a apresentar esse trabalho nesse evento.</a:t>
            </a:r>
            <a:endParaRPr lang="pt-BR" sz="2400" dirty="0">
              <a:solidFill>
                <a:schemeClr val="tx1"/>
              </a:solidFill>
            </a:endParaRPr>
          </a:p>
        </p:txBody>
      </p:sp>
    </p:spTree>
    <p:extLst>
      <p:ext uri="{BB962C8B-B14F-4D97-AF65-F5344CB8AC3E}">
        <p14:creationId xmlns:p14="http://schemas.microsoft.com/office/powerpoint/2010/main" val="204635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80407" y="1632572"/>
            <a:ext cx="8146924" cy="4320480"/>
          </a:xfrm>
        </p:spPr>
        <p:txBody>
          <a:bodyPr>
            <a:normAutofit/>
          </a:bodyPr>
          <a:lstStyle/>
          <a:p>
            <a:pPr algn="l"/>
            <a:endParaRPr lang="pt-BR" b="1" dirty="0">
              <a:solidFill>
                <a:schemeClr val="tx1"/>
              </a:solidFill>
            </a:endParaRPr>
          </a:p>
          <a:p>
            <a:r>
              <a:rPr lang="pt-BR" b="1" dirty="0" smtClean="0">
                <a:solidFill>
                  <a:schemeClr val="tx1"/>
                </a:solidFill>
              </a:rPr>
              <a:t>MUITO OBRIGADO</a:t>
            </a:r>
            <a:r>
              <a:rPr lang="pt-BR" b="1" dirty="0">
                <a:solidFill>
                  <a:schemeClr val="tx1"/>
                </a:solidFill>
              </a:rPr>
              <a:t>!</a:t>
            </a:r>
          </a:p>
          <a:p>
            <a:endParaRPr lang="pt-BR" dirty="0" smtClean="0">
              <a:solidFill>
                <a:schemeClr val="tx1"/>
              </a:solidFill>
            </a:endParaRPr>
          </a:p>
          <a:p>
            <a:endParaRPr lang="pt-BR" dirty="0">
              <a:solidFill>
                <a:schemeClr val="tx1"/>
              </a:solidFill>
            </a:endParaRPr>
          </a:p>
          <a:p>
            <a:r>
              <a:rPr lang="pt-BR" dirty="0" smtClean="0">
                <a:solidFill>
                  <a:schemeClr val="tx1"/>
                </a:solidFill>
              </a:rPr>
              <a:t>Thiago Assunção dos Santos</a:t>
            </a:r>
          </a:p>
          <a:p>
            <a:r>
              <a:rPr lang="pt-BR" dirty="0" smtClean="0">
                <a:solidFill>
                  <a:schemeClr val="tx1"/>
                </a:solidFill>
              </a:rPr>
              <a:t> (</a:t>
            </a:r>
            <a:r>
              <a:rPr lang="pt-BR" dirty="0" smtClean="0">
                <a:solidFill>
                  <a:schemeClr val="tx1"/>
                </a:solidFill>
                <a:hlinkClick r:id="rId2"/>
              </a:rPr>
              <a:t>thiago.ambientalista@gmail.com</a:t>
            </a:r>
            <a:r>
              <a:rPr lang="pt-BR" dirty="0" smtClean="0">
                <a:solidFill>
                  <a:schemeClr val="tx1"/>
                </a:solidFill>
              </a:rPr>
              <a:t>)</a:t>
            </a:r>
          </a:p>
          <a:p>
            <a:endParaRPr lang="pt-BR" dirty="0" smtClean="0"/>
          </a:p>
          <a:p>
            <a:r>
              <a:rPr lang="pt-BR" dirty="0" smtClean="0"/>
              <a:t>Luiz Roberto Santos Moraes</a:t>
            </a:r>
          </a:p>
          <a:p>
            <a:r>
              <a:rPr lang="pt-BR" dirty="0" smtClean="0"/>
              <a:t>(</a:t>
            </a:r>
            <a:r>
              <a:rPr lang="pt-BR" dirty="0" smtClean="0">
                <a:hlinkClick r:id="rId3"/>
              </a:rPr>
              <a:t>moraes@ufba.br</a:t>
            </a:r>
            <a:r>
              <a:rPr lang="pt-BR" dirty="0" smtClean="0"/>
              <a:t>)</a:t>
            </a:r>
          </a:p>
          <a:p>
            <a:pPr algn="l"/>
            <a:endParaRPr lang="pt-BR" dirty="0">
              <a:solidFill>
                <a:schemeClr val="tx1"/>
              </a:solidFill>
            </a:endParaRPr>
          </a:p>
        </p:txBody>
      </p:sp>
    </p:spTree>
    <p:extLst>
      <p:ext uri="{BB962C8B-B14F-4D97-AF65-F5344CB8AC3E}">
        <p14:creationId xmlns:p14="http://schemas.microsoft.com/office/powerpoint/2010/main" val="3542914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43926" y="1380021"/>
            <a:ext cx="7776864" cy="4752528"/>
          </a:xfrm>
        </p:spPr>
        <p:txBody>
          <a:bodyPr>
            <a:noAutofit/>
          </a:bodyPr>
          <a:lstStyle/>
          <a:p>
            <a:pPr algn="l"/>
            <a:r>
              <a:rPr lang="pt-BR" b="1" dirty="0">
                <a:solidFill>
                  <a:schemeClr val="tx1"/>
                </a:solidFill>
              </a:rPr>
              <a:t>Introdução</a:t>
            </a:r>
          </a:p>
          <a:p>
            <a:pPr algn="l"/>
            <a:endParaRPr lang="pt-BR" dirty="0"/>
          </a:p>
          <a:p>
            <a:pPr algn="just"/>
            <a:r>
              <a:rPr lang="pt-BR" dirty="0" smtClean="0"/>
              <a:t>No </a:t>
            </a:r>
            <a:r>
              <a:rPr lang="pt-BR" dirty="0"/>
              <a:t>Brasil, os serviços </a:t>
            </a:r>
            <a:r>
              <a:rPr lang="pt-BR" dirty="0" smtClean="0"/>
              <a:t>públicos </a:t>
            </a:r>
            <a:r>
              <a:rPr lang="pt-BR" dirty="0"/>
              <a:t>de água e de </a:t>
            </a:r>
            <a:r>
              <a:rPr lang="pt-BR" dirty="0" smtClean="0"/>
              <a:t>esgoto </a:t>
            </a:r>
            <a:r>
              <a:rPr lang="pt-BR" dirty="0"/>
              <a:t>são, de modo geral, prestados pelas Companhias </a:t>
            </a:r>
            <a:r>
              <a:rPr lang="pt-BR" dirty="0" smtClean="0"/>
              <a:t>Estaduais.</a:t>
            </a:r>
          </a:p>
          <a:p>
            <a:pPr algn="just"/>
            <a:endParaRPr lang="pt-BR" dirty="0" smtClean="0"/>
          </a:p>
          <a:p>
            <a:pPr algn="just"/>
            <a:r>
              <a:rPr lang="pt-BR" dirty="0" smtClean="0"/>
              <a:t>Na </a:t>
            </a:r>
            <a:r>
              <a:rPr lang="pt-BR" dirty="0"/>
              <a:t>Bahia, a </a:t>
            </a:r>
            <a:r>
              <a:rPr lang="pt-BR" dirty="0" smtClean="0"/>
              <a:t>Embasa, </a:t>
            </a:r>
            <a:r>
              <a:rPr lang="pt-BR" dirty="0"/>
              <a:t>é responsável pela prestação dos serviços públicos de água e </a:t>
            </a:r>
            <a:r>
              <a:rPr lang="pt-BR" dirty="0" smtClean="0"/>
              <a:t>esgoto em Feira </a:t>
            </a:r>
            <a:r>
              <a:rPr lang="pt-BR" dirty="0"/>
              <a:t>de </a:t>
            </a:r>
            <a:r>
              <a:rPr lang="pt-BR" dirty="0" smtClean="0"/>
              <a:t>Santana, lócus dessa pesquisa.</a:t>
            </a:r>
          </a:p>
          <a:p>
            <a:pPr algn="just"/>
            <a:endParaRPr lang="pt-BR" dirty="0" smtClean="0"/>
          </a:p>
          <a:p>
            <a:pPr algn="just"/>
            <a:r>
              <a:rPr lang="pt-BR" dirty="0" smtClean="0"/>
              <a:t>Segundo o </a:t>
            </a:r>
            <a:r>
              <a:rPr lang="pt-BR" dirty="0" err="1" smtClean="0"/>
              <a:t>Snis</a:t>
            </a:r>
            <a:r>
              <a:rPr lang="pt-BR" dirty="0" smtClean="0"/>
              <a:t> (2020), </a:t>
            </a:r>
            <a:r>
              <a:rPr lang="pt-BR" dirty="0"/>
              <a:t>nesse município, o atendimento em abastecimento de água da população urbana </a:t>
            </a:r>
            <a:r>
              <a:rPr lang="pt-BR" dirty="0" smtClean="0"/>
              <a:t>era </a:t>
            </a:r>
            <a:r>
              <a:rPr lang="pt-BR" dirty="0"/>
              <a:t>de 100% (IN023) e em esgotamento sanitário de 74,4% (IN015</a:t>
            </a:r>
            <a:r>
              <a:rPr lang="pt-BR" dirty="0" smtClean="0"/>
              <a:t>).</a:t>
            </a:r>
          </a:p>
        </p:txBody>
      </p:sp>
    </p:spTree>
    <p:extLst>
      <p:ext uri="{BB962C8B-B14F-4D97-AF65-F5344CB8AC3E}">
        <p14:creationId xmlns:p14="http://schemas.microsoft.com/office/powerpoint/2010/main" val="3608938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43925" y="1204332"/>
            <a:ext cx="8506997" cy="4928217"/>
          </a:xfrm>
        </p:spPr>
        <p:txBody>
          <a:bodyPr>
            <a:noAutofit/>
          </a:bodyPr>
          <a:lstStyle/>
          <a:p>
            <a:pPr algn="l"/>
            <a:r>
              <a:rPr lang="pt-BR" b="1" dirty="0" smtClean="0">
                <a:solidFill>
                  <a:schemeClr val="tx1"/>
                </a:solidFill>
              </a:rPr>
              <a:t>Introdução</a:t>
            </a:r>
          </a:p>
          <a:p>
            <a:pPr algn="l"/>
            <a:endParaRPr lang="pt-BR" b="1" dirty="0" smtClean="0">
              <a:solidFill>
                <a:schemeClr val="tx1"/>
              </a:solidFill>
            </a:endParaRPr>
          </a:p>
          <a:p>
            <a:pPr algn="just"/>
            <a:r>
              <a:rPr lang="pt-BR" sz="2200" dirty="0" smtClean="0"/>
              <a:t>Para Antônia Garcia (2007), quando o </a:t>
            </a:r>
            <a:r>
              <a:rPr lang="pt-BR" sz="2200" dirty="0"/>
              <a:t>acesso ao </a:t>
            </a:r>
            <a:r>
              <a:rPr lang="pt-BR" sz="2200" dirty="0" smtClean="0"/>
              <a:t>serviço público de </a:t>
            </a:r>
            <a:r>
              <a:rPr lang="pt-BR" sz="2200" dirty="0"/>
              <a:t>água e </a:t>
            </a:r>
            <a:r>
              <a:rPr lang="pt-BR" sz="2200" dirty="0" smtClean="0"/>
              <a:t>esgoto é analisado </a:t>
            </a:r>
            <a:r>
              <a:rPr lang="pt-BR" sz="2200" dirty="0"/>
              <a:t>a partir de marcadores </a:t>
            </a:r>
            <a:r>
              <a:rPr lang="pt-BR" sz="2200" dirty="0" smtClean="0"/>
              <a:t>socioeconômicos, </a:t>
            </a:r>
            <a:r>
              <a:rPr lang="pt-BR" sz="2200" dirty="0"/>
              <a:t>revela que a prestação </a:t>
            </a:r>
            <a:r>
              <a:rPr lang="pt-BR" sz="2200" dirty="0" smtClean="0"/>
              <a:t>desses </a:t>
            </a:r>
            <a:r>
              <a:rPr lang="pt-BR" sz="2200" dirty="0"/>
              <a:t>serviços públicos </a:t>
            </a:r>
            <a:r>
              <a:rPr lang="pt-BR" sz="2200" dirty="0" smtClean="0"/>
              <a:t>é desigual nos </a:t>
            </a:r>
            <a:r>
              <a:rPr lang="pt-BR" sz="2200" dirty="0"/>
              <a:t>bairros </a:t>
            </a:r>
            <a:r>
              <a:rPr lang="pt-BR" sz="2200" dirty="0" smtClean="0"/>
              <a:t>com população de baixa renda.</a:t>
            </a:r>
          </a:p>
          <a:p>
            <a:pPr algn="just"/>
            <a:endParaRPr lang="pt-BR" sz="2200" dirty="0"/>
          </a:p>
          <a:p>
            <a:pPr algn="just"/>
            <a:r>
              <a:rPr lang="pt-BR" sz="2200" dirty="0" smtClean="0"/>
              <a:t>Essa é uma realidade nos </a:t>
            </a:r>
            <a:r>
              <a:rPr lang="pt-BR" sz="2200" dirty="0"/>
              <a:t>espaços </a:t>
            </a:r>
            <a:r>
              <a:rPr lang="pt-BR" sz="2200" dirty="0" smtClean="0"/>
              <a:t>habitados </a:t>
            </a:r>
            <a:r>
              <a:rPr lang="pt-BR" sz="2200" dirty="0"/>
              <a:t>por pessoas negras</a:t>
            </a:r>
            <a:r>
              <a:rPr lang="pt-BR" sz="2200" dirty="0" smtClean="0"/>
              <a:t>, resultando em agravos a saúde pública pelas Doenças Relacionadas ao Saneamento Inadequado (</a:t>
            </a:r>
            <a:r>
              <a:rPr lang="pt-BR" sz="2200" dirty="0"/>
              <a:t>JESUS, 2020</a:t>
            </a:r>
            <a:r>
              <a:rPr lang="pt-BR" sz="2200" dirty="0" smtClean="0"/>
              <a:t>).</a:t>
            </a:r>
          </a:p>
          <a:p>
            <a:pPr algn="just"/>
            <a:endParaRPr lang="pt-BR" sz="2200" dirty="0" smtClean="0"/>
          </a:p>
          <a:p>
            <a:pPr algn="just"/>
            <a:r>
              <a:rPr lang="pt-BR" sz="2200" dirty="0" smtClean="0"/>
              <a:t>A </a:t>
            </a:r>
            <a:r>
              <a:rPr lang="pt-BR" sz="2200" dirty="0"/>
              <a:t>população </a:t>
            </a:r>
            <a:r>
              <a:rPr lang="pt-BR" sz="2200" dirty="0" smtClean="0"/>
              <a:t>afrodescendente, historicamente, é a </a:t>
            </a:r>
            <a:r>
              <a:rPr lang="pt-BR" sz="2200" dirty="0"/>
              <a:t>mais atingida pelas consequências dramáticas da desigualdade racial,  </a:t>
            </a:r>
            <a:r>
              <a:rPr lang="pt-BR" sz="2200" dirty="0" smtClean="0"/>
              <a:t>e tal </a:t>
            </a:r>
            <a:r>
              <a:rPr lang="pt-BR" sz="2200" dirty="0"/>
              <a:t>situação </a:t>
            </a:r>
            <a:r>
              <a:rPr lang="pt-BR" sz="2200" dirty="0" smtClean="0"/>
              <a:t>pode ser compreendida como racismo ambiental.</a:t>
            </a:r>
            <a:endParaRPr lang="pt-BR" sz="2200" dirty="0"/>
          </a:p>
        </p:txBody>
      </p:sp>
    </p:spTree>
    <p:extLst>
      <p:ext uri="{BB962C8B-B14F-4D97-AF65-F5344CB8AC3E}">
        <p14:creationId xmlns:p14="http://schemas.microsoft.com/office/powerpoint/2010/main" val="24080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44967" y="1123548"/>
            <a:ext cx="8865218" cy="4752528"/>
          </a:xfrm>
        </p:spPr>
        <p:txBody>
          <a:bodyPr>
            <a:noAutofit/>
          </a:bodyPr>
          <a:lstStyle/>
          <a:p>
            <a:pPr algn="l"/>
            <a:r>
              <a:rPr lang="pt-BR" b="1" dirty="0">
                <a:solidFill>
                  <a:schemeClr val="tx1"/>
                </a:solidFill>
              </a:rPr>
              <a:t>Introdução</a:t>
            </a:r>
          </a:p>
          <a:p>
            <a:pPr algn="just"/>
            <a:r>
              <a:rPr lang="pt-BR" sz="2200" dirty="0" smtClean="0"/>
              <a:t>A </a:t>
            </a:r>
            <a:r>
              <a:rPr lang="pt-BR" sz="2200" dirty="0"/>
              <a:t>expressão racismo </a:t>
            </a:r>
            <a:r>
              <a:rPr lang="pt-BR" sz="2200" dirty="0" smtClean="0"/>
              <a:t>ambiental iniciou </a:t>
            </a:r>
            <a:r>
              <a:rPr lang="pt-BR" sz="2200" dirty="0"/>
              <a:t>nos Estados </a:t>
            </a:r>
            <a:r>
              <a:rPr lang="pt-BR" sz="2200" dirty="0" smtClean="0"/>
              <a:t>Unidos da América na </a:t>
            </a:r>
            <a:r>
              <a:rPr lang="pt-BR" sz="2200" dirty="0"/>
              <a:t>década de </a:t>
            </a:r>
            <a:r>
              <a:rPr lang="pt-BR" sz="2200" dirty="0" smtClean="0"/>
              <a:t>80</a:t>
            </a:r>
            <a:r>
              <a:rPr lang="pt-BR" sz="2200" dirty="0"/>
              <a:t>, e passou a ser divulgada pelo mundo, quando a população negra estadunidense </a:t>
            </a:r>
            <a:r>
              <a:rPr lang="pt-BR" sz="2200" dirty="0" smtClean="0"/>
              <a:t>começava </a:t>
            </a:r>
            <a:r>
              <a:rPr lang="pt-BR" sz="2200" dirty="0"/>
              <a:t>a reivindicar por um ambiente seguro e ecologicamente equilibrado</a:t>
            </a:r>
            <a:r>
              <a:rPr lang="pt-BR" sz="2200" dirty="0" smtClean="0"/>
              <a:t>.</a:t>
            </a:r>
          </a:p>
          <a:p>
            <a:pPr algn="just"/>
            <a:r>
              <a:rPr lang="pt-BR" sz="2200" dirty="0" smtClean="0"/>
              <a:t> </a:t>
            </a:r>
          </a:p>
          <a:p>
            <a:pPr algn="just"/>
            <a:r>
              <a:rPr lang="pt-BR" sz="2200" dirty="0"/>
              <a:t>Hoje, </a:t>
            </a:r>
            <a:r>
              <a:rPr lang="pt-BR" sz="2200" dirty="0" smtClean="0"/>
              <a:t>o </a:t>
            </a:r>
            <a:r>
              <a:rPr lang="pt-BR" sz="2200" dirty="0"/>
              <a:t>racismo ambiental é uma tecnologia geradora de segregação </a:t>
            </a:r>
            <a:r>
              <a:rPr lang="pt-BR" sz="2200" dirty="0" smtClean="0"/>
              <a:t>ambiental, </a:t>
            </a:r>
            <a:r>
              <a:rPr lang="pt-BR" sz="2200" dirty="0"/>
              <a:t>criadora de disparidade pela falta de serviços públicos ambientais </a:t>
            </a:r>
            <a:r>
              <a:rPr lang="pt-BR" sz="2200" dirty="0" smtClean="0"/>
              <a:t>que </a:t>
            </a:r>
            <a:r>
              <a:rPr lang="pt-BR" sz="2200" dirty="0"/>
              <a:t>impedem a </a:t>
            </a:r>
            <a:r>
              <a:rPr lang="pt-BR" sz="2200" dirty="0" smtClean="0"/>
              <a:t>qualidade de vida </a:t>
            </a:r>
            <a:r>
              <a:rPr lang="pt-BR" sz="2200" dirty="0"/>
              <a:t>dos indivíduos (SOUZA, 2015). </a:t>
            </a:r>
            <a:endParaRPr lang="pt-BR" sz="2200" dirty="0" smtClean="0"/>
          </a:p>
          <a:p>
            <a:pPr algn="just"/>
            <a:endParaRPr lang="pt-BR" sz="2200" dirty="0" smtClean="0"/>
          </a:p>
          <a:p>
            <a:pPr algn="just"/>
            <a:r>
              <a:rPr lang="pt-BR" sz="2200" dirty="0"/>
              <a:t>Diante </a:t>
            </a:r>
            <a:r>
              <a:rPr lang="pt-BR" sz="2200" dirty="0" smtClean="0"/>
              <a:t>desse contexto, </a:t>
            </a:r>
            <a:r>
              <a:rPr lang="pt-BR" sz="2200" dirty="0"/>
              <a:t>é </a:t>
            </a:r>
            <a:r>
              <a:rPr lang="pt-BR" sz="2200" dirty="0" smtClean="0"/>
              <a:t>urgente, </a:t>
            </a:r>
            <a:r>
              <a:rPr lang="pt-BR" sz="2200" dirty="0"/>
              <a:t>sobretudo relevante para os engenheiros sanitaristas e ambientais, aos </a:t>
            </a:r>
            <a:r>
              <a:rPr lang="pt-BR" sz="2200" dirty="0" smtClean="0"/>
              <a:t>formuladores </a:t>
            </a:r>
            <a:r>
              <a:rPr lang="pt-BR" sz="2200" dirty="0"/>
              <a:t>de políticas da área </a:t>
            </a:r>
            <a:r>
              <a:rPr lang="pt-BR" sz="2200" dirty="0" smtClean="0"/>
              <a:t>de </a:t>
            </a:r>
            <a:r>
              <a:rPr lang="pt-BR" sz="2200" dirty="0"/>
              <a:t>saneamento debater questões que atingem de forma direta essas populações </a:t>
            </a:r>
            <a:r>
              <a:rPr lang="pt-BR" sz="2200" dirty="0" smtClean="0"/>
              <a:t>pobres e negras, e </a:t>
            </a:r>
            <a:r>
              <a:rPr lang="pt-BR" sz="2200" dirty="0"/>
              <a:t>traçar caminhos que promovam justiça </a:t>
            </a:r>
            <a:r>
              <a:rPr lang="pt-BR" sz="2200" dirty="0" smtClean="0"/>
              <a:t>social, sanitária e ambiental </a:t>
            </a:r>
            <a:r>
              <a:rPr lang="pt-BR" sz="2200" dirty="0"/>
              <a:t>nos territórios </a:t>
            </a:r>
            <a:r>
              <a:rPr lang="pt-BR" sz="2200" dirty="0" smtClean="0"/>
              <a:t>negros.</a:t>
            </a:r>
            <a:endParaRPr lang="pt-BR" sz="2200" dirty="0"/>
          </a:p>
        </p:txBody>
      </p:sp>
    </p:spTree>
    <p:extLst>
      <p:ext uri="{BB962C8B-B14F-4D97-AF65-F5344CB8AC3E}">
        <p14:creationId xmlns:p14="http://schemas.microsoft.com/office/powerpoint/2010/main" val="3874726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43929" y="1380018"/>
            <a:ext cx="8436655" cy="4752528"/>
          </a:xfrm>
        </p:spPr>
        <p:txBody>
          <a:bodyPr>
            <a:noAutofit/>
          </a:bodyPr>
          <a:lstStyle/>
          <a:p>
            <a:pPr algn="l"/>
            <a:r>
              <a:rPr lang="pt-BR" b="1" dirty="0" smtClean="0"/>
              <a:t>Objetivo</a:t>
            </a:r>
            <a:endParaRPr lang="pt-BR" b="1" dirty="0"/>
          </a:p>
          <a:p>
            <a:pPr algn="l"/>
            <a:endParaRPr lang="pt-BR" dirty="0">
              <a:solidFill>
                <a:schemeClr val="tx1"/>
              </a:solidFill>
            </a:endParaRPr>
          </a:p>
          <a:p>
            <a:pPr algn="just"/>
            <a:r>
              <a:rPr lang="pt-BR" dirty="0" smtClean="0"/>
              <a:t>Abordar </a:t>
            </a:r>
            <a:r>
              <a:rPr lang="pt-BR" dirty="0"/>
              <a:t>a desigualdade racial </a:t>
            </a:r>
            <a:r>
              <a:rPr lang="pt-BR" dirty="0" smtClean="0"/>
              <a:t>no que diz respeito ao </a:t>
            </a:r>
            <a:r>
              <a:rPr lang="pt-BR" dirty="0"/>
              <a:t>acesso </a:t>
            </a:r>
            <a:r>
              <a:rPr lang="pt-BR" dirty="0" smtClean="0"/>
              <a:t>do </a:t>
            </a:r>
            <a:r>
              <a:rPr lang="pt-BR" dirty="0"/>
              <a:t>serviço público de abastecimento de água </a:t>
            </a:r>
            <a:r>
              <a:rPr lang="pt-BR" dirty="0" smtClean="0"/>
              <a:t>pela </a:t>
            </a:r>
            <a:r>
              <a:rPr lang="pt-BR" dirty="0"/>
              <a:t>população negra do bairro Rua Nova, em Feira de </a:t>
            </a:r>
            <a:r>
              <a:rPr lang="pt-BR" dirty="0" smtClean="0"/>
              <a:t>Santana-Bahia, </a:t>
            </a:r>
            <a:r>
              <a:rPr lang="pt-BR" dirty="0"/>
              <a:t>e </a:t>
            </a:r>
            <a:r>
              <a:rPr lang="pt-BR" dirty="0" smtClean="0"/>
              <a:t>analisá-lo </a:t>
            </a:r>
            <a:r>
              <a:rPr lang="pt-BR" dirty="0"/>
              <a:t>a partir do racismo ambiental. </a:t>
            </a:r>
          </a:p>
        </p:txBody>
      </p:sp>
    </p:spTree>
    <p:extLst>
      <p:ext uri="{BB962C8B-B14F-4D97-AF65-F5344CB8AC3E}">
        <p14:creationId xmlns:p14="http://schemas.microsoft.com/office/powerpoint/2010/main" val="2870655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43929" y="1380021"/>
            <a:ext cx="8483547" cy="4752528"/>
          </a:xfrm>
        </p:spPr>
        <p:txBody>
          <a:bodyPr>
            <a:noAutofit/>
          </a:bodyPr>
          <a:lstStyle/>
          <a:p>
            <a:pPr algn="l">
              <a:spcBef>
                <a:spcPts val="0"/>
              </a:spcBef>
            </a:pPr>
            <a:r>
              <a:rPr lang="pt-BR" b="1" dirty="0">
                <a:solidFill>
                  <a:schemeClr val="tx1"/>
                </a:solidFill>
              </a:rPr>
              <a:t>Material e métodos</a:t>
            </a:r>
          </a:p>
          <a:p>
            <a:pPr algn="l"/>
            <a:endParaRPr lang="pt-BR" dirty="0" smtClean="0"/>
          </a:p>
          <a:p>
            <a:pPr algn="just"/>
            <a:r>
              <a:rPr lang="pt-BR" dirty="0" smtClean="0"/>
              <a:t>A </a:t>
            </a:r>
            <a:r>
              <a:rPr lang="pt-BR" dirty="0"/>
              <a:t>pesquisa </a:t>
            </a:r>
            <a:r>
              <a:rPr lang="pt-BR" dirty="0" smtClean="0"/>
              <a:t>utiliza a </a:t>
            </a:r>
            <a:r>
              <a:rPr lang="pt-BR" dirty="0"/>
              <a:t>abordagem qualitativa com técnicas de pesquisa definidas de forma a atender sua problemática, bem como atingir seus objetivos (MINAYO, 2012). </a:t>
            </a:r>
            <a:endParaRPr lang="pt-BR" dirty="0" smtClean="0"/>
          </a:p>
          <a:p>
            <a:pPr algn="just"/>
            <a:r>
              <a:rPr lang="pt-BR" dirty="0" smtClean="0"/>
              <a:t>Para </a:t>
            </a:r>
            <a:r>
              <a:rPr lang="pt-BR" dirty="0"/>
              <a:t>tanto, foram </a:t>
            </a:r>
            <a:r>
              <a:rPr lang="pt-BR" dirty="0" smtClean="0"/>
              <a:t>realizados:</a:t>
            </a:r>
          </a:p>
          <a:p>
            <a:pPr marL="342900" indent="-342900" algn="just">
              <a:buFont typeface="Arial" pitchFamily="34" charset="0"/>
              <a:buChar char="•"/>
            </a:pPr>
            <a:r>
              <a:rPr lang="pt-BR" dirty="0" smtClean="0"/>
              <a:t>levantamento </a:t>
            </a:r>
            <a:r>
              <a:rPr lang="pt-BR" dirty="0"/>
              <a:t>bibliográfico sobre política de saneamento e populações </a:t>
            </a:r>
            <a:r>
              <a:rPr lang="pt-BR" dirty="0" smtClean="0"/>
              <a:t>negras; </a:t>
            </a:r>
          </a:p>
          <a:p>
            <a:pPr marL="342900" indent="-342900" algn="just">
              <a:buFont typeface="Arial" pitchFamily="34" charset="0"/>
              <a:buChar char="•"/>
            </a:pPr>
            <a:r>
              <a:rPr lang="pt-BR" dirty="0" smtClean="0"/>
              <a:t>entrevistas </a:t>
            </a:r>
            <a:r>
              <a:rPr lang="pt-BR" dirty="0" smtClean="0"/>
              <a:t>semiestruturadas (5 moradores: 3M e 2H);</a:t>
            </a:r>
            <a:endParaRPr lang="pt-BR" dirty="0" smtClean="0"/>
          </a:p>
          <a:p>
            <a:pPr marL="342900" indent="-342900" algn="just">
              <a:buFont typeface="Arial" pitchFamily="34" charset="0"/>
              <a:buChar char="•"/>
            </a:pPr>
            <a:r>
              <a:rPr lang="pt-BR" dirty="0"/>
              <a:t>o</a:t>
            </a:r>
            <a:r>
              <a:rPr lang="pt-BR" dirty="0" smtClean="0"/>
              <a:t>bservação participante; </a:t>
            </a:r>
          </a:p>
          <a:p>
            <a:pPr marL="342900" indent="-342900" algn="just">
              <a:buFont typeface="Arial" pitchFamily="34" charset="0"/>
              <a:buChar char="•"/>
            </a:pPr>
            <a:r>
              <a:rPr lang="pt-BR" dirty="0" smtClean="0"/>
              <a:t>análise de </a:t>
            </a:r>
            <a:r>
              <a:rPr lang="pt-BR" dirty="0"/>
              <a:t>dados secundários coletados </a:t>
            </a:r>
            <a:r>
              <a:rPr lang="pt-BR" dirty="0" smtClean="0"/>
              <a:t>do Censo 2010 do IBGE</a:t>
            </a:r>
            <a:r>
              <a:rPr lang="pt-BR" dirty="0"/>
              <a:t>. </a:t>
            </a:r>
          </a:p>
        </p:txBody>
      </p:sp>
    </p:spTree>
    <p:extLst>
      <p:ext uri="{BB962C8B-B14F-4D97-AF65-F5344CB8AC3E}">
        <p14:creationId xmlns:p14="http://schemas.microsoft.com/office/powerpoint/2010/main" val="409694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43932" y="1380018"/>
            <a:ext cx="8424930" cy="4752528"/>
          </a:xfrm>
        </p:spPr>
        <p:txBody>
          <a:bodyPr>
            <a:noAutofit/>
          </a:bodyPr>
          <a:lstStyle/>
          <a:p>
            <a:pPr algn="l">
              <a:spcBef>
                <a:spcPts val="0"/>
              </a:spcBef>
            </a:pPr>
            <a:r>
              <a:rPr lang="pt-BR" b="1" dirty="0">
                <a:solidFill>
                  <a:schemeClr val="tx1"/>
                </a:solidFill>
              </a:rPr>
              <a:t>Resultados e discussão</a:t>
            </a:r>
          </a:p>
          <a:p>
            <a:pPr algn="l"/>
            <a:endParaRPr lang="pt-BR" dirty="0">
              <a:solidFill>
                <a:schemeClr val="tx1"/>
              </a:solidFill>
            </a:endParaRPr>
          </a:p>
          <a:p>
            <a:pPr algn="just"/>
            <a:r>
              <a:rPr lang="pt-BR" dirty="0" smtClean="0"/>
              <a:t>Os </a:t>
            </a:r>
            <a:r>
              <a:rPr lang="pt-BR" dirty="0"/>
              <a:t>dados </a:t>
            </a:r>
            <a:r>
              <a:rPr lang="pt-BR" dirty="0" smtClean="0"/>
              <a:t>do </a:t>
            </a:r>
            <a:r>
              <a:rPr lang="pt-BR" dirty="0"/>
              <a:t>Censo de </a:t>
            </a:r>
            <a:r>
              <a:rPr lang="pt-BR" dirty="0" smtClean="0"/>
              <a:t>2010 do IBGE, </a:t>
            </a:r>
            <a:r>
              <a:rPr lang="pt-BR" dirty="0"/>
              <a:t>mostram que a população do bairro é majoritariamente negra, tendo um total de  88,15% de pessoas negras </a:t>
            </a:r>
            <a:r>
              <a:rPr lang="pt-BR" dirty="0" smtClean="0"/>
              <a:t>(pretos </a:t>
            </a:r>
            <a:r>
              <a:rPr lang="pt-BR" dirty="0"/>
              <a:t>e pardos), a renda média da população é de ½ a 2 salários mínimos/mês, e tem como principal tipo de abastecimento de água a rede de distribuição de água, atendendo a 96,98% da </a:t>
            </a:r>
            <a:r>
              <a:rPr lang="pt-BR" dirty="0" smtClean="0"/>
              <a:t>população, ou seja, serviço públicos praticamente universalizado. </a:t>
            </a:r>
            <a:endParaRPr lang="pt-BR" dirty="0" smtClean="0"/>
          </a:p>
          <a:p>
            <a:pPr algn="just"/>
            <a:r>
              <a:rPr lang="pt-BR" dirty="0" smtClean="0"/>
              <a:t>Porém, </a:t>
            </a:r>
            <a:r>
              <a:rPr lang="pt-BR" dirty="0"/>
              <a:t>partindo do pressuposto de Garcia (2007), esse </a:t>
            </a:r>
            <a:r>
              <a:rPr lang="pt-BR" dirty="0" smtClean="0"/>
              <a:t>atendimento </a:t>
            </a:r>
            <a:r>
              <a:rPr lang="pt-BR" dirty="0"/>
              <a:t>não </a:t>
            </a:r>
            <a:r>
              <a:rPr lang="pt-BR" dirty="0" smtClean="0"/>
              <a:t>garante </a:t>
            </a:r>
            <a:r>
              <a:rPr lang="pt-BR" dirty="0"/>
              <a:t>que a água </a:t>
            </a:r>
            <a:r>
              <a:rPr lang="pt-BR" dirty="0" smtClean="0"/>
              <a:t>seja </a:t>
            </a:r>
            <a:r>
              <a:rPr lang="pt-BR" dirty="0"/>
              <a:t>distribuída de forma </a:t>
            </a:r>
            <a:r>
              <a:rPr lang="pt-BR" dirty="0" smtClean="0"/>
              <a:t>regular/contínua</a:t>
            </a:r>
            <a:r>
              <a:rPr lang="pt-BR" dirty="0"/>
              <a:t>. </a:t>
            </a:r>
            <a:endParaRPr lang="pt-BR" sz="2400" dirty="0">
              <a:solidFill>
                <a:schemeClr val="tx1"/>
              </a:solidFill>
            </a:endParaRPr>
          </a:p>
        </p:txBody>
      </p:sp>
    </p:spTree>
    <p:extLst>
      <p:ext uri="{BB962C8B-B14F-4D97-AF65-F5344CB8AC3E}">
        <p14:creationId xmlns:p14="http://schemas.microsoft.com/office/powerpoint/2010/main" val="1974879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43922" y="1301967"/>
            <a:ext cx="8518724" cy="4752528"/>
          </a:xfrm>
        </p:spPr>
        <p:txBody>
          <a:bodyPr>
            <a:noAutofit/>
          </a:bodyPr>
          <a:lstStyle/>
          <a:p>
            <a:pPr algn="l">
              <a:spcBef>
                <a:spcPts val="0"/>
              </a:spcBef>
            </a:pPr>
            <a:r>
              <a:rPr lang="pt-BR" b="1" dirty="0"/>
              <a:t>Resultados e discussão</a:t>
            </a:r>
          </a:p>
          <a:p>
            <a:pPr algn="just"/>
            <a:endParaRPr lang="pt-BR" dirty="0" smtClean="0"/>
          </a:p>
          <a:p>
            <a:pPr algn="just"/>
            <a:r>
              <a:rPr lang="pt-BR" dirty="0" smtClean="0"/>
              <a:t>Nas </a:t>
            </a:r>
            <a:r>
              <a:rPr lang="pt-BR" dirty="0"/>
              <a:t>entrevistas semiestruturadas </a:t>
            </a:r>
            <a:r>
              <a:rPr lang="pt-BR" dirty="0" smtClean="0"/>
              <a:t>houveram alguns </a:t>
            </a:r>
            <a:r>
              <a:rPr lang="pt-BR" dirty="0"/>
              <a:t>apontamentos: o Sr. João </a:t>
            </a:r>
            <a:r>
              <a:rPr lang="pt-BR" dirty="0" smtClean="0"/>
              <a:t>(nome fictício do presidente </a:t>
            </a:r>
            <a:r>
              <a:rPr lang="pt-BR" dirty="0"/>
              <a:t>da associação de moradores) faz indicação como as políticas públicas da </a:t>
            </a:r>
            <a:r>
              <a:rPr lang="pt-BR" dirty="0" smtClean="0"/>
              <a:t>Cidade </a:t>
            </a:r>
            <a:r>
              <a:rPr lang="pt-BR" dirty="0"/>
              <a:t>historicamente direcionaram suas ações para bairros de grupos hegemônicos em detrimento da periferia, quando afirma que mesmo nas proximidades do centro da Cidade, onde já havia acesso ao saneamento básico, as </a:t>
            </a:r>
            <a:r>
              <a:rPr lang="pt-BR" dirty="0" smtClean="0"/>
              <a:t>infraestruturas </a:t>
            </a:r>
            <a:r>
              <a:rPr lang="pt-BR" dirty="0"/>
              <a:t>de água e esgoto só foram possíveis mediante reivindicações dos moradores da Rua Nova. </a:t>
            </a:r>
            <a:endParaRPr lang="pt-BR" dirty="0" smtClean="0"/>
          </a:p>
          <a:p>
            <a:pPr algn="just"/>
            <a:endParaRPr lang="pt-BR" dirty="0"/>
          </a:p>
        </p:txBody>
      </p:sp>
    </p:spTree>
    <p:extLst>
      <p:ext uri="{BB962C8B-B14F-4D97-AF65-F5344CB8AC3E}">
        <p14:creationId xmlns:p14="http://schemas.microsoft.com/office/powerpoint/2010/main" val="2463114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594624"/>
            <a:ext cx="7886700" cy="4582339"/>
          </a:xfrm>
        </p:spPr>
        <p:txBody>
          <a:bodyPr>
            <a:normAutofit fontScale="92500" lnSpcReduction="10000"/>
          </a:bodyPr>
          <a:lstStyle/>
          <a:p>
            <a:pPr algn="just"/>
            <a:r>
              <a:rPr lang="pt-BR" dirty="0" smtClean="0">
                <a:solidFill>
                  <a:srgbClr val="000000"/>
                </a:solidFill>
                <a:latin typeface="Calibri" panose="020F0502020204030204" pitchFamily="34" charset="0"/>
                <a:ea typeface="Times New Roman"/>
                <a:cs typeface="Calibri" panose="020F0502020204030204" pitchFamily="34" charset="0"/>
                <a:sym typeface="Times New Roman"/>
              </a:rPr>
              <a:t>A Sra. Maria relata: “Oh</a:t>
            </a:r>
            <a:r>
              <a:rPr lang="pt-BR" dirty="0">
                <a:solidFill>
                  <a:srgbClr val="000000"/>
                </a:solidFill>
                <a:latin typeface="Calibri" panose="020F0502020204030204" pitchFamily="34" charset="0"/>
                <a:ea typeface="Times New Roman"/>
                <a:cs typeface="Calibri" panose="020F0502020204030204" pitchFamily="34" charset="0"/>
                <a:sym typeface="Times New Roman"/>
              </a:rPr>
              <a:t>, pelo que eu vejo que mesmo que a gente ligue para a Embasa quando o serviço é em prol da empresa é rápido. Por exemplo: se é um corte, é rápido, se é uma ligação, é rápido, mas quando a gente vê assim verificações de vazamento, poxa custa vir, eles demoram, quando vem eles abrem um buraco em qualquer lugar e fica por meses, dias, incomodando aquelas </a:t>
            </a:r>
            <a:r>
              <a:rPr lang="pt-BR" dirty="0" smtClean="0">
                <a:solidFill>
                  <a:srgbClr val="000000"/>
                </a:solidFill>
                <a:latin typeface="Calibri" panose="020F0502020204030204" pitchFamily="34" charset="0"/>
                <a:ea typeface="Times New Roman"/>
                <a:cs typeface="Calibri" panose="020F0502020204030204" pitchFamily="34" charset="0"/>
                <a:sym typeface="Times New Roman"/>
              </a:rPr>
              <a:t>pessoas”</a:t>
            </a:r>
            <a:r>
              <a:rPr lang="pt-BR" dirty="0" smtClean="0">
                <a:solidFill>
                  <a:srgbClr val="000000"/>
                </a:solidFill>
                <a:latin typeface="Times New Roman"/>
                <a:ea typeface="Times New Roman"/>
                <a:cs typeface="Times New Roman"/>
                <a:sym typeface="Times New Roman"/>
              </a:rPr>
              <a:t>.</a:t>
            </a:r>
          </a:p>
          <a:p>
            <a:endParaRPr lang="pt-BR" dirty="0" smtClean="0">
              <a:solidFill>
                <a:srgbClr val="000000"/>
              </a:solidFill>
              <a:latin typeface="Times New Roman"/>
              <a:ea typeface="Times New Roman"/>
              <a:cs typeface="Times New Roman"/>
              <a:sym typeface="Times New Roman"/>
            </a:endParaRPr>
          </a:p>
          <a:p>
            <a:r>
              <a:rPr lang="pt-BR" dirty="0"/>
              <a:t>Já o Sr. José (outro morador),  denuncia a Embasa por perdurar a falta de abastecimento de água por 30 dias, situação que deixou famílias vulneráveis ao consumir água de soluções alternativas. </a:t>
            </a:r>
          </a:p>
          <a:p>
            <a:endParaRPr lang="pt-BR" dirty="0">
              <a:solidFill>
                <a:srgbClr val="000000"/>
              </a:solidFill>
              <a:latin typeface="Times New Roman"/>
              <a:ea typeface="Times New Roman"/>
              <a:cs typeface="Times New Roman"/>
              <a:sym typeface="Times New Roman"/>
            </a:endParaRPr>
          </a:p>
          <a:p>
            <a:endParaRPr lang="pt-BR" dirty="0"/>
          </a:p>
        </p:txBody>
      </p:sp>
    </p:spTree>
    <p:extLst>
      <p:ext uri="{BB962C8B-B14F-4D97-AF65-F5344CB8AC3E}">
        <p14:creationId xmlns:p14="http://schemas.microsoft.com/office/powerpoint/2010/main" val="1215001671"/>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1430</TotalTime>
  <Words>1365</Words>
  <Application>Microsoft Office PowerPoint</Application>
  <PresentationFormat>On-screen Show (4:3)</PresentationFormat>
  <Paragraphs>76</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Tema do Office</vt:lpstr>
      <vt:lpstr>A negligência do acesso ao abastecimento de água sob a perspectiva do racismo ambiental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Paulo Scalize</dc:creator>
  <cp:lastModifiedBy>Microsoft account</cp:lastModifiedBy>
  <cp:revision>29</cp:revision>
  <dcterms:created xsi:type="dcterms:W3CDTF">2022-04-25T15:52:50Z</dcterms:created>
  <dcterms:modified xsi:type="dcterms:W3CDTF">2022-05-03T02:13:57Z</dcterms:modified>
</cp:coreProperties>
</file>