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96" r:id="rId1"/>
  </p:sldMasterIdLst>
  <p:notesMasterIdLst>
    <p:notesMasterId r:id="rId31"/>
  </p:notesMasterIdLst>
  <p:sldIdLst>
    <p:sldId id="256" r:id="rId2"/>
    <p:sldId id="300" r:id="rId3"/>
    <p:sldId id="302" r:id="rId4"/>
    <p:sldId id="301" r:id="rId5"/>
    <p:sldId id="260" r:id="rId6"/>
    <p:sldId id="270" r:id="rId7"/>
    <p:sldId id="273" r:id="rId8"/>
    <p:sldId id="275" r:id="rId9"/>
    <p:sldId id="308" r:id="rId10"/>
    <p:sldId id="277" r:id="rId11"/>
    <p:sldId id="309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311" r:id="rId22"/>
    <p:sldId id="295" r:id="rId23"/>
    <p:sldId id="312" r:id="rId24"/>
    <p:sldId id="310" r:id="rId25"/>
    <p:sldId id="298" r:id="rId26"/>
    <p:sldId id="289" r:id="rId27"/>
    <p:sldId id="290" r:id="rId28"/>
    <p:sldId id="291" r:id="rId29"/>
    <p:sldId id="292" r:id="rId3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CC"/>
    <a:srgbClr val="FF9999"/>
    <a:srgbClr val="DBE8ED"/>
    <a:srgbClr val="58B6C0"/>
    <a:srgbClr val="3494BA"/>
    <a:srgbClr val="6285A6"/>
    <a:srgbClr val="2D52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Estilo Médio 3 - Ênfas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Estilo Médio 4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Estilo Médio 1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Estilo Médio 3 - 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Estilo Médio 1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94E7A-08FA-4561-9F33-F7B80B348ED2}" type="datetimeFigureOut">
              <a:rPr lang="pt-BR" smtClean="0"/>
              <a:t>16/05/2016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D4E7A-D6DB-401D-AD59-5944B9E7C5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7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BD4E7A-D6DB-401D-AD59-5944B9E7C513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6158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27/11/2015</a:t>
            </a: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27 de novembro de 2015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309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27/11/2015</a:t>
            </a: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27 de novembro de 2015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322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27/11/2015</a:t>
            </a: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27 de novembro de 2015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6668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27/11/2015</a:t>
            </a: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27 de novembro de 2015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7220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27/11/2015</a:t>
            </a: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27 de novembro de 2015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8550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27/11/2015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27 de novembro de 2015</a:t>
            </a: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8472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27/11/2015</a:t>
            </a:r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27 de novembro de 2015</a:t>
            </a: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7090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27/11/2015</a:t>
            </a:r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27 de novembro de 2015</a:t>
            </a: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5752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27/11/2015</a:t>
            </a:r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27 de novembro de 2015</a:t>
            </a: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616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27/11/2015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27 de novembro de 2015</a:t>
            </a: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4B40B1-8771-4C95-966A-99D0FE3CE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940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27/11/2015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27 de novembro de 2015</a:t>
            </a: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6116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27/11/2015</a:t>
            </a: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27 de novembro de 2015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F4B40B1-8771-4C95-966A-99D0FE3CE16B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9199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2000">
              <a:schemeClr val="bg1"/>
            </a:gs>
            <a:gs pos="69000">
              <a:schemeClr val="accent2">
                <a:lumMod val="40000"/>
                <a:lumOff val="60000"/>
              </a:schemeClr>
            </a:gs>
            <a:gs pos="48000">
              <a:schemeClr val="accent3">
                <a:lumMod val="20000"/>
                <a:lumOff val="80000"/>
              </a:schemeClr>
            </a:gs>
            <a:gs pos="100000">
              <a:srgbClr val="3494B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9091" y="2798078"/>
            <a:ext cx="10436589" cy="2590668"/>
          </a:xfrm>
        </p:spPr>
        <p:txBody>
          <a:bodyPr>
            <a:noAutofit/>
          </a:bodyPr>
          <a:lstStyle/>
          <a:p>
            <a:pPr algn="ctr"/>
            <a:r>
              <a:rPr lang="pt-BR" sz="4400" b="1" dirty="0" smtClean="0"/>
              <a:t>Problemas na captação de recursos para projetos de saneamento em Santa Catarina</a:t>
            </a:r>
            <a:br>
              <a:rPr lang="pt-BR" sz="4400" b="1" dirty="0" smtClean="0"/>
            </a:br>
            <a:r>
              <a:rPr lang="pt-BR" sz="4400" b="1" dirty="0">
                <a:solidFill>
                  <a:schemeClr val="tx1"/>
                </a:solidFill>
              </a:rPr>
              <a:t/>
            </a:r>
            <a:br>
              <a:rPr lang="pt-BR" sz="4400" b="1" dirty="0">
                <a:solidFill>
                  <a:schemeClr val="tx1"/>
                </a:solidFill>
              </a:rPr>
            </a:br>
            <a:endParaRPr lang="pt-BR" sz="4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00051" y="4416357"/>
            <a:ext cx="10058400" cy="1182263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pt-BR" b="1" cap="none" dirty="0" smtClean="0">
                <a:solidFill>
                  <a:schemeClr val="tx1"/>
                </a:solidFill>
              </a:rPr>
              <a:t>Eng. Ana </a:t>
            </a:r>
            <a:r>
              <a:rPr lang="pt-BR" b="1" cap="none" dirty="0">
                <a:solidFill>
                  <a:schemeClr val="tx1"/>
                </a:solidFill>
              </a:rPr>
              <a:t>Carla da Silva</a:t>
            </a:r>
          </a:p>
          <a:p>
            <a:pPr algn="r"/>
            <a:r>
              <a:rPr lang="pt-BR" b="1" cap="none" dirty="0" smtClean="0">
                <a:solidFill>
                  <a:schemeClr val="tx1"/>
                </a:solidFill>
              </a:rPr>
              <a:t>Me. </a:t>
            </a:r>
            <a:r>
              <a:rPr lang="pt-BR" b="1" cap="none" dirty="0">
                <a:solidFill>
                  <a:schemeClr val="tx1"/>
                </a:solidFill>
              </a:rPr>
              <a:t>R</a:t>
            </a:r>
            <a:r>
              <a:rPr lang="pt-BR" b="1" cap="none" dirty="0" smtClean="0">
                <a:solidFill>
                  <a:schemeClr val="tx1"/>
                </a:solidFill>
              </a:rPr>
              <a:t>ogério Simões</a:t>
            </a:r>
          </a:p>
          <a:p>
            <a:pPr algn="r"/>
            <a:r>
              <a:rPr lang="pt-BR" b="1" cap="none" dirty="0" smtClean="0">
                <a:solidFill>
                  <a:schemeClr val="tx1"/>
                </a:solidFill>
              </a:rPr>
              <a:t>Dr. Jarbas Cleber Ferrari</a:t>
            </a:r>
            <a:endParaRPr lang="pt-BR" b="1" cap="none" dirty="0">
              <a:solidFill>
                <a:schemeClr val="tx1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849624" y="6415689"/>
            <a:ext cx="4201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+mj-lt"/>
              </a:rPr>
              <a:t>Jaraguá do Sul, 17 de maio de 2016</a:t>
            </a:r>
            <a:endParaRPr lang="pt-BR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026" name="Picture 2" descr="http://www.trabalhosassemae.com.br/2016/xxeems/img/Logo46Assemblei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4601" y="0"/>
            <a:ext cx="2767399" cy="1771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52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504"/>
    </mc:Choice>
    <mc:Fallback xmlns="">
      <p:transition spd="slow" advTm="43504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Compilação dos dados dos pareceres técnicos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71500" lvl="0" indent="-571500" algn="just">
              <a:buFont typeface="+mj-lt"/>
              <a:buAutoNum type="romanLcPeriod"/>
            </a:pPr>
            <a:r>
              <a:rPr lang="pt-BR" sz="2800" dirty="0" smtClean="0">
                <a:solidFill>
                  <a:schemeClr val="tx1"/>
                </a:solidFill>
              </a:rPr>
              <a:t>Os resultados do diagnóstico dos pareceres técnicos foram dispostos em quadros de avaliação;</a:t>
            </a:r>
          </a:p>
          <a:p>
            <a:pPr marL="571500" lvl="0" indent="-571500" algn="just">
              <a:buFont typeface="+mj-lt"/>
              <a:buAutoNum type="romanLcPeriod"/>
            </a:pPr>
            <a:r>
              <a:rPr lang="pt-BR" sz="2800" dirty="0" smtClean="0">
                <a:solidFill>
                  <a:schemeClr val="tx1"/>
                </a:solidFill>
              </a:rPr>
              <a:t>Para a melhor interpretação dos quadros, foram adotadas abreviaturas:</a:t>
            </a:r>
          </a:p>
          <a:p>
            <a:pPr marL="0" lvl="0" indent="0" algn="just">
              <a:buNone/>
            </a:pPr>
            <a:endParaRPr lang="pt-BR" sz="2800" dirty="0" smtClean="0">
              <a:solidFill>
                <a:schemeClr val="tx1"/>
              </a:solidFill>
            </a:endParaRPr>
          </a:p>
          <a:p>
            <a:pPr marL="571500" lvl="0" indent="-571500" algn="just">
              <a:buFont typeface="+mj-lt"/>
              <a:buAutoNum type="romanLcPeriod"/>
            </a:pPr>
            <a:endParaRPr lang="pt-BR" sz="2800" dirty="0" smtClean="0">
              <a:solidFill>
                <a:schemeClr val="tx1"/>
              </a:solidFill>
            </a:endParaRPr>
          </a:p>
          <a:p>
            <a:pPr lvl="0" algn="just"/>
            <a:endParaRPr lang="pt-BR" sz="2800" dirty="0">
              <a:solidFill>
                <a:schemeClr val="tx1"/>
              </a:solidFill>
            </a:endParaRPr>
          </a:p>
          <a:p>
            <a:pPr algn="just"/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10</a:t>
            </a:fld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5494867" y="5869094"/>
            <a:ext cx="22436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Fonte: Elaborado pela autora</a:t>
            </a:r>
            <a:endParaRPr lang="pt-BR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378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364"/>
    </mc:Choice>
    <mc:Fallback xmlns="">
      <p:transition spd="slow" advTm="58364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11</a:t>
            </a:fld>
            <a:endParaRPr lang="pt-BR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765867"/>
              </p:ext>
            </p:extLst>
          </p:nvPr>
        </p:nvGraphicFramePr>
        <p:xfrm>
          <a:off x="1181671" y="420588"/>
          <a:ext cx="9436902" cy="5593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523"/>
                <a:gridCol w="8166379"/>
              </a:tblGrid>
              <a:tr h="635572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SIGLA</a:t>
                      </a:r>
                      <a:endParaRPr lang="pt-B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SIGNIFICADO</a:t>
                      </a:r>
                      <a:endParaRPr lang="pt-BR" sz="2400" dirty="0"/>
                    </a:p>
                  </a:txBody>
                  <a:tcPr anchor="ctr"/>
                </a:tc>
              </a:tr>
              <a:tr h="635572">
                <a:tc>
                  <a:txBody>
                    <a:bodyPr/>
                    <a:lstStyle/>
                    <a:p>
                      <a:pPr algn="ctr"/>
                      <a:r>
                        <a:rPr lang="pt-BR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pt-BR" sz="2400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pt-B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Município</a:t>
                      </a:r>
                      <a:r>
                        <a:rPr lang="pt-BR" sz="2400" baseline="0" dirty="0" smtClean="0"/>
                        <a:t> (n varia de 1 a 8)</a:t>
                      </a:r>
                      <a:endParaRPr lang="pt-BR" sz="2400" dirty="0"/>
                    </a:p>
                  </a:txBody>
                  <a:tcPr anchor="ctr"/>
                </a:tc>
              </a:tr>
              <a:tr h="114403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err="1" smtClean="0"/>
                        <a:t>a,b,c</a:t>
                      </a:r>
                      <a:r>
                        <a:rPr lang="pt-BR" sz="2400" dirty="0" smtClean="0"/>
                        <a:t>,...</a:t>
                      </a:r>
                      <a:endParaRPr lang="pt-B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Pareceres técnicos organizados segundo</a:t>
                      </a:r>
                      <a:r>
                        <a:rPr lang="pt-BR" sz="2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sua data de emissão</a:t>
                      </a:r>
                      <a:endParaRPr lang="pt-BR" sz="2400" dirty="0"/>
                    </a:p>
                  </a:txBody>
                  <a:tcPr anchor="ctr"/>
                </a:tc>
              </a:tr>
              <a:tr h="635572">
                <a:tc>
                  <a:txBody>
                    <a:bodyPr/>
                    <a:lstStyle/>
                    <a:p>
                      <a:pPr algn="ctr"/>
                      <a:r>
                        <a:rPr lang="pt-BR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 </a:t>
                      </a:r>
                      <a:endParaRPr lang="pt-B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Item</a:t>
                      </a:r>
                      <a:r>
                        <a:rPr lang="pt-BR" sz="2400" baseline="0" dirty="0" smtClean="0"/>
                        <a:t> NÃO apresentado</a:t>
                      </a:r>
                      <a:endParaRPr lang="pt-BR" sz="2400" dirty="0"/>
                    </a:p>
                  </a:txBody>
                  <a:tcPr anchor="ctr"/>
                </a:tc>
              </a:tr>
              <a:tr h="635572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A</a:t>
                      </a:r>
                      <a:endParaRPr lang="pt-B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Item</a:t>
                      </a:r>
                      <a:r>
                        <a:rPr lang="pt-BR" sz="2400" baseline="0" dirty="0" smtClean="0"/>
                        <a:t> ATENDIDO</a:t>
                      </a:r>
                      <a:endParaRPr lang="pt-BR" sz="2400" dirty="0"/>
                    </a:p>
                  </a:txBody>
                  <a:tcPr anchor="ctr"/>
                </a:tc>
              </a:tr>
              <a:tr h="635572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E</a:t>
                      </a:r>
                      <a:endParaRPr lang="pt-B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Item com EQUÍVOCO</a:t>
                      </a:r>
                      <a:endParaRPr lang="pt-BR" sz="2400" dirty="0"/>
                    </a:p>
                  </a:txBody>
                  <a:tcPr anchor="ctr"/>
                </a:tc>
              </a:tr>
              <a:tr h="635572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P</a:t>
                      </a:r>
                      <a:endParaRPr lang="pt-B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Avaliação</a:t>
                      </a:r>
                      <a:r>
                        <a:rPr lang="pt-BR" sz="2400" baseline="0" dirty="0" smtClean="0"/>
                        <a:t> POSTERIOR</a:t>
                      </a:r>
                      <a:endParaRPr lang="pt-BR" sz="2400" dirty="0"/>
                    </a:p>
                  </a:txBody>
                  <a:tcPr anchor="ctr"/>
                </a:tc>
              </a:tr>
              <a:tr h="635572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Vazio</a:t>
                      </a:r>
                      <a:endParaRPr lang="pt-B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Item não indicado na avaliação</a:t>
                      </a:r>
                      <a:endParaRPr lang="pt-BR" sz="2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52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Quadro de avaliação </a:t>
            </a:r>
            <a:r>
              <a:rPr lang="pt-BR" dirty="0" smtClean="0"/>
              <a:t>referente </a:t>
            </a:r>
            <a:r>
              <a:rPr lang="pt-BR" dirty="0"/>
              <a:t>à documentação de projeto</a:t>
            </a:r>
          </a:p>
        </p:txBody>
      </p:sp>
      <p:graphicFrame>
        <p:nvGraphicFramePr>
          <p:cNvPr id="11" name="Espaço Reservado para Conteúdo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9140659"/>
              </p:ext>
            </p:extLst>
          </p:nvPr>
        </p:nvGraphicFramePr>
        <p:xfrm>
          <a:off x="809857" y="127000"/>
          <a:ext cx="7450650" cy="626491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57947"/>
                <a:gridCol w="669924"/>
                <a:gridCol w="930600"/>
                <a:gridCol w="972997"/>
                <a:gridCol w="1015395"/>
                <a:gridCol w="1015395"/>
                <a:gridCol w="972997"/>
                <a:gridCol w="1015395"/>
              </a:tblGrid>
              <a:tr h="114935"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Município</a:t>
                      </a:r>
                      <a:endParaRPr lang="pt-B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Parecer</a:t>
                      </a:r>
                      <a:endParaRPr lang="pt-B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 gridSpan="6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Elementos Avaliados</a:t>
                      </a:r>
                      <a:endParaRPr lang="pt-B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987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(i)</a:t>
                      </a:r>
                      <a:endParaRPr lang="pt-B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(</a:t>
                      </a:r>
                      <a:r>
                        <a:rPr lang="pt-BR" sz="1200" dirty="0" err="1">
                          <a:effectLst/>
                        </a:rPr>
                        <a:t>ii</a:t>
                      </a:r>
                      <a:r>
                        <a:rPr lang="pt-BR" sz="1200" dirty="0">
                          <a:effectLst/>
                        </a:rPr>
                        <a:t>)</a:t>
                      </a:r>
                      <a:endParaRPr lang="pt-B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(</a:t>
                      </a:r>
                      <a:r>
                        <a:rPr lang="pt-BR" sz="1200" dirty="0" err="1">
                          <a:effectLst/>
                        </a:rPr>
                        <a:t>iii</a:t>
                      </a:r>
                      <a:r>
                        <a:rPr lang="pt-BR" sz="1200" dirty="0">
                          <a:effectLst/>
                        </a:rPr>
                        <a:t>)</a:t>
                      </a:r>
                      <a:endParaRPr lang="pt-B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(</a:t>
                      </a:r>
                      <a:r>
                        <a:rPr lang="pt-BR" sz="1200" dirty="0" err="1">
                          <a:effectLst/>
                        </a:rPr>
                        <a:t>iv</a:t>
                      </a:r>
                      <a:r>
                        <a:rPr lang="pt-BR" sz="1200" dirty="0">
                          <a:effectLst/>
                        </a:rPr>
                        <a:t>)</a:t>
                      </a:r>
                      <a:endParaRPr lang="pt-B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(v)</a:t>
                      </a:r>
                      <a:endParaRPr lang="pt-BR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(vi)</a:t>
                      </a:r>
                      <a:endParaRPr lang="pt-B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rowSpan="5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M1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c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d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rowSpan="8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M2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b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c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d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f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g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h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rowSpan="3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M3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b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c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rowSpan="4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M4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b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c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d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rowSpan="7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M5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b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c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d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f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g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M6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M7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b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M8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  <a:ea typeface="+mn-ea"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  <a:ea typeface="+mn-ea"/>
                        </a:rPr>
                        <a:t>b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12</a:t>
            </a:fld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2334986" y="527958"/>
            <a:ext cx="930728" cy="37011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5263242" y="527958"/>
            <a:ext cx="1001485" cy="37011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2334986" y="3663044"/>
            <a:ext cx="930728" cy="37011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3276599" y="2928258"/>
            <a:ext cx="957944" cy="37011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sp>
        <p:nvSpPr>
          <p:cNvPr id="25" name="Retângulo 24"/>
          <p:cNvSpPr/>
          <p:nvPr/>
        </p:nvSpPr>
        <p:spPr>
          <a:xfrm>
            <a:off x="2334986" y="4212771"/>
            <a:ext cx="930728" cy="126818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sp>
        <p:nvSpPr>
          <p:cNvPr id="26" name="Retângulo 25"/>
          <p:cNvSpPr/>
          <p:nvPr/>
        </p:nvSpPr>
        <p:spPr>
          <a:xfrm>
            <a:off x="2334986" y="5660569"/>
            <a:ext cx="930728" cy="73478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sp>
        <p:nvSpPr>
          <p:cNvPr id="27" name="Retângulo 26"/>
          <p:cNvSpPr/>
          <p:nvPr/>
        </p:nvSpPr>
        <p:spPr>
          <a:xfrm>
            <a:off x="3276599" y="5660569"/>
            <a:ext cx="930728" cy="73478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sp>
        <p:nvSpPr>
          <p:cNvPr id="28" name="Retângulo 27"/>
          <p:cNvSpPr/>
          <p:nvPr/>
        </p:nvSpPr>
        <p:spPr>
          <a:xfrm>
            <a:off x="5263241" y="5660569"/>
            <a:ext cx="1001485" cy="73478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sp>
        <p:nvSpPr>
          <p:cNvPr id="29" name="Retângulo 28"/>
          <p:cNvSpPr/>
          <p:nvPr/>
        </p:nvSpPr>
        <p:spPr>
          <a:xfrm>
            <a:off x="6262008" y="5660569"/>
            <a:ext cx="993320" cy="73478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sp>
        <p:nvSpPr>
          <p:cNvPr id="30" name="Retângulo 29"/>
          <p:cNvSpPr/>
          <p:nvPr/>
        </p:nvSpPr>
        <p:spPr>
          <a:xfrm>
            <a:off x="7255328" y="5660569"/>
            <a:ext cx="985158" cy="73478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sp>
        <p:nvSpPr>
          <p:cNvPr id="31" name="Retângulo 30"/>
          <p:cNvSpPr/>
          <p:nvPr/>
        </p:nvSpPr>
        <p:spPr>
          <a:xfrm>
            <a:off x="4245427" y="4212770"/>
            <a:ext cx="1017813" cy="126818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5263239" y="4212770"/>
            <a:ext cx="979713" cy="126818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sp>
        <p:nvSpPr>
          <p:cNvPr id="33" name="Retângulo 32"/>
          <p:cNvSpPr/>
          <p:nvPr/>
        </p:nvSpPr>
        <p:spPr>
          <a:xfrm>
            <a:off x="6242952" y="4212769"/>
            <a:ext cx="996048" cy="126818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sp>
        <p:nvSpPr>
          <p:cNvPr id="34" name="Retângulo 33"/>
          <p:cNvSpPr/>
          <p:nvPr/>
        </p:nvSpPr>
        <p:spPr>
          <a:xfrm>
            <a:off x="7239000" y="4212768"/>
            <a:ext cx="1012374" cy="126818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sp>
        <p:nvSpPr>
          <p:cNvPr id="35" name="Retângulo 34"/>
          <p:cNvSpPr/>
          <p:nvPr/>
        </p:nvSpPr>
        <p:spPr>
          <a:xfrm>
            <a:off x="5265968" y="2923799"/>
            <a:ext cx="976984" cy="110935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sp>
        <p:nvSpPr>
          <p:cNvPr id="36" name="Retângulo 35"/>
          <p:cNvSpPr/>
          <p:nvPr/>
        </p:nvSpPr>
        <p:spPr>
          <a:xfrm>
            <a:off x="4234543" y="3477986"/>
            <a:ext cx="1020540" cy="55517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sp>
        <p:nvSpPr>
          <p:cNvPr id="37" name="Retângulo 36"/>
          <p:cNvSpPr/>
          <p:nvPr/>
        </p:nvSpPr>
        <p:spPr>
          <a:xfrm>
            <a:off x="4207327" y="5660567"/>
            <a:ext cx="1047756" cy="37011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sp>
        <p:nvSpPr>
          <p:cNvPr id="38" name="Retângulo 37"/>
          <p:cNvSpPr/>
          <p:nvPr/>
        </p:nvSpPr>
        <p:spPr>
          <a:xfrm>
            <a:off x="6242964" y="3664131"/>
            <a:ext cx="996035" cy="370114"/>
          </a:xfrm>
          <a:prstGeom prst="rect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sp>
        <p:nvSpPr>
          <p:cNvPr id="39" name="Retângulo 38"/>
          <p:cNvSpPr/>
          <p:nvPr/>
        </p:nvSpPr>
        <p:spPr>
          <a:xfrm>
            <a:off x="6262009" y="2933696"/>
            <a:ext cx="976990" cy="16328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sp>
        <p:nvSpPr>
          <p:cNvPr id="40" name="Retângulo 39"/>
          <p:cNvSpPr/>
          <p:nvPr/>
        </p:nvSpPr>
        <p:spPr>
          <a:xfrm>
            <a:off x="7255328" y="2928258"/>
            <a:ext cx="957944" cy="16872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sp>
        <p:nvSpPr>
          <p:cNvPr id="41" name="Retângulo 40"/>
          <p:cNvSpPr/>
          <p:nvPr/>
        </p:nvSpPr>
        <p:spPr>
          <a:xfrm>
            <a:off x="4234543" y="2923798"/>
            <a:ext cx="1020540" cy="17318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sp>
        <p:nvSpPr>
          <p:cNvPr id="42" name="Retângulo 41"/>
          <p:cNvSpPr/>
          <p:nvPr/>
        </p:nvSpPr>
        <p:spPr>
          <a:xfrm>
            <a:off x="6278338" y="1445620"/>
            <a:ext cx="976990" cy="76418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sp>
        <p:nvSpPr>
          <p:cNvPr id="43" name="Retângulo 42"/>
          <p:cNvSpPr/>
          <p:nvPr/>
        </p:nvSpPr>
        <p:spPr>
          <a:xfrm>
            <a:off x="5265961" y="1445621"/>
            <a:ext cx="996047" cy="17526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sp>
        <p:nvSpPr>
          <p:cNvPr id="45" name="Retângulo 44"/>
          <p:cNvSpPr/>
          <p:nvPr/>
        </p:nvSpPr>
        <p:spPr>
          <a:xfrm>
            <a:off x="3265713" y="527958"/>
            <a:ext cx="979713" cy="18505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sp>
        <p:nvSpPr>
          <p:cNvPr id="48" name="Retângulo 47"/>
          <p:cNvSpPr/>
          <p:nvPr/>
        </p:nvSpPr>
        <p:spPr>
          <a:xfrm>
            <a:off x="2334984" y="892627"/>
            <a:ext cx="5916389" cy="55114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sp>
        <p:nvSpPr>
          <p:cNvPr id="49" name="Retângulo 48"/>
          <p:cNvSpPr/>
          <p:nvPr/>
        </p:nvSpPr>
        <p:spPr>
          <a:xfrm>
            <a:off x="2334984" y="2207460"/>
            <a:ext cx="5916389" cy="71525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sp>
        <p:nvSpPr>
          <p:cNvPr id="47" name="Texto Explicativo 2 46"/>
          <p:cNvSpPr/>
          <p:nvPr/>
        </p:nvSpPr>
        <p:spPr>
          <a:xfrm>
            <a:off x="7534274" y="0"/>
            <a:ext cx="4454760" cy="232415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1972"/>
              <a:gd name="adj6" fmla="val -285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 smtClean="0"/>
              <a:t>Ausência de documentos em 65% dos pareceres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 smtClean="0"/>
              <a:t>Parecer </a:t>
            </a:r>
            <a:r>
              <a:rPr lang="pt-BR" dirty="0"/>
              <a:t>do Conselho Municipal/Estadual de Saúde (ausente em aprox. 60%)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/>
              <a:t>Declaração do prestador de serviços de saneamento (ausente em aprox. 60%)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/>
              <a:t>Licença ambiental de instalação (ausente em 45%)</a:t>
            </a:r>
          </a:p>
        </p:txBody>
      </p:sp>
      <p:sp>
        <p:nvSpPr>
          <p:cNvPr id="50" name="Texto Explicativo 2 49"/>
          <p:cNvSpPr/>
          <p:nvPr/>
        </p:nvSpPr>
        <p:spPr>
          <a:xfrm>
            <a:off x="7786771" y="3312290"/>
            <a:ext cx="4437889" cy="105013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77180"/>
              <a:gd name="adj6" fmla="val -4213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Somente 7 pareceres (21%) atenderam todos os itens.</a:t>
            </a:r>
            <a:endParaRPr lang="pt-BR" dirty="0"/>
          </a:p>
        </p:txBody>
      </p:sp>
      <p:sp>
        <p:nvSpPr>
          <p:cNvPr id="51" name="CaixaDeTexto 50"/>
          <p:cNvSpPr txBox="1"/>
          <p:nvPr/>
        </p:nvSpPr>
        <p:spPr>
          <a:xfrm>
            <a:off x="8367992" y="5845624"/>
            <a:ext cx="3064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Fonte: </a:t>
            </a:r>
            <a:r>
              <a:rPr lang="pt-BR" sz="1200" dirty="0" smtClean="0"/>
              <a:t>Elaborado pela autora</a:t>
            </a:r>
            <a:endParaRPr lang="pt-BR" sz="1200" dirty="0"/>
          </a:p>
          <a:p>
            <a:endParaRPr lang="pt-BR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0350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6"/>
    </mc:Choice>
    <mc:Fallback xmlns="">
      <p:transition spd="slow" advTm="161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5" grpId="0" animBg="1"/>
      <p:bldP spid="45" grpId="1" animBg="1"/>
      <p:bldP spid="48" grpId="0" animBg="1"/>
      <p:bldP spid="49" grpId="0" animBg="1"/>
      <p:bldP spid="47" grpId="0" animBg="1"/>
      <p:bldP spid="47" grpId="1" animBg="1"/>
      <p:bldP spid="50" grpId="0" animBg="1"/>
      <p:bldP spid="5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Quadro de avaliação </a:t>
            </a:r>
            <a:r>
              <a:rPr lang="pt-BR" dirty="0" smtClean="0"/>
              <a:t>referente </a:t>
            </a:r>
            <a:r>
              <a:rPr lang="pt-BR" dirty="0"/>
              <a:t>ao projeto de engenharia e </a:t>
            </a:r>
            <a:r>
              <a:rPr lang="pt-BR" dirty="0" smtClean="0"/>
              <a:t>arquitetura</a:t>
            </a:r>
            <a:endParaRPr lang="pt-BR" dirty="0"/>
          </a:p>
        </p:txBody>
      </p:sp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4823594"/>
              </p:ext>
            </p:extLst>
          </p:nvPr>
        </p:nvGraphicFramePr>
        <p:xfrm>
          <a:off x="420726" y="194875"/>
          <a:ext cx="7451998" cy="626491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577110"/>
                <a:gridCol w="1225986"/>
                <a:gridCol w="774369"/>
                <a:gridCol w="774369"/>
                <a:gridCol w="775041"/>
                <a:gridCol w="775041"/>
                <a:gridCol w="775041"/>
                <a:gridCol w="775041"/>
              </a:tblGrid>
              <a:tr h="114935"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Município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Parecer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 gridSpan="6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Elementos Avaliados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987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(i)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(ii)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(iii)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(iv)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(v)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(vi)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rowSpan="5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M1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c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rowSpan="8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M2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c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f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g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h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rowSpan="3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M3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c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rowSpan="4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M4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c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rowSpan="7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M5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c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f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g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M6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M7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M8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  <a:tr h="114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4480" marR="34480" marT="0" marB="0" anchor="ctr"/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13</a:t>
            </a:fld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3225800" y="804333"/>
            <a:ext cx="4631267" cy="71091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Retângulo 43"/>
          <p:cNvSpPr/>
          <p:nvPr/>
        </p:nvSpPr>
        <p:spPr>
          <a:xfrm>
            <a:off x="3225799" y="5526759"/>
            <a:ext cx="4631267" cy="21364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Texto Explicativo 2 9"/>
          <p:cNvSpPr/>
          <p:nvPr/>
        </p:nvSpPr>
        <p:spPr>
          <a:xfrm>
            <a:off x="8054724" y="1142859"/>
            <a:ext cx="3691467" cy="165946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66071"/>
              <a:gd name="adj6" fmla="val -4299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Somente 6 pareceres ( aprox. 20%) atenderam a todos os elementos avaliados</a:t>
            </a:r>
            <a:endParaRPr lang="pt-BR" dirty="0"/>
          </a:p>
        </p:txBody>
      </p:sp>
      <p:sp>
        <p:nvSpPr>
          <p:cNvPr id="46" name="Retângulo 45"/>
          <p:cNvSpPr/>
          <p:nvPr/>
        </p:nvSpPr>
        <p:spPr>
          <a:xfrm>
            <a:off x="3225798" y="1515251"/>
            <a:ext cx="4631267" cy="16115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o Explicativo 2 11"/>
          <p:cNvSpPr/>
          <p:nvPr/>
        </p:nvSpPr>
        <p:spPr>
          <a:xfrm>
            <a:off x="7986990" y="2593616"/>
            <a:ext cx="3318933" cy="334433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6555"/>
              <a:gd name="adj6" fmla="val -622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Neste parecer, não foram apresentados os elementos </a:t>
            </a:r>
            <a:r>
              <a:rPr lang="pt-BR" dirty="0"/>
              <a:t>(i) plantas, cortes e detalhes suficientes para compreensão do projeto, (</a:t>
            </a:r>
            <a:r>
              <a:rPr lang="pt-BR" dirty="0" err="1"/>
              <a:t>ii</a:t>
            </a:r>
            <a:r>
              <a:rPr lang="pt-BR" dirty="0"/>
              <a:t>) dimensões e cotas referentes as plantas de rede de esgoto suficientes para compreensão do projeto e (vi) plantas e desenhos em escala suficientes. </a:t>
            </a:r>
          </a:p>
          <a:p>
            <a:pPr algn="ctr"/>
            <a:endParaRPr lang="pt-BR" dirty="0"/>
          </a:p>
        </p:txBody>
      </p:sp>
      <p:sp>
        <p:nvSpPr>
          <p:cNvPr id="51" name="Retângulo 50"/>
          <p:cNvSpPr/>
          <p:nvPr/>
        </p:nvSpPr>
        <p:spPr>
          <a:xfrm>
            <a:off x="3225798" y="1892016"/>
            <a:ext cx="4631267" cy="1841783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" name="Retângulo 51"/>
          <p:cNvSpPr/>
          <p:nvPr/>
        </p:nvSpPr>
        <p:spPr>
          <a:xfrm>
            <a:off x="3225797" y="590691"/>
            <a:ext cx="4631267" cy="20517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3" name="Retângulo 52"/>
          <p:cNvSpPr/>
          <p:nvPr/>
        </p:nvSpPr>
        <p:spPr>
          <a:xfrm>
            <a:off x="3987800" y="5740401"/>
            <a:ext cx="3090333" cy="71938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4" name="Retângulo 53"/>
          <p:cNvSpPr/>
          <p:nvPr/>
        </p:nvSpPr>
        <p:spPr>
          <a:xfrm>
            <a:off x="3225797" y="6298635"/>
            <a:ext cx="4631267" cy="16115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5" name="Retângulo 54"/>
          <p:cNvSpPr/>
          <p:nvPr/>
        </p:nvSpPr>
        <p:spPr>
          <a:xfrm>
            <a:off x="3217333" y="5742658"/>
            <a:ext cx="770468" cy="19085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6" name="Retângulo 55"/>
          <p:cNvSpPr/>
          <p:nvPr/>
        </p:nvSpPr>
        <p:spPr>
          <a:xfrm>
            <a:off x="3208867" y="5933510"/>
            <a:ext cx="770468" cy="17201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7" name="Retângulo 56"/>
          <p:cNvSpPr/>
          <p:nvPr/>
        </p:nvSpPr>
        <p:spPr>
          <a:xfrm>
            <a:off x="7086598" y="6089616"/>
            <a:ext cx="770468" cy="19085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8" name="Retângulo 57"/>
          <p:cNvSpPr/>
          <p:nvPr/>
        </p:nvSpPr>
        <p:spPr>
          <a:xfrm>
            <a:off x="4772424" y="1687409"/>
            <a:ext cx="770468" cy="19085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9" name="Retângulo 58"/>
          <p:cNvSpPr/>
          <p:nvPr/>
        </p:nvSpPr>
        <p:spPr>
          <a:xfrm>
            <a:off x="4772424" y="3742550"/>
            <a:ext cx="770468" cy="14590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0" name="Retângulo 59"/>
          <p:cNvSpPr/>
          <p:nvPr/>
        </p:nvSpPr>
        <p:spPr>
          <a:xfrm>
            <a:off x="3225797" y="3734083"/>
            <a:ext cx="770468" cy="15437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2" name="Retângulo 61"/>
          <p:cNvSpPr/>
          <p:nvPr/>
        </p:nvSpPr>
        <p:spPr>
          <a:xfrm>
            <a:off x="3225794" y="3894949"/>
            <a:ext cx="770468" cy="18824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3" name="Retângulo 62"/>
          <p:cNvSpPr/>
          <p:nvPr/>
        </p:nvSpPr>
        <p:spPr>
          <a:xfrm>
            <a:off x="4790815" y="3894949"/>
            <a:ext cx="770468" cy="18824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4" name="Retângulo 63"/>
          <p:cNvSpPr/>
          <p:nvPr/>
        </p:nvSpPr>
        <p:spPr>
          <a:xfrm>
            <a:off x="3996262" y="4074266"/>
            <a:ext cx="770468" cy="110310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5" name="Retângulo 64"/>
          <p:cNvSpPr/>
          <p:nvPr/>
        </p:nvSpPr>
        <p:spPr>
          <a:xfrm>
            <a:off x="5532966" y="4453183"/>
            <a:ext cx="770468" cy="18824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6" name="Retângulo 65"/>
          <p:cNvSpPr/>
          <p:nvPr/>
        </p:nvSpPr>
        <p:spPr>
          <a:xfrm>
            <a:off x="3225794" y="4446689"/>
            <a:ext cx="770468" cy="71494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7" name="Retângulo 66"/>
          <p:cNvSpPr/>
          <p:nvPr/>
        </p:nvSpPr>
        <p:spPr>
          <a:xfrm>
            <a:off x="4764614" y="4453183"/>
            <a:ext cx="770468" cy="71494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8" name="Texto Explicativo 2 67"/>
          <p:cNvSpPr/>
          <p:nvPr/>
        </p:nvSpPr>
        <p:spPr>
          <a:xfrm>
            <a:off x="5031175" y="585227"/>
            <a:ext cx="7179270" cy="3076748"/>
          </a:xfrm>
          <a:prstGeom prst="borderCallout2">
            <a:avLst>
              <a:gd name="adj1" fmla="val 17927"/>
              <a:gd name="adj2" fmla="val -478"/>
              <a:gd name="adj3" fmla="val 17468"/>
              <a:gd name="adj4" fmla="val -3969"/>
              <a:gd name="adj5" fmla="val 44973"/>
              <a:gd name="adj6" fmla="val -111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 smtClean="0"/>
              <a:t>Uma grande lista de equívocos foram apontados relativos à apresentação</a:t>
            </a:r>
            <a:r>
              <a:rPr lang="pt-BR" dirty="0"/>
              <a:t>, dimensionamento, disposição das peças, ausência de itens nas </a:t>
            </a:r>
            <a:r>
              <a:rPr lang="pt-BR" dirty="0" smtClean="0"/>
              <a:t>pranchas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/>
              <a:t>S</a:t>
            </a:r>
            <a:r>
              <a:rPr lang="pt-BR" dirty="0" smtClean="0"/>
              <a:t>olicitação </a:t>
            </a:r>
            <a:r>
              <a:rPr lang="pt-BR" dirty="0"/>
              <a:t>de estudos e laudos de sondagem </a:t>
            </a:r>
            <a:endParaRPr lang="pt-BR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 err="1" smtClean="0"/>
              <a:t>ART’s</a:t>
            </a:r>
            <a:r>
              <a:rPr lang="pt-BR" dirty="0" smtClean="0"/>
              <a:t> </a:t>
            </a:r>
            <a:r>
              <a:rPr lang="pt-BR" dirty="0"/>
              <a:t>dos responsáveis em todas as </a:t>
            </a:r>
            <a:r>
              <a:rPr lang="pt-BR" dirty="0" smtClean="0"/>
              <a:t>pranchas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/>
              <a:t>M</a:t>
            </a:r>
            <a:r>
              <a:rPr lang="pt-BR" dirty="0" smtClean="0"/>
              <a:t>elhores </a:t>
            </a:r>
            <a:r>
              <a:rPr lang="pt-BR" dirty="0"/>
              <a:t>justificativas dos materiais, métodos e técnicas </a:t>
            </a:r>
            <a:r>
              <a:rPr lang="pt-BR" dirty="0" smtClean="0"/>
              <a:t>usadas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 smtClean="0"/>
              <a:t>Não </a:t>
            </a:r>
            <a:r>
              <a:rPr lang="pt-BR" dirty="0"/>
              <a:t>seguimento às normas recomendadas pela Associação Brasileiras de Normas Técnicas (ABNT)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/>
              <a:t>N</a:t>
            </a:r>
            <a:r>
              <a:rPr lang="pt-BR" dirty="0" smtClean="0"/>
              <a:t>ão </a:t>
            </a:r>
            <a:r>
              <a:rPr lang="pt-BR" dirty="0"/>
              <a:t>explicitação das etapas da obra nos </a:t>
            </a:r>
            <a:r>
              <a:rPr lang="pt-BR" dirty="0" smtClean="0"/>
              <a:t>desenhos</a:t>
            </a:r>
            <a:endParaRPr lang="pt-BR" dirty="0"/>
          </a:p>
        </p:txBody>
      </p:sp>
      <p:sp>
        <p:nvSpPr>
          <p:cNvPr id="70" name="CaixaDeTexto 69"/>
          <p:cNvSpPr txBox="1"/>
          <p:nvPr/>
        </p:nvSpPr>
        <p:spPr>
          <a:xfrm>
            <a:off x="10075179" y="6077646"/>
            <a:ext cx="21168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Fonte: </a:t>
            </a:r>
            <a:r>
              <a:rPr lang="pt-BR" sz="1200" dirty="0" smtClean="0"/>
              <a:t>Elaborado pela autora</a:t>
            </a:r>
            <a:endParaRPr lang="pt-BR" sz="1200" dirty="0"/>
          </a:p>
          <a:p>
            <a:endParaRPr lang="pt-BR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206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647"/>
    </mc:Choice>
    <mc:Fallback xmlns="">
      <p:transition spd="slow" advTm="376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44" grpId="0" animBg="1"/>
      <p:bldP spid="44" grpId="1" animBg="1"/>
      <p:bldP spid="10" grpId="0" animBg="1"/>
      <p:bldP spid="10" grpId="1" animBg="1"/>
      <p:bldP spid="46" grpId="0" animBg="1"/>
      <p:bldP spid="46" grpId="1" animBg="1"/>
      <p:bldP spid="12" grpId="0" animBg="1"/>
      <p:bldP spid="12" grpId="1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8" grpId="1" animBg="1"/>
      <p:bldP spid="59" grpId="0" animBg="1"/>
      <p:bldP spid="60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7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Quadro de avaliação </a:t>
            </a:r>
            <a:r>
              <a:rPr lang="pt-BR" dirty="0" smtClean="0"/>
              <a:t>referente </a:t>
            </a:r>
            <a:r>
              <a:rPr lang="pt-BR" dirty="0"/>
              <a:t>ao Plano de Trabalho</a:t>
            </a: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8144136"/>
              </p:ext>
            </p:extLst>
          </p:nvPr>
        </p:nvGraphicFramePr>
        <p:xfrm>
          <a:off x="919479" y="144470"/>
          <a:ext cx="4380653" cy="621792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75750"/>
                <a:gridCol w="875750"/>
                <a:gridCol w="876131"/>
                <a:gridCol w="876511"/>
                <a:gridCol w="876511"/>
              </a:tblGrid>
              <a:tr h="118315"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Município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Parecer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 gridSpan="3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Elementos Avaliados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183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(i)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(ii)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(iii)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rowSpan="5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M1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c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rowSpan="8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M2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c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f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g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h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rowSpan="3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M3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c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rowSpan="4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M4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P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P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c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rowSpan="7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M5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c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P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f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g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M6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M7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M8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  <a:tr h="1183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495" marR="35495" marT="0" marB="0" anchor="ctr"/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14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2663824" y="4150782"/>
            <a:ext cx="2622551" cy="2049993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2654299" y="1960702"/>
            <a:ext cx="2632075" cy="1439723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3524249" y="3623767"/>
            <a:ext cx="1762125" cy="52701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exto Explicativo 2 10"/>
          <p:cNvSpPr/>
          <p:nvPr/>
        </p:nvSpPr>
        <p:spPr>
          <a:xfrm>
            <a:off x="6915150" y="1383658"/>
            <a:ext cx="4514850" cy="212174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55126"/>
              <a:gd name="adj6" fmla="val -416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 smtClean="0"/>
              <a:t>O Plano de trabalho foi frequentemente apontado como não apresentado, porém, em função de sua relação com outros itens analisados, sua avaliação foi frequentemente apontada como posterior</a:t>
            </a:r>
          </a:p>
          <a:p>
            <a:pPr algn="ctr"/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2654299" y="3400425"/>
            <a:ext cx="2632075" cy="22334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Texto Explicativo 2 12"/>
          <p:cNvSpPr/>
          <p:nvPr/>
        </p:nvSpPr>
        <p:spPr>
          <a:xfrm>
            <a:off x="6146799" y="3692461"/>
            <a:ext cx="4514850" cy="212174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6363"/>
              <a:gd name="adj6" fmla="val -411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 smtClean="0"/>
              <a:t>Problemas na </a:t>
            </a:r>
            <a:r>
              <a:rPr lang="pt-BR" dirty="0"/>
              <a:t>identificação dos </a:t>
            </a:r>
            <a:r>
              <a:rPr lang="pt-BR" dirty="0" smtClean="0"/>
              <a:t>convênios;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 smtClean="0"/>
              <a:t>Incoerência </a:t>
            </a:r>
            <a:r>
              <a:rPr lang="pt-BR" dirty="0"/>
              <a:t>dos quantitativos que constam no projeto básico e no plano de trabalho </a:t>
            </a:r>
            <a:endParaRPr lang="pt-BR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 smtClean="0"/>
              <a:t>Correções </a:t>
            </a:r>
            <a:r>
              <a:rPr lang="pt-BR" dirty="0"/>
              <a:t>que foram sugeridas na planilha orçamentária </a:t>
            </a:r>
            <a:r>
              <a:rPr lang="pt-BR" dirty="0" smtClean="0"/>
              <a:t>que acarretariam na alteração de itens do Plano de Trabalho. </a:t>
            </a:r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2668585" y="6200776"/>
            <a:ext cx="2617789" cy="16192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9455387" y="6050905"/>
            <a:ext cx="3064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Fonte: </a:t>
            </a:r>
            <a:r>
              <a:rPr lang="pt-BR" sz="1200" dirty="0" smtClean="0"/>
              <a:t>Elaborado pela autora</a:t>
            </a:r>
            <a:endParaRPr lang="pt-BR" sz="1200" dirty="0"/>
          </a:p>
          <a:p>
            <a:endParaRPr lang="pt-BR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861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317"/>
    </mc:Choice>
    <mc:Fallback xmlns="">
      <p:transition spd="slow" advTm="5231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10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4" grpId="0" animBg="1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Quadro de avaliação </a:t>
            </a:r>
            <a:r>
              <a:rPr lang="pt-BR" dirty="0" smtClean="0"/>
              <a:t>referente </a:t>
            </a:r>
            <a:r>
              <a:rPr lang="pt-BR" dirty="0"/>
              <a:t>ao memorial descritivo</a:t>
            </a: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3437275"/>
              </p:ext>
            </p:extLst>
          </p:nvPr>
        </p:nvGraphicFramePr>
        <p:xfrm>
          <a:off x="803105" y="161910"/>
          <a:ext cx="10560222" cy="6249017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760037"/>
                <a:gridCol w="1760037"/>
                <a:gridCol w="1760037"/>
                <a:gridCol w="1760037"/>
                <a:gridCol w="1760037"/>
                <a:gridCol w="1760037"/>
              </a:tblGrid>
              <a:tr h="198777">
                <a:tc rowSpan="2"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Município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Parecer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BR" sz="1000">
                          <a:effectLst/>
                        </a:rPr>
                        <a:t>Elementos Avaliados</a:t>
                      </a:r>
                      <a:endParaRPr lang="pt-BR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778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(i)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(ii)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(iii)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(iv)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rowSpan="5"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M1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b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c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d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rowSpan="8"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M2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N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c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d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f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g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h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rowSpan="3"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M3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c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rowSpan="4"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M4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c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d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rowSpan="7"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M5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c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d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P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P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f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P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g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P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98080"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M6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rowSpan="2"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M7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rowSpan="2"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M8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778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15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4314826" y="752475"/>
            <a:ext cx="7029450" cy="695325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4314826" y="5867400"/>
            <a:ext cx="7029450" cy="180975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4314826" y="546870"/>
            <a:ext cx="7029450" cy="20560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4314826" y="1832162"/>
            <a:ext cx="7029450" cy="89198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4314826" y="3295650"/>
            <a:ext cx="7029450" cy="36195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4314826" y="4380224"/>
            <a:ext cx="7029450" cy="37275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4314826" y="6058000"/>
            <a:ext cx="7029450" cy="36834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/>
          <p:cNvSpPr/>
          <p:nvPr/>
        </p:nvSpPr>
        <p:spPr>
          <a:xfrm>
            <a:off x="4314826" y="3076505"/>
            <a:ext cx="5295899" cy="21914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4314826" y="5661795"/>
            <a:ext cx="7029450" cy="20560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/>
          <p:cNvSpPr/>
          <p:nvPr/>
        </p:nvSpPr>
        <p:spPr>
          <a:xfrm>
            <a:off x="4314827" y="4189724"/>
            <a:ext cx="3533774" cy="19374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5276851" y="2116099"/>
            <a:ext cx="5200650" cy="102489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5 pareceres atenderam aos requisitos técnicos</a:t>
            </a:r>
            <a:endParaRPr lang="pt-BR" dirty="0"/>
          </a:p>
        </p:txBody>
      </p:sp>
      <p:sp>
        <p:nvSpPr>
          <p:cNvPr id="20" name="Retângulo 19"/>
          <p:cNvSpPr/>
          <p:nvPr/>
        </p:nvSpPr>
        <p:spPr>
          <a:xfrm>
            <a:off x="4314826" y="3837299"/>
            <a:ext cx="3533774" cy="19374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9610724" y="3667225"/>
            <a:ext cx="1733551" cy="52249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6081713" y="5475599"/>
            <a:ext cx="5262562" cy="19248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6076949" y="3669094"/>
            <a:ext cx="1771651" cy="16517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6076950" y="4029075"/>
            <a:ext cx="1771650" cy="1606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 24"/>
          <p:cNvSpPr/>
          <p:nvPr/>
        </p:nvSpPr>
        <p:spPr>
          <a:xfrm>
            <a:off x="6095999" y="1434107"/>
            <a:ext cx="1733551" cy="38656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133165" y="1434108"/>
            <a:ext cx="5326602" cy="39665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 maioria dos equívocos apontados neste item estão relacionados a outros itens, e que já foram apontados como: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 smtClean="0"/>
              <a:t>Não </a:t>
            </a:r>
            <a:r>
              <a:rPr lang="pt-BR" dirty="0"/>
              <a:t>seguimento às normas da </a:t>
            </a:r>
            <a:r>
              <a:rPr lang="pt-BR" dirty="0" smtClean="0"/>
              <a:t>ABNT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/>
              <a:t>I</a:t>
            </a:r>
            <a:r>
              <a:rPr lang="pt-BR" dirty="0" smtClean="0"/>
              <a:t>tens </a:t>
            </a:r>
            <a:r>
              <a:rPr lang="pt-BR" dirty="0"/>
              <a:t>descritivos do projeto inexistentes (elevatórias, travessias de pontes, rodovias, etc.) </a:t>
            </a:r>
            <a:endParaRPr lang="pt-BR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 smtClean="0"/>
              <a:t>A </a:t>
            </a:r>
            <a:r>
              <a:rPr lang="pt-BR" dirty="0"/>
              <a:t>ausência da definição das etapas do </a:t>
            </a:r>
            <a:r>
              <a:rPr lang="pt-BR" dirty="0" smtClean="0"/>
              <a:t>projeto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 err="1" smtClean="0"/>
              <a:t>ART’s</a:t>
            </a:r>
            <a:r>
              <a:rPr lang="pt-BR" dirty="0" smtClean="0"/>
              <a:t> </a:t>
            </a:r>
            <a:r>
              <a:rPr lang="pt-BR" dirty="0"/>
              <a:t>dos responsáveis pela elaboração do </a:t>
            </a:r>
            <a:r>
              <a:rPr lang="pt-BR" dirty="0" smtClean="0"/>
              <a:t>memorial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 smtClean="0"/>
              <a:t>Especificações </a:t>
            </a:r>
            <a:r>
              <a:rPr lang="pt-BR" dirty="0"/>
              <a:t>e laudos de sondagem </a:t>
            </a:r>
            <a:endParaRPr lang="pt-BR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 smtClean="0"/>
              <a:t>Melhor justificativa de </a:t>
            </a:r>
            <a:r>
              <a:rPr lang="pt-BR" dirty="0"/>
              <a:t>métodos construtivos adotados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919442" y="6469310"/>
            <a:ext cx="3064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Fonte: </a:t>
            </a:r>
            <a:r>
              <a:rPr lang="pt-BR" sz="1200" dirty="0" smtClean="0"/>
              <a:t>Elaborado pela autora</a:t>
            </a:r>
            <a:endParaRPr lang="pt-BR" sz="1200" dirty="0"/>
          </a:p>
          <a:p>
            <a:endParaRPr lang="pt-BR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6017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270"/>
    </mc:Choice>
    <mc:Fallback xmlns="">
      <p:transition spd="slow" advTm="372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10" grpId="0" animBg="1"/>
      <p:bldP spid="10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11" grpId="0" animBg="1"/>
      <p:bldP spid="11" grpId="1" animBg="1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Quadro de avaliação </a:t>
            </a:r>
            <a:r>
              <a:rPr lang="pt-BR" dirty="0" smtClean="0"/>
              <a:t>referente </a:t>
            </a:r>
            <a:r>
              <a:rPr lang="pt-BR" dirty="0"/>
              <a:t>ao Memorial de Cálculo</a:t>
            </a: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1943284"/>
              </p:ext>
            </p:extLst>
          </p:nvPr>
        </p:nvGraphicFramePr>
        <p:xfrm>
          <a:off x="535305" y="141805"/>
          <a:ext cx="7705885" cy="621792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089836"/>
                <a:gridCol w="1940342"/>
                <a:gridCol w="1844789"/>
                <a:gridCol w="1830918"/>
              </a:tblGrid>
              <a:tr h="116756">
                <a:tc rowSpan="2"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Município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Parecer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Elementos Avaliados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(i)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(ii)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rowSpan="5"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M1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c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d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rowSpan="8"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M2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b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c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d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f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g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h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rowSpan="3"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M3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c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rowSpan="4"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M4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c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d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rowSpan="7"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M5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c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d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f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g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69782"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M6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rowSpan="2"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M7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rowSpan="2"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M8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40" marR="52540" marT="0" marB="0" anchor="ctr"/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16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4562475" y="1419225"/>
            <a:ext cx="1828800" cy="401955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4562475" y="504825"/>
            <a:ext cx="1828800" cy="71956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4562475" y="5991225"/>
            <a:ext cx="3648075" cy="37147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6396037" y="504825"/>
            <a:ext cx="1828800" cy="17145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exto Explicativo 2 10"/>
          <p:cNvSpPr/>
          <p:nvPr/>
        </p:nvSpPr>
        <p:spPr>
          <a:xfrm>
            <a:off x="8380094" y="504826"/>
            <a:ext cx="3640455" cy="2571749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8648"/>
              <a:gd name="adj6" fmla="val -544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 smtClean="0"/>
              <a:t>Diversidade de observações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/>
              <a:t>D</a:t>
            </a:r>
            <a:r>
              <a:rPr lang="pt-BR" dirty="0" smtClean="0"/>
              <a:t>imensionamento </a:t>
            </a:r>
            <a:r>
              <a:rPr lang="pt-BR" dirty="0"/>
              <a:t>de redes, recobrimentos da tubulação, de elevatórias, de vazão, </a:t>
            </a:r>
            <a:endParaRPr lang="pt-BR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 smtClean="0"/>
              <a:t>Assinaturas </a:t>
            </a:r>
            <a:r>
              <a:rPr lang="pt-BR" dirty="0"/>
              <a:t>e </a:t>
            </a:r>
            <a:r>
              <a:rPr lang="pt-BR" dirty="0" err="1"/>
              <a:t>ART’s</a:t>
            </a:r>
            <a:r>
              <a:rPr lang="pt-BR" dirty="0"/>
              <a:t> dos </a:t>
            </a:r>
            <a:r>
              <a:rPr lang="pt-BR" dirty="0" smtClean="0"/>
              <a:t>responsáveis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/>
              <a:t>R</a:t>
            </a:r>
            <a:r>
              <a:rPr lang="pt-BR" dirty="0" smtClean="0"/>
              <a:t>eferência </a:t>
            </a:r>
            <a:r>
              <a:rPr lang="pt-BR" dirty="0"/>
              <a:t>bibliográfica da metodologia de cálculos </a:t>
            </a:r>
            <a:r>
              <a:rPr lang="pt-BR" dirty="0" smtClean="0"/>
              <a:t>seguida</a:t>
            </a:r>
            <a:endParaRPr lang="pt-BR" dirty="0"/>
          </a:p>
          <a:p>
            <a:pPr algn="ctr"/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4562475" y="1224389"/>
            <a:ext cx="3662362" cy="21822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4548188" y="5617581"/>
            <a:ext cx="3662362" cy="373643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Texto Explicativo 2 15"/>
          <p:cNvSpPr/>
          <p:nvPr/>
        </p:nvSpPr>
        <p:spPr>
          <a:xfrm>
            <a:off x="9220200" y="4663370"/>
            <a:ext cx="2209800" cy="914400"/>
          </a:xfrm>
          <a:prstGeom prst="borderCallout2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Somente 3 pareceres atenderam o item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8367992" y="5845624"/>
            <a:ext cx="3064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Fonte: </a:t>
            </a:r>
            <a:r>
              <a:rPr lang="pt-BR" sz="1200" dirty="0" smtClean="0"/>
              <a:t>Elaborado pela autora</a:t>
            </a:r>
            <a:endParaRPr lang="pt-BR" sz="1200" dirty="0"/>
          </a:p>
          <a:p>
            <a:endParaRPr lang="pt-BR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430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937"/>
    </mc:Choice>
    <mc:Fallback xmlns="">
      <p:transition spd="slow" advTm="3893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3" grpId="0" animBg="1"/>
      <p:bldP spid="16" grpId="0" animBg="1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aixaDeTexto 51"/>
          <p:cNvSpPr txBox="1"/>
          <p:nvPr/>
        </p:nvSpPr>
        <p:spPr>
          <a:xfrm>
            <a:off x="8748173" y="5853410"/>
            <a:ext cx="3064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Fonte: </a:t>
            </a:r>
            <a:r>
              <a:rPr lang="pt-BR" sz="1200" dirty="0" smtClean="0"/>
              <a:t>Elaborado pela autora</a:t>
            </a:r>
            <a:endParaRPr lang="pt-BR" sz="1200" dirty="0"/>
          </a:p>
          <a:p>
            <a:endParaRPr lang="pt-BR" sz="12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Quadro de avaliação </a:t>
            </a:r>
            <a:r>
              <a:rPr lang="pt-BR" dirty="0" smtClean="0"/>
              <a:t>referente </a:t>
            </a:r>
            <a:r>
              <a:rPr lang="pt-BR" dirty="0"/>
              <a:t>a Planilha orçamentária</a:t>
            </a: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133267"/>
              </p:ext>
            </p:extLst>
          </p:nvPr>
        </p:nvGraphicFramePr>
        <p:xfrm>
          <a:off x="882570" y="94180"/>
          <a:ext cx="7705886" cy="621792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189789"/>
                <a:gridCol w="1189789"/>
                <a:gridCol w="1192871"/>
                <a:gridCol w="1192871"/>
                <a:gridCol w="1192871"/>
                <a:gridCol w="1192871"/>
                <a:gridCol w="554824"/>
              </a:tblGrid>
              <a:tr h="116756">
                <a:tc rowSpan="2"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Município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Parecer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Elementos Avaliados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(i)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(ii)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(iii)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(iv)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(v)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rowSpan="5"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M1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c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d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P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P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P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rowSpan="8"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M2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P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P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N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c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N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P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d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P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N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P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f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g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h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rowSpan="3"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M3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c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P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rowSpan="4"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M4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P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c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d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P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P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P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P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rowSpan="7"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M5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P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P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P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P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P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c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P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P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P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P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d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P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f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A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g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69782"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M6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rowSpan="2"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M7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rowSpan="2"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M8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a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  <a:tr h="116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b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effectLst/>
                        </a:rPr>
                        <a:t>E</a:t>
                      </a:r>
                      <a:endParaRPr lang="pt-BR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540" marR="52540" marT="0" marB="0" anchor="ctr"/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17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295650" y="466725"/>
            <a:ext cx="1162050" cy="54292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3228974" y="2286000"/>
            <a:ext cx="1228725" cy="90487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3262311" y="4829175"/>
            <a:ext cx="1162050" cy="14478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3262311" y="3373686"/>
            <a:ext cx="1162050" cy="19819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3262311" y="3745230"/>
            <a:ext cx="1162050" cy="22669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5667375" y="466724"/>
            <a:ext cx="1162050" cy="36195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5667375" y="1927006"/>
            <a:ext cx="1162050" cy="108289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5667375" y="3199547"/>
            <a:ext cx="1162050" cy="17414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5667375" y="4625269"/>
            <a:ext cx="1162050" cy="168980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5667375" y="1194434"/>
            <a:ext cx="1162050" cy="18669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/>
          <p:cNvSpPr/>
          <p:nvPr/>
        </p:nvSpPr>
        <p:spPr>
          <a:xfrm>
            <a:off x="5667375" y="3563335"/>
            <a:ext cx="1162050" cy="18189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5667375" y="4121399"/>
            <a:ext cx="1162050" cy="15716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Texto Explicativo 2 18"/>
          <p:cNvSpPr/>
          <p:nvPr/>
        </p:nvSpPr>
        <p:spPr>
          <a:xfrm>
            <a:off x="8337231" y="828675"/>
            <a:ext cx="3609975" cy="227508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5979"/>
              <a:gd name="adj6" fmla="val -405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 smtClean="0"/>
              <a:t>56% dos pareceres apontaram itens globais (elemento i)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 smtClean="0"/>
              <a:t>65% dos pareceres apontaram que os valores não constam no  SINAPI </a:t>
            </a:r>
            <a:r>
              <a:rPr lang="pt-BR" dirty="0"/>
              <a:t>(</a:t>
            </a:r>
            <a:r>
              <a:rPr lang="pt-BR" dirty="0" smtClean="0"/>
              <a:t>elemento </a:t>
            </a:r>
            <a:r>
              <a:rPr lang="pt-BR" dirty="0" err="1" smtClean="0"/>
              <a:t>iii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20" name="Texto Explicativo 2 19"/>
          <p:cNvSpPr/>
          <p:nvPr/>
        </p:nvSpPr>
        <p:spPr>
          <a:xfrm>
            <a:off x="8167457" y="3373685"/>
            <a:ext cx="3964230" cy="2903289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9581"/>
              <a:gd name="adj6" fmla="val -302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 smtClean="0"/>
              <a:t>Incompatibilização de quantitativos do projeto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 smtClean="0"/>
              <a:t>Inexistência </a:t>
            </a:r>
            <a:r>
              <a:rPr lang="pt-BR" dirty="0"/>
              <a:t>de itens </a:t>
            </a:r>
            <a:r>
              <a:rPr lang="pt-BR" dirty="0" smtClean="0"/>
              <a:t>orçados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 smtClean="0"/>
              <a:t>Equívocos de dimensionamento do projeto 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 smtClean="0"/>
              <a:t>Memória de cálculo da planilha orçamentária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dirty="0" smtClean="0"/>
              <a:t>Declaração de contrapartida do município</a:t>
            </a:r>
          </a:p>
        </p:txBody>
      </p:sp>
      <p:sp>
        <p:nvSpPr>
          <p:cNvPr id="27" name="Retângulo 26"/>
          <p:cNvSpPr/>
          <p:nvPr/>
        </p:nvSpPr>
        <p:spPr>
          <a:xfrm>
            <a:off x="4505325" y="4650035"/>
            <a:ext cx="1162050" cy="163442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tângulo 28"/>
          <p:cNvSpPr/>
          <p:nvPr/>
        </p:nvSpPr>
        <p:spPr>
          <a:xfrm>
            <a:off x="6829425" y="5373935"/>
            <a:ext cx="1162050" cy="94114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tângulo 29"/>
          <p:cNvSpPr/>
          <p:nvPr/>
        </p:nvSpPr>
        <p:spPr>
          <a:xfrm>
            <a:off x="6829425" y="4120445"/>
            <a:ext cx="1162050" cy="17716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tângulo 30"/>
          <p:cNvSpPr/>
          <p:nvPr/>
        </p:nvSpPr>
        <p:spPr>
          <a:xfrm>
            <a:off x="6829425" y="2117405"/>
            <a:ext cx="1162050" cy="50197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6829425" y="3206183"/>
            <a:ext cx="1162050" cy="17716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Retângulo 32"/>
          <p:cNvSpPr/>
          <p:nvPr/>
        </p:nvSpPr>
        <p:spPr>
          <a:xfrm>
            <a:off x="6829425" y="3577591"/>
            <a:ext cx="1162050" cy="17716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etângulo 33"/>
          <p:cNvSpPr/>
          <p:nvPr/>
        </p:nvSpPr>
        <p:spPr>
          <a:xfrm>
            <a:off x="8010525" y="5945258"/>
            <a:ext cx="590550" cy="369817"/>
          </a:xfrm>
          <a:prstGeom prst="rect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Retângulo 34"/>
          <p:cNvSpPr/>
          <p:nvPr/>
        </p:nvSpPr>
        <p:spPr>
          <a:xfrm>
            <a:off x="4481512" y="2108835"/>
            <a:ext cx="1162050" cy="53332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Retângulo 35"/>
          <p:cNvSpPr/>
          <p:nvPr/>
        </p:nvSpPr>
        <p:spPr>
          <a:xfrm>
            <a:off x="6829425" y="1194364"/>
            <a:ext cx="1162050" cy="17716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Retângulo 36"/>
          <p:cNvSpPr/>
          <p:nvPr/>
        </p:nvSpPr>
        <p:spPr>
          <a:xfrm>
            <a:off x="4481512" y="475155"/>
            <a:ext cx="1162050" cy="17716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0" name="Retângulo 49"/>
          <p:cNvSpPr/>
          <p:nvPr/>
        </p:nvSpPr>
        <p:spPr>
          <a:xfrm>
            <a:off x="2940792" y="858865"/>
            <a:ext cx="5223561" cy="956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Nenhum projeto atendeu plenamente este item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179513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7" grpId="0" animBg="1"/>
      <p:bldP spid="27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5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Itens que não foram analisados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romanLcPeriod"/>
            </a:pPr>
            <a:r>
              <a:rPr lang="pt-BR" sz="2800" dirty="0"/>
              <a:t>C</a:t>
            </a:r>
            <a:r>
              <a:rPr lang="pt-BR" sz="2800" dirty="0" smtClean="0"/>
              <a:t>ronograma </a:t>
            </a:r>
            <a:r>
              <a:rPr lang="pt-BR" sz="2800" dirty="0"/>
              <a:t>físico </a:t>
            </a:r>
            <a:r>
              <a:rPr lang="pt-BR" sz="2800" dirty="0" smtClean="0"/>
              <a:t>financeiro</a:t>
            </a:r>
          </a:p>
          <a:p>
            <a:pPr marL="514350" indent="-514350">
              <a:buFont typeface="+mj-lt"/>
              <a:buAutoNum type="romanLcPeriod"/>
            </a:pPr>
            <a:r>
              <a:rPr lang="pt-BR" sz="2800" dirty="0"/>
              <a:t>M</a:t>
            </a:r>
            <a:r>
              <a:rPr lang="pt-BR" sz="2800" dirty="0" smtClean="0"/>
              <a:t>aterial </a:t>
            </a:r>
            <a:r>
              <a:rPr lang="pt-BR" sz="2800" dirty="0"/>
              <a:t>permanente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18</a:t>
            </a:fld>
            <a:endParaRPr lang="pt-BR"/>
          </a:p>
        </p:txBody>
      </p:sp>
      <p:sp>
        <p:nvSpPr>
          <p:cNvPr id="9" name="Texto Explicativo 2 8"/>
          <p:cNvSpPr/>
          <p:nvPr/>
        </p:nvSpPr>
        <p:spPr>
          <a:xfrm>
            <a:off x="5036820" y="3405117"/>
            <a:ext cx="4516755" cy="110973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55063"/>
              <a:gd name="adj6" fmla="val -353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Item não mencionado nos pareceres estudados</a:t>
            </a:r>
            <a:endParaRPr lang="pt-BR" sz="2400" dirty="0"/>
          </a:p>
        </p:txBody>
      </p:sp>
      <p:sp>
        <p:nvSpPr>
          <p:cNvPr id="7" name="Texto Explicativo 2 6"/>
          <p:cNvSpPr/>
          <p:nvPr/>
        </p:nvSpPr>
        <p:spPr>
          <a:xfrm>
            <a:off x="6638924" y="2814426"/>
            <a:ext cx="4516755" cy="248395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4164"/>
              <a:gd name="adj6" fmla="val -3846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/>
              <a:t>“O cronograma físico-financeiro deve estar compatível com os desembolsos e execução física da obra em função do disposto na planilha orçamentária”</a:t>
            </a:r>
          </a:p>
        </p:txBody>
      </p:sp>
    </p:spTree>
    <p:extLst>
      <p:ext uri="{BB962C8B-B14F-4D97-AF65-F5344CB8AC3E}">
        <p14:creationId xmlns:p14="http://schemas.microsoft.com/office/powerpoint/2010/main" val="270128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7" grpId="0" animBg="1"/>
      <p:bldP spid="7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finais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 algn="just">
              <a:buFont typeface="+mj-lt"/>
              <a:buAutoNum type="romanLcPeriod"/>
            </a:pPr>
            <a:r>
              <a:rPr lang="pt-BR" sz="2800" dirty="0" smtClean="0">
                <a:solidFill>
                  <a:schemeClr val="tx1"/>
                </a:solidFill>
              </a:rPr>
              <a:t>Dos municípios estudados, apenas 1 teve sua proposta aprovada;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pt-BR" sz="2800" dirty="0" smtClean="0">
                <a:solidFill>
                  <a:schemeClr val="tx1"/>
                </a:solidFill>
              </a:rPr>
              <a:t>A pendência de entrega de documentos foi um dos fatores limitantes para aprovação dos projetos nas análises estudadas;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pt-BR" sz="2800" dirty="0" smtClean="0">
                <a:solidFill>
                  <a:schemeClr val="tx1"/>
                </a:solidFill>
              </a:rPr>
              <a:t>A não apresentação de documentos aponta certa limitação de planejamento do município, pois a maioria dos itens avaliados constam em manuais/editais disponibilizados pela FUNASA;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pt-BR" sz="2800" dirty="0" smtClean="0">
                <a:solidFill>
                  <a:schemeClr val="tx1"/>
                </a:solidFill>
              </a:rPr>
              <a:t>Cabe questionar por que estes municípios não apresentaram tais documentos;</a:t>
            </a:r>
          </a:p>
          <a:p>
            <a:pPr marL="0" indent="0" algn="just">
              <a:buNone/>
            </a:pPr>
            <a:endParaRPr lang="pt-BR" sz="2800" dirty="0" smtClean="0">
              <a:solidFill>
                <a:schemeClr val="tx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284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b="1" dirty="0" smtClean="0"/>
              <a:t>Introdução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71500" indent="-571500" algn="just">
              <a:buFont typeface="+mj-lt"/>
              <a:buAutoNum type="romanLcPeriod"/>
            </a:pPr>
            <a:r>
              <a:rPr lang="pt-BR" sz="2800" dirty="0" smtClean="0">
                <a:solidFill>
                  <a:schemeClr val="tx1"/>
                </a:solidFill>
              </a:rPr>
              <a:t>Somente 19,69</a:t>
            </a:r>
            <a:r>
              <a:rPr lang="pt-BR" sz="2800" dirty="0">
                <a:solidFill>
                  <a:schemeClr val="tx1"/>
                </a:solidFill>
              </a:rPr>
              <a:t>% da população total de Santa Catarina é atendida com </a:t>
            </a:r>
            <a:r>
              <a:rPr lang="pt-BR" sz="2800" dirty="0" smtClean="0">
                <a:solidFill>
                  <a:schemeClr val="tx1"/>
                </a:solidFill>
              </a:rPr>
              <a:t>rede coletora </a:t>
            </a:r>
            <a:r>
              <a:rPr lang="pt-BR" sz="2800" dirty="0">
                <a:solidFill>
                  <a:schemeClr val="tx1"/>
                </a:solidFill>
              </a:rPr>
              <a:t>de esgoto (97,28% deste esgoto é tratado</a:t>
            </a:r>
            <a:r>
              <a:rPr lang="pt-BR" sz="2800" dirty="0" smtClean="0">
                <a:solidFill>
                  <a:schemeClr val="tx1"/>
                </a:solidFill>
              </a:rPr>
              <a:t>) (SNIS, 2014); 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pt-BR" sz="2800" dirty="0" smtClean="0">
                <a:solidFill>
                  <a:schemeClr val="tx1"/>
                </a:solidFill>
              </a:rPr>
              <a:t>Estima-se que cerca de 700 </a:t>
            </a:r>
            <a:r>
              <a:rPr lang="pt-BR" sz="2800" dirty="0">
                <a:solidFill>
                  <a:schemeClr val="tx1"/>
                </a:solidFill>
              </a:rPr>
              <a:t>mil </a:t>
            </a:r>
            <a:r>
              <a:rPr lang="pt-BR" sz="2800" dirty="0" smtClean="0">
                <a:solidFill>
                  <a:schemeClr val="tx1"/>
                </a:solidFill>
              </a:rPr>
              <a:t>m</a:t>
            </a:r>
            <a:r>
              <a:rPr lang="pt-BR" sz="2800" baseline="30000" dirty="0" smtClean="0">
                <a:solidFill>
                  <a:schemeClr val="tx1"/>
                </a:solidFill>
              </a:rPr>
              <a:t>3</a:t>
            </a:r>
            <a:r>
              <a:rPr lang="pt-BR" sz="2800" dirty="0" smtClean="0">
                <a:solidFill>
                  <a:schemeClr val="tx1"/>
                </a:solidFill>
              </a:rPr>
              <a:t>/dia </a:t>
            </a:r>
            <a:r>
              <a:rPr lang="pt-BR" sz="2800" dirty="0">
                <a:solidFill>
                  <a:schemeClr val="tx1"/>
                </a:solidFill>
              </a:rPr>
              <a:t>de esgoto doméstico são lançados nos corpos hídricos de Santa </a:t>
            </a:r>
            <a:r>
              <a:rPr lang="pt-BR" sz="2800" dirty="0" smtClean="0">
                <a:solidFill>
                  <a:schemeClr val="tx1"/>
                </a:solidFill>
              </a:rPr>
              <a:t>Catarina;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pt-BR" sz="2800" dirty="0">
                <a:solidFill>
                  <a:schemeClr val="tx1"/>
                </a:solidFill>
              </a:rPr>
              <a:t>Aproximadamente 90% dos municípios de Santa Catarina são de pequeno porte (267 de um total de 294 (IBGE, 2013));</a:t>
            </a:r>
          </a:p>
          <a:p>
            <a:pPr marL="571500" indent="-571500" algn="just">
              <a:buFont typeface="+mj-lt"/>
              <a:buAutoNum type="romanLcPeriod"/>
            </a:pPr>
            <a:endParaRPr lang="pt-BR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0943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finais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 algn="just">
              <a:buFont typeface="+mj-lt"/>
              <a:buAutoNum type="romanLcPeriod"/>
            </a:pPr>
            <a:r>
              <a:rPr lang="pt-BR" sz="2800" dirty="0" smtClean="0">
                <a:solidFill>
                  <a:schemeClr val="tx1"/>
                </a:solidFill>
              </a:rPr>
              <a:t>O segundo elemento mais limitante à aprovação dos projetos foi a qualidade </a:t>
            </a:r>
            <a:r>
              <a:rPr lang="pt-BR" sz="2800" dirty="0">
                <a:solidFill>
                  <a:schemeClr val="tx1"/>
                </a:solidFill>
              </a:rPr>
              <a:t>técnica dos </a:t>
            </a:r>
            <a:r>
              <a:rPr lang="pt-BR" sz="2800" dirty="0" smtClean="0">
                <a:solidFill>
                  <a:schemeClr val="tx1"/>
                </a:solidFill>
              </a:rPr>
              <a:t>projetos;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pt-BR" sz="2800" dirty="0" smtClean="0">
                <a:solidFill>
                  <a:schemeClr val="tx1"/>
                </a:solidFill>
              </a:rPr>
              <a:t>Muitos equívocos podem ser interpretados como de cunho pessoal do analista, e tais apontamentos dependem do rigor que este procede a análise técnica;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pt-BR" sz="2800" dirty="0" smtClean="0">
                <a:solidFill>
                  <a:schemeClr val="tx1"/>
                </a:solidFill>
              </a:rPr>
              <a:t>O acesso aos projetos permitiria uma ponderação mais conclusiva neste trabalho, porém, nota-se que por questões adversas - prazos ou até mesmo falta de profissionalismo de alguns projetistas.</a:t>
            </a:r>
            <a:endParaRPr lang="pt-BR" sz="2800" dirty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romanLcPeriod"/>
            </a:pPr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9188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finais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 algn="just">
              <a:buFont typeface="+mj-lt"/>
              <a:buAutoNum type="romanLcPeriod"/>
            </a:pPr>
            <a:r>
              <a:rPr lang="pt-BR" sz="2800" dirty="0">
                <a:solidFill>
                  <a:schemeClr val="tx1"/>
                </a:solidFill>
              </a:rPr>
              <a:t>Quanto à metodologia de análise, percebe-se que a subjetividade das análises técnicas, os prazos para correção dos apontamentos e a necessidade de o projeto contemplar área útil do sistema limitam a aprovação do projeto e favorecem uma análise intricada e </a:t>
            </a:r>
            <a:r>
              <a:rPr lang="pt-BR" sz="2800" dirty="0" smtClean="0">
                <a:solidFill>
                  <a:schemeClr val="tx1"/>
                </a:solidFill>
              </a:rPr>
              <a:t>extensa</a:t>
            </a:r>
            <a:r>
              <a:rPr lang="pt-BR" sz="2800" dirty="0">
                <a:solidFill>
                  <a:schemeClr val="tx1"/>
                </a:solidFill>
              </a:rPr>
              <a:t>;</a:t>
            </a:r>
            <a:r>
              <a:rPr lang="pt-BR" sz="2800" dirty="0" smtClean="0">
                <a:solidFill>
                  <a:schemeClr val="tx1"/>
                </a:solidFill>
              </a:rPr>
              <a:t> 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pt-BR" sz="2800" dirty="0" smtClean="0">
                <a:solidFill>
                  <a:schemeClr val="tx1"/>
                </a:solidFill>
              </a:rPr>
              <a:t>Além </a:t>
            </a:r>
            <a:r>
              <a:rPr lang="pt-BR" sz="2800" dirty="0">
                <a:solidFill>
                  <a:schemeClr val="tx1"/>
                </a:solidFill>
              </a:rPr>
              <a:t>disso, a FUNASA não seguiu os próprios critérios de priorização na seleção dos </a:t>
            </a:r>
            <a:r>
              <a:rPr lang="pt-BR" sz="2800" dirty="0" smtClean="0">
                <a:solidFill>
                  <a:schemeClr val="tx1"/>
                </a:solidFill>
              </a:rPr>
              <a:t>projetos;</a:t>
            </a:r>
          </a:p>
          <a:p>
            <a:pPr marL="0" indent="0" algn="just">
              <a:buNone/>
            </a:pPr>
            <a:endParaRPr lang="pt-BR" sz="2800" dirty="0">
              <a:solidFill>
                <a:schemeClr val="tx1"/>
              </a:solidFill>
            </a:endParaRPr>
          </a:p>
          <a:p>
            <a:pPr algn="just"/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27 de novembro de 2015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446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Considerações finais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22</a:t>
            </a:fld>
            <a:endParaRPr lang="pt-BR"/>
          </a:p>
        </p:txBody>
      </p:sp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1097280" y="1829258"/>
            <a:ext cx="10058400" cy="402336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romanLcPeriod"/>
            </a:pPr>
            <a:endParaRPr lang="pt-BR" sz="2800" dirty="0" smtClean="0">
              <a:solidFill>
                <a:schemeClr val="tx1"/>
              </a:solidFill>
            </a:endParaRPr>
          </a:p>
          <a:p>
            <a:pPr marL="514350" lvl="0" indent="-514350">
              <a:buFont typeface="+mj-lt"/>
              <a:buAutoNum type="romanLcPeriod"/>
            </a:pPr>
            <a:r>
              <a:rPr lang="pt-BR" sz="2800" dirty="0" smtClean="0">
                <a:solidFill>
                  <a:schemeClr val="tx1"/>
                </a:solidFill>
              </a:rPr>
              <a:t>Como </a:t>
            </a:r>
            <a:r>
              <a:rPr lang="pt-BR" sz="2800" dirty="0">
                <a:solidFill>
                  <a:schemeClr val="tx1"/>
                </a:solidFill>
              </a:rPr>
              <a:t>último item mais relevante, a ausência do termo de anuência da prestadora de serviços ou ainda, o apontamento feito pelo analista da FUNASA, de sobreposição de funções, no caso do CISAMA e da CASAN;</a:t>
            </a:r>
          </a:p>
          <a:p>
            <a:pPr marL="514350" indent="-514350">
              <a:buFont typeface="+mj-lt"/>
              <a:buAutoNum type="romanLcPeriod"/>
            </a:pPr>
            <a:endParaRPr lang="pt-B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73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Sugestões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romanLcPeriod"/>
            </a:pPr>
            <a:r>
              <a:rPr lang="pt-BR" sz="2800" dirty="0">
                <a:solidFill>
                  <a:schemeClr val="tx1"/>
                </a:solidFill>
              </a:rPr>
              <a:t>Por parte dos municípios, sugere-se buscar alternativas de estruturação profissional técnica de suas </a:t>
            </a:r>
            <a:r>
              <a:rPr lang="pt-BR" sz="2800" dirty="0" smtClean="0">
                <a:solidFill>
                  <a:schemeClr val="tx1"/>
                </a:solidFill>
              </a:rPr>
              <a:t>prefeituras, contratando profissionais competentes para elaboração e acompanhamento dos processos de captação de recursos; </a:t>
            </a:r>
          </a:p>
          <a:p>
            <a:pPr marL="514350" indent="-514350" algn="just">
              <a:buFont typeface="+mj-lt"/>
              <a:buAutoNum type="romanLcPeriod"/>
            </a:pPr>
            <a:r>
              <a:rPr lang="pt-BR" sz="2800" dirty="0" smtClean="0">
                <a:solidFill>
                  <a:schemeClr val="tx1"/>
                </a:solidFill>
              </a:rPr>
              <a:t>Com </a:t>
            </a:r>
            <a:r>
              <a:rPr lang="pt-BR" sz="2800" dirty="0">
                <a:solidFill>
                  <a:schemeClr val="tx1"/>
                </a:solidFill>
              </a:rPr>
              <a:t>relação à CASAN, é necessário seu maior envolvimento nos projetos apresentados. Um bom relacionamento com a prestadora dos serviços de saneamento pode ser fundamental para garantir o desenvolvimento do setor nos municípios. </a:t>
            </a:r>
            <a:endParaRPr lang="pt-BR" sz="2800" dirty="0" smtClean="0">
              <a:solidFill>
                <a:schemeClr val="tx1"/>
              </a:solidFill>
            </a:endParaRPr>
          </a:p>
          <a:p>
            <a:pPr algn="just"/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27 de novembro de 2015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106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Sugestões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romanLcPeriod"/>
            </a:pPr>
            <a:r>
              <a:rPr lang="pt-BR" sz="2400" dirty="0">
                <a:solidFill>
                  <a:schemeClr val="tx1"/>
                </a:solidFill>
              </a:rPr>
              <a:t>Por parte do CISAMA, é necessária a definição da sua atuação no processo de captação de recursos, pois esta pode ser uma alternativa estratégica para prestar assistência técnica para estes municípios. </a:t>
            </a:r>
          </a:p>
          <a:p>
            <a:pPr marL="514350" indent="-514350" algn="just">
              <a:buFont typeface="+mj-lt"/>
              <a:buAutoNum type="romanLcPeriod"/>
            </a:pPr>
            <a:r>
              <a:rPr lang="pt-BR" sz="2400" dirty="0">
                <a:solidFill>
                  <a:schemeClr val="tx1"/>
                </a:solidFill>
              </a:rPr>
              <a:t>E por parte da FUNASA, é necessário um maior apoio técnico para viabilizar a sua missão, que é difundir aos estados e municípios o acesso aos serviços de saneamento básico e verificar se a sua metodologia de análise técnica permite o cumprimento de seus objetivos.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27 de novembro de 2015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905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25</a:t>
            </a:fld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909962" y="1664043"/>
            <a:ext cx="10058400" cy="2820988"/>
          </a:xfrm>
        </p:spPr>
        <p:txBody>
          <a:bodyPr>
            <a:normAutofit/>
          </a:bodyPr>
          <a:lstStyle/>
          <a:p>
            <a:pPr algn="ctr"/>
            <a:r>
              <a:rPr lang="pt-BR" sz="4800" dirty="0" smtClean="0"/>
              <a:t>OBRIGADA! </a:t>
            </a:r>
          </a:p>
          <a:p>
            <a:pPr algn="ctr"/>
            <a:r>
              <a:rPr lang="pt-BR" sz="2800" dirty="0" err="1" smtClean="0"/>
              <a:t>Eng</a:t>
            </a:r>
            <a:r>
              <a:rPr lang="pt-BR" sz="2800" dirty="0" smtClean="0"/>
              <a:t> ª Ana Carla da Silva</a:t>
            </a:r>
          </a:p>
          <a:p>
            <a:pPr algn="ctr"/>
            <a:r>
              <a:rPr lang="pt-BR" dirty="0" smtClean="0"/>
              <a:t>CREA/SC 141105-8</a:t>
            </a:r>
          </a:p>
          <a:p>
            <a:pPr algn="ctr"/>
            <a:r>
              <a:rPr lang="pt-BR" sz="2800" u="sng" dirty="0" smtClean="0">
                <a:solidFill>
                  <a:schemeClr val="accent1">
                    <a:lumMod val="50000"/>
                  </a:schemeClr>
                </a:solidFill>
              </a:rPr>
              <a:t>anacarlaacs@live.com</a:t>
            </a:r>
          </a:p>
          <a:p>
            <a:pPr algn="ctr"/>
            <a:endParaRPr lang="pt-BR" sz="4800" u="sng" dirty="0"/>
          </a:p>
        </p:txBody>
      </p:sp>
    </p:spTree>
    <p:extLst>
      <p:ext uri="{BB962C8B-B14F-4D97-AF65-F5344CB8AC3E}">
        <p14:creationId xmlns:p14="http://schemas.microsoft.com/office/powerpoint/2010/main" val="28327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ABES – Associação Brasileira de Engenharia Sanitária e Ambiental. </a:t>
            </a:r>
            <a:r>
              <a:rPr lang="pt-BR" b="1" dirty="0"/>
              <a:t>Saneamento em Santa Catarina x Investimento PAC.</a:t>
            </a:r>
            <a:r>
              <a:rPr lang="pt-BR" dirty="0"/>
              <a:t> [</a:t>
            </a:r>
            <a:r>
              <a:rPr lang="pt-BR" dirty="0" err="1"/>
              <a:t>s.l</a:t>
            </a:r>
            <a:r>
              <a:rPr lang="pt-BR" dirty="0"/>
              <a:t>]. ABES, [2008]. Disponível em: &lt;http://www.abes-sc.org.br&gt; Acesso em: 08 ago.2015.</a:t>
            </a:r>
          </a:p>
          <a:p>
            <a:r>
              <a:rPr lang="pt-BR" dirty="0"/>
              <a:t>BEUREN, I.M. Trajetória da construção de um trabalho monográfico em </a:t>
            </a:r>
            <a:r>
              <a:rPr lang="pt-BR" dirty="0" smtClean="0"/>
              <a:t>contabilidade. </a:t>
            </a:r>
            <a:r>
              <a:rPr lang="en-US" dirty="0" smtClean="0"/>
              <a:t>In</a:t>
            </a:r>
            <a:r>
              <a:rPr lang="en-US" dirty="0"/>
              <a:t>: BEUREN, </a:t>
            </a:r>
            <a:r>
              <a:rPr lang="en-US" dirty="0" err="1"/>
              <a:t>Ilse</a:t>
            </a:r>
            <a:r>
              <a:rPr lang="en-US" dirty="0"/>
              <a:t> Maria (Org.). </a:t>
            </a:r>
            <a:r>
              <a:rPr lang="pt-BR" b="1" dirty="0"/>
              <a:t>Como elaborar trabalhos monográficos em contabilidade: </a:t>
            </a:r>
            <a:r>
              <a:rPr lang="pt-BR" dirty="0"/>
              <a:t>teoria e prática. 2. ed. São Paulo: Atlas, 2004. p. 46-75.</a:t>
            </a:r>
          </a:p>
          <a:p>
            <a:r>
              <a:rPr lang="pt-BR" dirty="0"/>
              <a:t>BEZ, R. </a:t>
            </a:r>
            <a:r>
              <a:rPr lang="pt-BR" b="1" dirty="0"/>
              <a:t>Uma análise no setor de abastecimento de água por categoria de consumo</a:t>
            </a:r>
            <a:r>
              <a:rPr lang="pt-BR" dirty="0"/>
              <a:t>: o caso de Santa Catarina. Dissertação (Mestrado em Economia) Universidade Federal de Santa Catarina. Florianópolis, SC. 2012</a:t>
            </a:r>
            <a:r>
              <a:rPr lang="pt-BR" dirty="0" smtClean="0"/>
              <a:t>.</a:t>
            </a:r>
          </a:p>
          <a:p>
            <a:r>
              <a:rPr lang="pt-BR" dirty="0" smtClean="0"/>
              <a:t>BRASIL. </a:t>
            </a:r>
            <a:r>
              <a:rPr lang="pt-BR" dirty="0"/>
              <a:t>Lei Federal n. 11.445, de 05 de janeiro de 2007</a:t>
            </a:r>
            <a:r>
              <a:rPr lang="pt-BR" b="1" dirty="0"/>
              <a:t>. Política Nacional do Saneamento Básico</a:t>
            </a:r>
            <a:r>
              <a:rPr lang="pt-BR" dirty="0"/>
              <a:t>. Brasília, DF, 2007.</a:t>
            </a:r>
          </a:p>
          <a:p>
            <a:r>
              <a:rPr lang="pt-BR" dirty="0" smtClean="0"/>
              <a:t>_______. </a:t>
            </a:r>
            <a:r>
              <a:rPr lang="pt-BR" dirty="0"/>
              <a:t>Decreto n. 7.217, de 21 de junho de 2010. </a:t>
            </a:r>
            <a:r>
              <a:rPr lang="pt-BR" b="1" dirty="0"/>
              <a:t>Decreto da Política Nacional de Saneamento Básico</a:t>
            </a:r>
            <a:r>
              <a:rPr lang="pt-BR" dirty="0"/>
              <a:t>. Brasília, DF, 2010.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27 de novembro de 2015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0974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CGU – CONTROLADORIA GERAL DA UNIÃO. </a:t>
            </a:r>
            <a:r>
              <a:rPr lang="pt-BR" b="1" dirty="0"/>
              <a:t>Portal da transparência: </a:t>
            </a:r>
            <a:r>
              <a:rPr lang="pt-BR" dirty="0"/>
              <a:t>convênios por órgão concedente. [</a:t>
            </a:r>
            <a:r>
              <a:rPr lang="pt-BR" dirty="0" err="1"/>
              <a:t>s.l</a:t>
            </a:r>
            <a:r>
              <a:rPr lang="pt-BR" dirty="0"/>
              <a:t>]: CGU, [2015]. Disponível em: &lt;http://www.portaldatransparencia.gov.br/convenios/ConveniosListaMunicipios.asp?UF=sc&amp;TipoConsulta=1&amp;CodOrgao=36000&amp;Orgao=&amp;Periodo=&gt; Acesso em: 28 out.2015.</a:t>
            </a:r>
          </a:p>
          <a:p>
            <a:r>
              <a:rPr lang="pt-BR" dirty="0"/>
              <a:t>CISAMA – CONSÓRCIO INTERMUNICIPAL SERRA CATARINENSE. </a:t>
            </a:r>
            <a:r>
              <a:rPr lang="pt-BR" b="1" dirty="0"/>
              <a:t>Sobre o CISAMA</a:t>
            </a:r>
            <a:r>
              <a:rPr lang="pt-BR" dirty="0"/>
              <a:t>. Lages: CISAMA, [201-]. Disponível em: &lt;http://www.cisama.sc.gov.br/&gt; Acesso em:10 out.2015.</a:t>
            </a:r>
          </a:p>
          <a:p>
            <a:r>
              <a:rPr lang="pt-BR" dirty="0"/>
              <a:t>_______. </a:t>
            </a:r>
            <a:r>
              <a:rPr lang="pt-BR" b="1" dirty="0"/>
              <a:t>Estatuto Social</a:t>
            </a:r>
            <a:r>
              <a:rPr lang="pt-BR" dirty="0"/>
              <a:t>. Lages: CISAMA, [2010]. Disponível em: &lt;https://www.diariomunicipal.sc.gov.br/arquivosbd/atos/0.326213001291812662_amures___cisama___estatuto.doc&gt; Acesso em:10 </a:t>
            </a:r>
            <a:r>
              <a:rPr lang="pt-BR" dirty="0" smtClean="0"/>
              <a:t>out.2015</a:t>
            </a:r>
          </a:p>
          <a:p>
            <a:r>
              <a:rPr lang="pt-BR" dirty="0" smtClean="0"/>
              <a:t>FUNASA(a). </a:t>
            </a:r>
            <a:r>
              <a:rPr lang="pt-BR" b="1" dirty="0"/>
              <a:t>Critérios e Procedimentos para Aplicações de Recursos Financeiros</a:t>
            </a:r>
            <a:r>
              <a:rPr lang="pt-BR" dirty="0"/>
              <a:t>. Brasília: FUNASA, [2011]. Disponível em: &lt;http://www.funasa.gov.br/site/convenios/engenharia-de-saude-publica/&gt; Acesso em 29 out. 2015.</a:t>
            </a:r>
          </a:p>
          <a:p>
            <a:r>
              <a:rPr lang="pt-BR" dirty="0" smtClean="0"/>
              <a:t>_______(b). </a:t>
            </a:r>
            <a:r>
              <a:rPr lang="pt-BR" b="1" dirty="0"/>
              <a:t>Portaria Nº 314, de 14 de junho de 2011. </a:t>
            </a:r>
            <a:r>
              <a:rPr lang="pt-BR" dirty="0"/>
              <a:t>Institui Processo Seletivo para repasses de recursos para ações de saneamento básico. Brasília: FUNASA, 2011.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4387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FUNASA(a). </a:t>
            </a:r>
            <a:r>
              <a:rPr lang="pt-BR" b="1" dirty="0"/>
              <a:t>Portaria Nº 192, de 1º de fevereiro de 2013. </a:t>
            </a:r>
            <a:r>
              <a:rPr lang="pt-BR" dirty="0"/>
              <a:t>Institui Processo Seletivo para repasses de recursos para ações de saneamento básico. Brasília: FUNASA, 2013.</a:t>
            </a:r>
          </a:p>
          <a:p>
            <a:r>
              <a:rPr lang="pt-BR" dirty="0" smtClean="0"/>
              <a:t>_______(b). </a:t>
            </a:r>
            <a:r>
              <a:rPr lang="pt-BR" b="1" dirty="0"/>
              <a:t>Manual de utilização de sistemas (SIGOB/Carta-consulta</a:t>
            </a:r>
            <a:r>
              <a:rPr lang="pt-BR" dirty="0"/>
              <a:t>. Brasília: FUNASA, [2013]. Disponível em: &lt;http://sis2.funasa.gov.br/sigob/arquivos/Manual%20carta_consulta%20SAA%20e%20SES%202013.pdf &gt; Acesso em 29 out. 2015</a:t>
            </a:r>
            <a:r>
              <a:rPr lang="pt-BR" dirty="0" smtClean="0"/>
              <a:t>.</a:t>
            </a:r>
          </a:p>
          <a:p>
            <a:r>
              <a:rPr lang="pt-BR" dirty="0"/>
              <a:t>GIL, A. C</a:t>
            </a:r>
            <a:r>
              <a:rPr lang="pt-BR" b="1" dirty="0"/>
              <a:t>. Como elaborar projetos de pesquisa</a:t>
            </a:r>
            <a:r>
              <a:rPr lang="pt-BR" dirty="0"/>
              <a:t>. 5. ed. São Paulo: Atlas, 2002.</a:t>
            </a:r>
          </a:p>
          <a:p>
            <a:r>
              <a:rPr lang="pt-BR" dirty="0" smtClean="0"/>
              <a:t>IBGE. </a:t>
            </a:r>
            <a:r>
              <a:rPr lang="pt-BR" b="1" dirty="0"/>
              <a:t>PNAD</a:t>
            </a:r>
            <a:r>
              <a:rPr lang="pt-BR" dirty="0"/>
              <a:t> - Pesquisa Nacional por Amostra de Domicílios. 2013.[</a:t>
            </a:r>
            <a:r>
              <a:rPr lang="pt-BR" dirty="0" err="1"/>
              <a:t>s.l</a:t>
            </a:r>
            <a:r>
              <a:rPr lang="pt-BR" dirty="0"/>
              <a:t>]:IBGE,[2013] Disponível em: &lt;http://www.ibge.gov.br/estadosat/temas.php?sigla=sc&amp;tema=pnad_2013&gt;. Acesso em: 04 out.2015.</a:t>
            </a:r>
          </a:p>
          <a:p>
            <a:r>
              <a:rPr lang="pt-BR" dirty="0"/>
              <a:t>MINISTÉRIO DAS CIDADES</a:t>
            </a:r>
            <a:r>
              <a:rPr lang="pt-BR" b="1" dirty="0"/>
              <a:t>. Diretrizes para a Definição da Política e Elaboração de Planos Municipais e Regionais de Saneamento Básico</a:t>
            </a:r>
            <a:r>
              <a:rPr lang="pt-BR" dirty="0"/>
              <a:t>. Secretaria Nacional de Saneamento. Brasília, 2008.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3262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MINISTÉRIO DO PLANEJAMENTO. Programa de Aceleração do Crescimento.</a:t>
            </a:r>
            <a:r>
              <a:rPr lang="pt-BR" b="1" dirty="0"/>
              <a:t>11º Balanço Completo do PAC</a:t>
            </a:r>
            <a:r>
              <a:rPr lang="pt-BR" dirty="0"/>
              <a:t>: 4 anos – 2007 a 2010. [</a:t>
            </a:r>
            <a:r>
              <a:rPr lang="pt-BR" dirty="0" err="1"/>
              <a:t>s.l</a:t>
            </a:r>
            <a:r>
              <a:rPr lang="pt-BR" dirty="0"/>
              <a:t>]: Ministério do Planejamento, [2012]. Disponível em: &lt; http://www.pac.gov.br/sobre-o-pac/publicacoesnacionais&gt; Acesso em: 04 out. </a:t>
            </a:r>
            <a:r>
              <a:rPr lang="pt-BR" dirty="0" smtClean="0"/>
              <a:t>2015</a:t>
            </a:r>
          </a:p>
          <a:p>
            <a:r>
              <a:rPr lang="pt-BR" dirty="0"/>
              <a:t>SNIS. Sistema Nacional de Informações sobre Saneamento. </a:t>
            </a:r>
            <a:r>
              <a:rPr lang="pt-BR" b="1" dirty="0"/>
              <a:t>Diagnóstico dos Serviços de Água e Esgotos – 2013</a:t>
            </a:r>
            <a:r>
              <a:rPr lang="pt-BR" dirty="0"/>
              <a:t>. Brasília: SNSA/MCIDADES, 2014.181 p. Disponível em: &lt;http://www.snis.gov.br/diagnostico-agua-e-esgotos/diagnostico-ae-2013&gt; Acesso em: 19 ago. 2015.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8724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560172"/>
            <a:ext cx="10058400" cy="708455"/>
          </a:xfrm>
        </p:spPr>
        <p:txBody>
          <a:bodyPr>
            <a:normAutofit/>
          </a:bodyPr>
          <a:lstStyle/>
          <a:p>
            <a:r>
              <a:rPr lang="pt-BR" sz="2000" dirty="0">
                <a:solidFill>
                  <a:schemeClr val="tx1"/>
                </a:solidFill>
                <a:latin typeface="+mn-lt"/>
              </a:rPr>
              <a:t>Percentual de domicílios com acesso à saneamento adequado, </a:t>
            </a:r>
            <a:r>
              <a:rPr lang="pt-BR" sz="2000" dirty="0" err="1">
                <a:solidFill>
                  <a:schemeClr val="tx1"/>
                </a:solidFill>
                <a:latin typeface="+mn-lt"/>
              </a:rPr>
              <a:t>semiadequado</a:t>
            </a:r>
            <a:r>
              <a:rPr lang="pt-BR" sz="2000" dirty="0">
                <a:solidFill>
                  <a:schemeClr val="tx1"/>
                </a:solidFill>
                <a:latin typeface="+mn-lt"/>
              </a:rPr>
              <a:t>, inadequado no Estado de Santa </a:t>
            </a:r>
            <a:r>
              <a:rPr lang="pt-BR" sz="2000" dirty="0" smtClean="0">
                <a:solidFill>
                  <a:schemeClr val="tx1"/>
                </a:solidFill>
                <a:latin typeface="+mn-lt"/>
              </a:rPr>
              <a:t>Catarina (IBGE, 2013)</a:t>
            </a:r>
            <a:endParaRPr lang="pt-BR" sz="20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9734670"/>
              </p:ext>
            </p:extLst>
          </p:nvPr>
        </p:nvGraphicFramePr>
        <p:xfrm>
          <a:off x="1097280" y="1420254"/>
          <a:ext cx="9961839" cy="4389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4105"/>
                <a:gridCol w="1486603"/>
                <a:gridCol w="1410878"/>
                <a:gridCol w="1823382"/>
                <a:gridCol w="1891135"/>
                <a:gridCol w="1725736"/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BR" sz="1800" spc="75" dirty="0">
                          <a:effectLst/>
                        </a:rPr>
                        <a:t>Classes de Municípios (habitantes)</a:t>
                      </a:r>
                      <a:endParaRPr lang="pt-BR" sz="1800" spc="75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Nº de municípios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 dirty="0">
                          <a:effectLst/>
                        </a:rPr>
                        <a:t>Nº de domicílios</a:t>
                      </a:r>
                      <a:endParaRPr lang="pt-BR" sz="1800" spc="75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%saneamento Adequado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%saneamento Semiadequado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1800" spc="75">
                          <a:effectLst/>
                        </a:rPr>
                        <a:t>%saneamento Inadequado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Até 5.000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108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105.345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27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53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1800" spc="75">
                          <a:effectLst/>
                        </a:rPr>
                        <a:t>20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5.001 até 10.000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64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146.141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35,3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50,3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1800" spc="75">
                          <a:effectLst/>
                        </a:rPr>
                        <a:t>14,4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10.001 até 20.000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61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255.453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49,8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43,4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1800" spc="75">
                          <a:effectLst/>
                        </a:rPr>
                        <a:t>6,9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20.001 até 50.000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34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319.710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61,7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34,5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1800" spc="75">
                          <a:effectLst/>
                        </a:rPr>
                        <a:t>3,8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50.001 até 100.000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15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299.683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72,1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25,6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1800" spc="75">
                          <a:effectLst/>
                        </a:rPr>
                        <a:t>2,3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100.001 até 500.000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11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706.114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82,8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16,8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1800" spc="75">
                          <a:effectLst/>
                        </a:rPr>
                        <a:t>0,4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&gt;500.000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1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160.651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72,7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27,2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1800" spc="75">
                          <a:effectLst/>
                        </a:rPr>
                        <a:t>0,1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BR" sz="1800" spc="75" dirty="0">
                          <a:effectLst/>
                        </a:rPr>
                        <a:t>Total</a:t>
                      </a:r>
                      <a:endParaRPr lang="pt-BR" sz="1800" spc="75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294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1.993.097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66,3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spc="75">
                          <a:effectLst/>
                        </a:rPr>
                        <a:t>29,6</a:t>
                      </a:r>
                      <a:endParaRPr lang="pt-BR" sz="1800" spc="7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1800" spc="75" dirty="0">
                          <a:effectLst/>
                        </a:rPr>
                        <a:t>4,1</a:t>
                      </a:r>
                      <a:endParaRPr lang="pt-BR" sz="1800" spc="75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972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71500" indent="-571500" algn="just">
              <a:buFont typeface="+mj-lt"/>
              <a:buAutoNum type="romanLcPeriod"/>
            </a:pPr>
            <a:r>
              <a:rPr lang="pt-BR" sz="2800" dirty="0" smtClean="0">
                <a:solidFill>
                  <a:schemeClr val="tx1"/>
                </a:solidFill>
              </a:rPr>
              <a:t>O </a:t>
            </a:r>
            <a:r>
              <a:rPr lang="pt-BR" sz="2800" dirty="0" smtClean="0">
                <a:solidFill>
                  <a:schemeClr val="tx1"/>
                </a:solidFill>
              </a:rPr>
              <a:t>Programa de Aceleração do Crescimento (PAC) foi a principal fonte de recursos para saneamento básico no estado (MINISTÉRIO DO PLANEJAMENTO, 2014); 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pt-BR" sz="2800" dirty="0" smtClean="0">
                <a:solidFill>
                  <a:schemeClr val="tx1"/>
                </a:solidFill>
              </a:rPr>
              <a:t>Entre 2007 e 2014</a:t>
            </a:r>
            <a:r>
              <a:rPr lang="pt-BR" sz="2800" dirty="0" smtClean="0">
                <a:solidFill>
                  <a:schemeClr val="tx1"/>
                </a:solidFill>
              </a:rPr>
              <a:t> </a:t>
            </a:r>
            <a:r>
              <a:rPr lang="pt-BR" sz="2800" dirty="0" smtClean="0">
                <a:solidFill>
                  <a:schemeClr val="tx1"/>
                </a:solidFill>
              </a:rPr>
              <a:t>todos </a:t>
            </a:r>
            <a:r>
              <a:rPr lang="pt-BR" sz="2800" dirty="0">
                <a:solidFill>
                  <a:schemeClr val="tx1"/>
                </a:solidFill>
              </a:rPr>
              <a:t>os 27 municípios catarinenses </a:t>
            </a:r>
            <a:r>
              <a:rPr lang="pt-BR" sz="2800" dirty="0" smtClean="0">
                <a:solidFill>
                  <a:schemeClr val="tx1"/>
                </a:solidFill>
              </a:rPr>
              <a:t>com pop. &gt;50.000 hab. </a:t>
            </a:r>
            <a:r>
              <a:rPr lang="pt-BR" sz="2800" dirty="0">
                <a:solidFill>
                  <a:schemeClr val="tx1"/>
                </a:solidFill>
              </a:rPr>
              <a:t>tiveram projetos contemplados para investir em melhorias nos serviços de saneamento </a:t>
            </a:r>
            <a:r>
              <a:rPr lang="pt-BR" sz="2800" dirty="0" smtClean="0">
                <a:solidFill>
                  <a:schemeClr val="tx1"/>
                </a:solidFill>
              </a:rPr>
              <a:t>básico</a:t>
            </a:r>
            <a:r>
              <a:rPr lang="pt-BR" sz="2800" dirty="0">
                <a:solidFill>
                  <a:schemeClr val="tx1"/>
                </a:solidFill>
              </a:rPr>
              <a:t> (MINISTÉRIO DO PLANEJAMENTO, </a:t>
            </a:r>
            <a:r>
              <a:rPr lang="pt-BR" sz="2800" dirty="0" smtClean="0">
                <a:solidFill>
                  <a:schemeClr val="tx1"/>
                </a:solidFill>
              </a:rPr>
              <a:t>2015b);</a:t>
            </a:r>
            <a:r>
              <a:rPr lang="pt-BR" sz="2800" dirty="0">
                <a:solidFill>
                  <a:schemeClr val="tx1"/>
                </a:solidFill>
              </a:rPr>
              <a:t> (CGU, 2015</a:t>
            </a:r>
            <a:r>
              <a:rPr lang="pt-BR" sz="2800" dirty="0" smtClean="0">
                <a:solidFill>
                  <a:schemeClr val="tx1"/>
                </a:solidFill>
              </a:rPr>
              <a:t>);</a:t>
            </a:r>
            <a:endParaRPr lang="pt-BR" sz="2800" dirty="0">
              <a:solidFill>
                <a:schemeClr val="tx1"/>
              </a:solidFill>
            </a:endParaRPr>
          </a:p>
          <a:p>
            <a:pPr marL="571500" indent="-571500" algn="just">
              <a:buFont typeface="+mj-lt"/>
              <a:buAutoNum type="romanLcPeriod"/>
            </a:pPr>
            <a:r>
              <a:rPr lang="pt-BR" sz="2800" dirty="0" smtClean="0">
                <a:solidFill>
                  <a:schemeClr val="tx1"/>
                </a:solidFill>
              </a:rPr>
              <a:t>Somente 61 municípios com pop. &lt;50.000 hab. </a:t>
            </a:r>
            <a:r>
              <a:rPr lang="pt-BR" sz="2800" dirty="0">
                <a:solidFill>
                  <a:schemeClr val="tx1"/>
                </a:solidFill>
              </a:rPr>
              <a:t>(22,84%) receberam subsídios do PAC para investir em serviços de saneamento básico e destes, apenas 26 investiram em serviços de esgotamento </a:t>
            </a:r>
            <a:r>
              <a:rPr lang="pt-BR" sz="2800" dirty="0" smtClean="0">
                <a:solidFill>
                  <a:schemeClr val="tx1"/>
                </a:solidFill>
              </a:rPr>
              <a:t>sanitário (</a:t>
            </a:r>
            <a:r>
              <a:rPr lang="pt-BR" sz="2800" dirty="0">
                <a:solidFill>
                  <a:schemeClr val="tx1"/>
                </a:solidFill>
              </a:rPr>
              <a:t>CGU, 2015</a:t>
            </a:r>
            <a:r>
              <a:rPr lang="pt-BR" sz="2800" dirty="0" smtClean="0">
                <a:solidFill>
                  <a:schemeClr val="tx1"/>
                </a:solidFill>
              </a:rPr>
              <a:t>);</a:t>
            </a:r>
            <a:endParaRPr lang="pt-BR" sz="2800" dirty="0">
              <a:solidFill>
                <a:schemeClr val="tx1"/>
              </a:solidFill>
            </a:endParaRPr>
          </a:p>
          <a:p>
            <a:pPr algn="just"/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485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Objetivo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 smtClean="0">
                <a:solidFill>
                  <a:schemeClr val="tx1"/>
                </a:solidFill>
              </a:rPr>
              <a:t>Identificar os principais desafios encontrados por municípios </a:t>
            </a:r>
            <a:r>
              <a:rPr lang="pt-BR" sz="2800" dirty="0" smtClean="0">
                <a:solidFill>
                  <a:schemeClr val="tx1"/>
                </a:solidFill>
              </a:rPr>
              <a:t>com menos de 50.000 hab. </a:t>
            </a:r>
            <a:r>
              <a:rPr lang="pt-BR" sz="2800" dirty="0" smtClean="0">
                <a:solidFill>
                  <a:schemeClr val="tx1"/>
                </a:solidFill>
              </a:rPr>
              <a:t>de </a:t>
            </a:r>
            <a:r>
              <a:rPr lang="pt-BR" sz="2800" dirty="0" smtClean="0">
                <a:solidFill>
                  <a:schemeClr val="tx1"/>
                </a:solidFill>
              </a:rPr>
              <a:t>Santa Catarina para captar </a:t>
            </a:r>
            <a:r>
              <a:rPr lang="pt-BR" sz="2800" dirty="0" smtClean="0">
                <a:solidFill>
                  <a:schemeClr val="tx1"/>
                </a:solidFill>
              </a:rPr>
              <a:t>recursos do </a:t>
            </a:r>
            <a:r>
              <a:rPr lang="pt-BR" sz="2800" dirty="0" smtClean="0">
                <a:solidFill>
                  <a:schemeClr val="tx1"/>
                </a:solidFill>
              </a:rPr>
              <a:t>governo federal </a:t>
            </a:r>
            <a:r>
              <a:rPr lang="pt-BR" sz="2800" dirty="0" smtClean="0">
                <a:solidFill>
                  <a:schemeClr val="tx1"/>
                </a:solidFill>
              </a:rPr>
              <a:t>para projetos de </a:t>
            </a:r>
            <a:r>
              <a:rPr lang="pt-BR" sz="2800" dirty="0" smtClean="0">
                <a:solidFill>
                  <a:schemeClr val="tx1"/>
                </a:solidFill>
              </a:rPr>
              <a:t>esgotamento sanitário, </a:t>
            </a:r>
            <a:r>
              <a:rPr lang="pt-BR" sz="2800" dirty="0" smtClean="0">
                <a:solidFill>
                  <a:schemeClr val="tx1"/>
                </a:solidFill>
              </a:rPr>
              <a:t>por meio do diagnóstico dos pareceres técnicos emitidos pela FUNASA. </a:t>
            </a:r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2940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918"/>
    </mc:Choice>
    <mc:Fallback xmlns="">
      <p:transition spd="slow" advTm="16918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Delimitação da área de estudo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romanLcPeriod"/>
            </a:pPr>
            <a:r>
              <a:rPr lang="pt-BR" sz="2800" dirty="0" smtClean="0">
                <a:solidFill>
                  <a:schemeClr val="tx1"/>
                </a:solidFill>
              </a:rPr>
              <a:t>Solicitação de acesso aos pareceres diretamente com a </a:t>
            </a:r>
            <a:r>
              <a:rPr lang="pt-BR" sz="2800" dirty="0">
                <a:solidFill>
                  <a:schemeClr val="tx1"/>
                </a:solidFill>
              </a:rPr>
              <a:t>Superintendência Estadual da FUNASA/SC;</a:t>
            </a:r>
          </a:p>
          <a:p>
            <a:pPr marL="514350" indent="-514350" algn="just">
              <a:buFont typeface="+mj-lt"/>
              <a:buAutoNum type="romanLcPeriod"/>
            </a:pPr>
            <a:r>
              <a:rPr lang="pt-BR" sz="2800" dirty="0">
                <a:solidFill>
                  <a:schemeClr val="tx1"/>
                </a:solidFill>
              </a:rPr>
              <a:t>Contato com as prefeituras em busca de pareceres técnicos;</a:t>
            </a:r>
          </a:p>
          <a:p>
            <a:pPr marL="514350" indent="-514350" algn="just">
              <a:buFont typeface="+mj-lt"/>
              <a:buAutoNum type="romanLcPeriod"/>
            </a:pPr>
            <a:r>
              <a:rPr lang="pt-BR" sz="2800" dirty="0">
                <a:solidFill>
                  <a:schemeClr val="tx1"/>
                </a:solidFill>
              </a:rPr>
              <a:t>Acesso a 32 pareceres técnicos fornecidos por 8 municípios que compõem a região serrana;</a:t>
            </a:r>
          </a:p>
          <a:p>
            <a:pPr marL="0" indent="0" algn="just">
              <a:buNone/>
            </a:pPr>
            <a:endParaRPr lang="pt-BR" sz="2800" dirty="0" smtClean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romanLcPeriod"/>
            </a:pPr>
            <a:endParaRPr lang="pt-BR" sz="2800" dirty="0" smtClean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romanLcPeriod"/>
            </a:pPr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6</a:t>
            </a:fld>
            <a:endParaRPr lang="pt-B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893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05"/>
    </mc:Choice>
    <mc:Fallback xmlns="">
      <p:transition spd="slow" advTm="1305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1829998"/>
            <a:ext cx="6878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Infraestrutura de esgotamento sanitário</a:t>
            </a:r>
            <a:endParaRPr lang="pt-BR" sz="2800" dirty="0"/>
          </a:p>
        </p:txBody>
      </p:sp>
      <p:pic>
        <p:nvPicPr>
          <p:cNvPr id="10" name="Espaço Reservado para Conteúdo 5"/>
          <p:cNvPicPr>
            <a:picLocks/>
          </p:cNvPicPr>
          <p:nvPr/>
        </p:nvPicPr>
        <p:blipFill rotWithShape="1">
          <a:blip r:embed="rId3"/>
          <a:srcRect l="25360" t="34648" r="45146" b="32414"/>
          <a:stretch/>
        </p:blipFill>
        <p:spPr bwMode="auto">
          <a:xfrm>
            <a:off x="69685" y="2370314"/>
            <a:ext cx="5701453" cy="34085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Cenário dos municípios da Região </a:t>
            </a:r>
            <a:r>
              <a:rPr lang="pt-BR" b="1" dirty="0"/>
              <a:t>S</a:t>
            </a:r>
            <a:r>
              <a:rPr lang="pt-BR" b="1" dirty="0" smtClean="0"/>
              <a:t>errana catarinense</a:t>
            </a:r>
            <a:endParaRPr lang="pt-BR" b="1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t-BR" dirty="0" smtClean="0"/>
              <a:t>14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8383538" y="6123017"/>
            <a:ext cx="2043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/>
              <a:t>Fonte: SNIS, </a:t>
            </a:r>
            <a:r>
              <a:rPr lang="pt-BR" sz="1200" dirty="0" smtClean="0"/>
              <a:t>2014; IBGE, 2013</a:t>
            </a:r>
            <a:endParaRPr lang="pt-BR" sz="1200" dirty="0"/>
          </a:p>
          <a:p>
            <a:endParaRPr lang="pt-BR" sz="1200" dirty="0"/>
          </a:p>
        </p:txBody>
      </p:sp>
      <p:graphicFrame>
        <p:nvGraphicFramePr>
          <p:cNvPr id="11" name="Espaço Reservado para Conteú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8396061"/>
              </p:ext>
            </p:extLst>
          </p:nvPr>
        </p:nvGraphicFramePr>
        <p:xfrm>
          <a:off x="6005384" y="1095066"/>
          <a:ext cx="5850978" cy="5044886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1853775"/>
                <a:gridCol w="827088"/>
                <a:gridCol w="948947"/>
                <a:gridCol w="1194730"/>
                <a:gridCol w="1026438"/>
              </a:tblGrid>
              <a:tr h="277395">
                <a:tc row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8738" algn="l"/>
                        </a:tabLst>
                      </a:pPr>
                      <a:r>
                        <a:rPr lang="pt-BR" sz="1400" spc="75" dirty="0">
                          <a:effectLst/>
                        </a:rPr>
                        <a:t>Município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População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Rede coletora de esgotos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071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Total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% Urbana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 smtClean="0">
                          <a:effectLst/>
                        </a:rPr>
                        <a:t>% Pop. </a:t>
                      </a:r>
                      <a:r>
                        <a:rPr lang="pt-BR" sz="1400" spc="75" dirty="0">
                          <a:effectLst/>
                        </a:rPr>
                        <a:t>total </a:t>
                      </a:r>
                      <a:endParaRPr lang="pt-BR" sz="1400" spc="75" dirty="0" smtClean="0">
                        <a:effectLst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 smtClean="0">
                          <a:effectLst/>
                        </a:rPr>
                        <a:t>atendida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% </a:t>
                      </a:r>
                      <a:r>
                        <a:rPr lang="pt-BR" sz="1400" spc="75" dirty="0" smtClean="0">
                          <a:effectLst/>
                        </a:rPr>
                        <a:t>esgoto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 smtClean="0">
                          <a:effectLst/>
                        </a:rPr>
                        <a:t> </a:t>
                      </a:r>
                      <a:r>
                        <a:rPr lang="pt-BR" sz="1400" spc="75" dirty="0">
                          <a:effectLst/>
                        </a:rPr>
                        <a:t>tratado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6732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Anita Garibaldi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8.623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52,8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0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0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6732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Bocaina do Sul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3.290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29,4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0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0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8791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Bom Jardim da Serra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4.395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54,5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0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0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6732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Bom Retiro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8.492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71,8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0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0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8791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Campo Belo do Sul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7.483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58,9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0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0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6732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Capão Alto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2.753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34,9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0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0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6732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Cerro Negro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3.581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21,3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0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0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6732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Correia Pinto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14.785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81,3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0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0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6732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 smtClean="0">
                          <a:effectLst/>
                        </a:rPr>
                        <a:t>Lages*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156.727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kern="1200" dirty="0" smtClean="0">
                          <a:effectLst/>
                        </a:rPr>
                        <a:t>98,2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kern="1200" spc="0" dirty="0" smtClean="0">
                          <a:effectLst/>
                        </a:rPr>
                        <a:t>77</a:t>
                      </a:r>
                      <a:endParaRPr lang="pt-BR" sz="1400" spc="75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 smtClean="0">
                          <a:effectLst/>
                        </a:rPr>
                        <a:t>-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6732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Otacílio Costa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16.337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98,2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0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0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6732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Painel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2.353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91,1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0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0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6732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Palmeira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2.373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40,2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0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0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6732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Ponte Alta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4.894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39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0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0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6732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Rio </a:t>
                      </a:r>
                      <a:r>
                        <a:rPr lang="pt-BR" sz="1400" spc="75" dirty="0" smtClean="0">
                          <a:effectLst/>
                        </a:rPr>
                        <a:t>Rufino**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2.436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73,1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-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-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6732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São Joaquim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24.812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28,2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 smtClean="0">
                          <a:effectLst/>
                        </a:rPr>
                        <a:t>24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100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8791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São José do Cerrito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9.273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70,8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0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0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6732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Urubici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10.699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26,9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0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>
                          <a:effectLst/>
                        </a:rPr>
                        <a:t>0</a:t>
                      </a:r>
                      <a:endParaRPr lang="pt-BR" sz="1400" spc="75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6732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Urupema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 smtClean="0"/>
                        <a:t>2.482</a:t>
                      </a:r>
                      <a:endParaRPr lang="pt-BR" sz="14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66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0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spc="75" dirty="0">
                          <a:effectLst/>
                        </a:rPr>
                        <a:t>0</a:t>
                      </a:r>
                      <a:endParaRPr lang="pt-BR" sz="1400" spc="75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2" name="CaixaDeTexto 11"/>
          <p:cNvSpPr txBox="1"/>
          <p:nvPr/>
        </p:nvSpPr>
        <p:spPr>
          <a:xfrm>
            <a:off x="2268478" y="5795962"/>
            <a:ext cx="13038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Fonte: CESAN, 2010</a:t>
            </a:r>
            <a:endParaRPr lang="pt-BR" sz="1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7648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91"/>
    </mc:Choice>
    <mc:Fallback xmlns="">
      <p:transition spd="slow" advTm="669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Resultados e discussões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romanLcPeriod"/>
            </a:pPr>
            <a:r>
              <a:rPr lang="pt-BR" sz="2800" dirty="0" smtClean="0">
                <a:solidFill>
                  <a:schemeClr val="tx1"/>
                </a:solidFill>
              </a:rPr>
              <a:t>Os valores empenhados na emenda de bancada foram destinados exclusivamente para sistemas de esgotamento sanitário;</a:t>
            </a:r>
          </a:p>
          <a:p>
            <a:pPr marL="514350" indent="-514350">
              <a:buFont typeface="+mj-lt"/>
              <a:buAutoNum type="romanLcPeriod"/>
            </a:pPr>
            <a:r>
              <a:rPr lang="pt-BR" sz="2800" dirty="0" smtClean="0">
                <a:solidFill>
                  <a:schemeClr val="tx1"/>
                </a:solidFill>
              </a:rPr>
              <a:t>A liberação dos recursos dependeu da apresentação de projetos pelos municípios participantes;</a:t>
            </a:r>
          </a:p>
          <a:p>
            <a:pPr marL="514350" indent="-514350">
              <a:buFont typeface="+mj-lt"/>
              <a:buAutoNum type="romanLcPeriod"/>
            </a:pPr>
            <a:r>
              <a:rPr lang="pt-BR" sz="2800" dirty="0" smtClean="0">
                <a:solidFill>
                  <a:schemeClr val="tx1"/>
                </a:solidFill>
              </a:rPr>
              <a:t>O Consórcio Intermunicipal da Serra Catarinense - CISAMA atuou como interveniente do convênio. 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7969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958"/>
    </mc:Choice>
    <mc:Fallback xmlns="">
      <p:transition spd="slow" advTm="53958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Compilação dos dados dos pareceres técnicos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romanLcPeriod"/>
            </a:pPr>
            <a:r>
              <a:rPr lang="pt-BR" sz="2800" dirty="0" smtClean="0">
                <a:solidFill>
                  <a:schemeClr val="tx1"/>
                </a:solidFill>
              </a:rPr>
              <a:t>A análise técnica dos projetos realizada pelos técnicos da FUNASA é realizada a partir de alguns itens gerais: </a:t>
            </a:r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40B1-8771-4C95-966A-99D0FE3CE16B}" type="slidenum">
              <a:rPr lang="pt-BR" smtClean="0"/>
              <a:t>9</a:t>
            </a:fld>
            <a:endParaRPr lang="pt-BR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613139"/>
              </p:ext>
            </p:extLst>
          </p:nvPr>
        </p:nvGraphicFramePr>
        <p:xfrm>
          <a:off x="1625599" y="2716813"/>
          <a:ext cx="5985934" cy="35661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516466"/>
                <a:gridCol w="5469468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Itens</a:t>
                      </a:r>
                      <a:r>
                        <a:rPr lang="pt-BR" sz="2000" baseline="0" dirty="0" smtClean="0"/>
                        <a:t> gerais analisados pelos técnicos da FUNASA</a:t>
                      </a:r>
                      <a:endParaRPr lang="pt-BR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1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Documentação</a:t>
                      </a:r>
                      <a:r>
                        <a:rPr lang="pt-BR" sz="2000" baseline="0" dirty="0" smtClean="0"/>
                        <a:t> de Projeto</a:t>
                      </a:r>
                      <a:endParaRPr lang="pt-B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2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Projeto</a:t>
                      </a:r>
                      <a:r>
                        <a:rPr lang="pt-BR" sz="2000" baseline="0" dirty="0" smtClean="0"/>
                        <a:t> de Engenharia e Arquitetura</a:t>
                      </a:r>
                      <a:endParaRPr lang="pt-B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3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Análise</a:t>
                      </a:r>
                      <a:r>
                        <a:rPr lang="pt-BR" sz="2000" baseline="0" dirty="0" smtClean="0"/>
                        <a:t> do Plano de Trabalho</a:t>
                      </a:r>
                      <a:endParaRPr lang="pt-B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4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Memorial Descritivo</a:t>
                      </a:r>
                      <a:endParaRPr lang="pt-B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5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Memória de Cálculo</a:t>
                      </a:r>
                      <a:endParaRPr lang="pt-B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6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Cronograma físico-financeiro</a:t>
                      </a:r>
                      <a:endParaRPr lang="pt-B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7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Planilha Orçamentária</a:t>
                      </a:r>
                      <a:endParaRPr lang="pt-B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8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Material Permanente</a:t>
                      </a:r>
                      <a:endParaRPr lang="pt-BR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o Explicativo 2 8"/>
          <p:cNvSpPr/>
          <p:nvPr/>
        </p:nvSpPr>
        <p:spPr>
          <a:xfrm>
            <a:off x="7552266" y="1347892"/>
            <a:ext cx="4373882" cy="332570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59881"/>
              <a:gd name="adj6" fmla="val -292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00050" indent="-400050" algn="ctr">
              <a:buFont typeface="+mj-lt"/>
              <a:buAutoNum type="romanLcPeriod"/>
            </a:pPr>
            <a:r>
              <a:rPr lang="pt-BR" dirty="0" smtClean="0"/>
              <a:t>Licença de instalação</a:t>
            </a:r>
          </a:p>
          <a:p>
            <a:pPr marL="400050" indent="-400050" algn="ctr">
              <a:buFont typeface="+mj-lt"/>
              <a:buAutoNum type="romanLcPeriod"/>
            </a:pPr>
            <a:r>
              <a:rPr lang="pt-BR" dirty="0" smtClean="0"/>
              <a:t>Planta de situação georreferenciada</a:t>
            </a:r>
          </a:p>
          <a:p>
            <a:pPr marL="400050" indent="-400050" algn="ctr">
              <a:buFont typeface="+mj-lt"/>
              <a:buAutoNum type="romanLcPeriod"/>
            </a:pPr>
            <a:r>
              <a:rPr lang="pt-BR" dirty="0" smtClean="0"/>
              <a:t>Proposta de sustentabilidade</a:t>
            </a:r>
          </a:p>
          <a:p>
            <a:pPr marL="400050" indent="-400050" algn="ctr">
              <a:buFont typeface="+mj-lt"/>
              <a:buAutoNum type="romanLcPeriod"/>
            </a:pPr>
            <a:r>
              <a:rPr lang="pt-BR" dirty="0" smtClean="0"/>
              <a:t>Declaração do prestador de serviços de saneamento</a:t>
            </a:r>
          </a:p>
          <a:p>
            <a:pPr marL="400050" indent="-400050" algn="ctr">
              <a:buFont typeface="+mj-lt"/>
              <a:buAutoNum type="romanLcPeriod"/>
            </a:pPr>
            <a:r>
              <a:rPr lang="pt-BR" dirty="0" smtClean="0"/>
              <a:t>Parecer do Conselho Municipal/Estadual de Saúde</a:t>
            </a:r>
          </a:p>
          <a:p>
            <a:pPr marL="400050" indent="-400050" algn="ctr">
              <a:buFont typeface="+mj-lt"/>
              <a:buAutoNum type="romanLcPeriod"/>
            </a:pPr>
            <a:r>
              <a:rPr lang="pt-BR" dirty="0" smtClean="0"/>
              <a:t>Declaração da detenção de posse da área de intervenção e planta de situação </a:t>
            </a:r>
            <a:r>
              <a:rPr lang="pt-BR" dirty="0" err="1" smtClean="0"/>
              <a:t>georrefenciada</a:t>
            </a:r>
            <a:r>
              <a:rPr lang="pt-BR" dirty="0" smtClean="0"/>
              <a:t> do local da obra</a:t>
            </a:r>
          </a:p>
        </p:txBody>
      </p:sp>
      <p:sp>
        <p:nvSpPr>
          <p:cNvPr id="11" name="Texto Explicativo 2 10"/>
          <p:cNvSpPr/>
          <p:nvPr/>
        </p:nvSpPr>
        <p:spPr>
          <a:xfrm>
            <a:off x="7298266" y="1860691"/>
            <a:ext cx="4373882" cy="3325708"/>
          </a:xfrm>
          <a:prstGeom prst="borderCallout2">
            <a:avLst>
              <a:gd name="adj1" fmla="val 20277"/>
              <a:gd name="adj2" fmla="val -1751"/>
              <a:gd name="adj3" fmla="val 23078"/>
              <a:gd name="adj4" fmla="val -6988"/>
              <a:gd name="adj5" fmla="val 55299"/>
              <a:gd name="adj6" fmla="val -117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00050" indent="-400050" algn="ctr">
              <a:buFont typeface="+mj-lt"/>
              <a:buAutoNum type="romanLcPeriod"/>
            </a:pPr>
            <a:r>
              <a:rPr lang="pt-BR" dirty="0" smtClean="0"/>
              <a:t>Plantas, cortes e detalhes suficientes para compreensão do projeto</a:t>
            </a:r>
          </a:p>
          <a:p>
            <a:pPr marL="400050" indent="-400050" algn="ctr">
              <a:buFont typeface="+mj-lt"/>
              <a:buAutoNum type="romanLcPeriod"/>
            </a:pPr>
            <a:r>
              <a:rPr lang="pt-BR" dirty="0" smtClean="0"/>
              <a:t>Dimensões e cotas referentes as plantas da rede de esgoto suficientes  para compreensão do projeto</a:t>
            </a:r>
          </a:p>
          <a:p>
            <a:pPr marL="400050" indent="-400050" algn="ctr">
              <a:buFont typeface="+mj-lt"/>
              <a:buAutoNum type="romanLcPeriod"/>
            </a:pPr>
            <a:r>
              <a:rPr lang="pt-BR" dirty="0" smtClean="0"/>
              <a:t>Projetos complementares suficientes em relação aos quantitativos propostos</a:t>
            </a:r>
          </a:p>
          <a:p>
            <a:pPr marL="400050" indent="-400050" algn="ctr">
              <a:buFont typeface="+mj-lt"/>
              <a:buAutoNum type="romanLcPeriod"/>
            </a:pPr>
            <a:r>
              <a:rPr lang="pt-BR" dirty="0" smtClean="0"/>
              <a:t>Destaque de áreas ou trechos identificados(as) correspondentes a obra</a:t>
            </a:r>
          </a:p>
          <a:p>
            <a:pPr marL="400050" indent="-400050" algn="ctr">
              <a:buFont typeface="+mj-lt"/>
              <a:buAutoNum type="romanLcPeriod"/>
            </a:pPr>
            <a:r>
              <a:rPr lang="pt-BR" dirty="0" smtClean="0"/>
              <a:t>Deve contemplar etapa útil do sistema</a:t>
            </a:r>
          </a:p>
          <a:p>
            <a:pPr marL="400050" indent="-400050" algn="ctr">
              <a:buFont typeface="+mj-lt"/>
              <a:buAutoNum type="romanLcPeriod"/>
            </a:pPr>
            <a:r>
              <a:rPr lang="pt-BR" dirty="0" smtClean="0"/>
              <a:t>Plantas e desenhos em escalas suficientes</a:t>
            </a:r>
          </a:p>
        </p:txBody>
      </p:sp>
      <p:sp>
        <p:nvSpPr>
          <p:cNvPr id="12" name="Texto Explicativo 2 11"/>
          <p:cNvSpPr/>
          <p:nvPr/>
        </p:nvSpPr>
        <p:spPr>
          <a:xfrm>
            <a:off x="7197436" y="3357174"/>
            <a:ext cx="4212244" cy="1572826"/>
          </a:xfrm>
          <a:prstGeom prst="borderCallout2">
            <a:avLst>
              <a:gd name="adj1" fmla="val 20277"/>
              <a:gd name="adj2" fmla="val -1751"/>
              <a:gd name="adj3" fmla="val 23078"/>
              <a:gd name="adj4" fmla="val -6988"/>
              <a:gd name="adj5" fmla="val 47537"/>
              <a:gd name="adj6" fmla="val -185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00050" indent="-400050" algn="ctr">
              <a:buFont typeface="+mj-lt"/>
              <a:buAutoNum type="romanLcPeriod"/>
            </a:pPr>
            <a:r>
              <a:rPr lang="pt-BR" dirty="0" smtClean="0"/>
              <a:t>Descrição do projeto corretamente</a:t>
            </a:r>
          </a:p>
          <a:p>
            <a:pPr marL="400050" indent="-400050" algn="ctr">
              <a:buFont typeface="+mj-lt"/>
              <a:buAutoNum type="romanLcPeriod"/>
            </a:pPr>
            <a:r>
              <a:rPr lang="pt-BR" dirty="0" smtClean="0"/>
              <a:t>Etapas quantificadas corretamente </a:t>
            </a:r>
          </a:p>
          <a:p>
            <a:pPr marL="400050" indent="-400050" algn="ctr">
              <a:buFont typeface="+mj-lt"/>
              <a:buAutoNum type="romanLcPeriod"/>
            </a:pPr>
            <a:r>
              <a:rPr lang="pt-BR" dirty="0" smtClean="0"/>
              <a:t>Metas devidamente especificadas </a:t>
            </a:r>
          </a:p>
        </p:txBody>
      </p:sp>
      <p:sp>
        <p:nvSpPr>
          <p:cNvPr id="13" name="Texto Explicativo 2 12"/>
          <p:cNvSpPr/>
          <p:nvPr/>
        </p:nvSpPr>
        <p:spPr>
          <a:xfrm>
            <a:off x="6247477" y="4271992"/>
            <a:ext cx="4212244" cy="2619305"/>
          </a:xfrm>
          <a:prstGeom prst="borderCallout2">
            <a:avLst>
              <a:gd name="adj1" fmla="val 20277"/>
              <a:gd name="adj2" fmla="val -1751"/>
              <a:gd name="adj3" fmla="val 23078"/>
              <a:gd name="adj4" fmla="val -6988"/>
              <a:gd name="adj5" fmla="val 56265"/>
              <a:gd name="adj6" fmla="val -195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00050" indent="-400050" algn="ctr">
              <a:buFont typeface="+mj-lt"/>
              <a:buAutoNum type="romanLcPeriod"/>
            </a:pPr>
            <a:r>
              <a:rPr lang="pt-BR" dirty="0" smtClean="0"/>
              <a:t>Panorama detalhado da situação socioeconômica e ambiental do local</a:t>
            </a:r>
          </a:p>
          <a:p>
            <a:pPr marL="400050" indent="-400050" algn="ctr">
              <a:buFont typeface="+mj-lt"/>
              <a:buAutoNum type="romanLcPeriod"/>
            </a:pPr>
            <a:r>
              <a:rPr lang="pt-BR" dirty="0" smtClean="0"/>
              <a:t>Informações da concepção da obra, justificativa da técnica adotada, execução de cada etapa ou fase da obra</a:t>
            </a:r>
          </a:p>
          <a:p>
            <a:pPr marL="400050" indent="-400050" algn="ctr">
              <a:buFont typeface="+mj-lt"/>
              <a:buAutoNum type="romanLcPeriod"/>
            </a:pPr>
            <a:r>
              <a:rPr lang="pt-BR" dirty="0" smtClean="0"/>
              <a:t>Descritivo detalhado e minucioso dos materiais a serem utilizados</a:t>
            </a:r>
          </a:p>
          <a:p>
            <a:pPr marL="400050" indent="-400050" algn="ctr">
              <a:buFont typeface="+mj-lt"/>
              <a:buAutoNum type="romanLcPeriod"/>
            </a:pPr>
            <a:r>
              <a:rPr lang="pt-BR" dirty="0" smtClean="0"/>
              <a:t>Especificações técnicas da obra</a:t>
            </a:r>
          </a:p>
        </p:txBody>
      </p:sp>
      <p:sp>
        <p:nvSpPr>
          <p:cNvPr id="14" name="Texto Explicativo 2 13"/>
          <p:cNvSpPr/>
          <p:nvPr/>
        </p:nvSpPr>
        <p:spPr>
          <a:xfrm flipH="1">
            <a:off x="66809" y="2462177"/>
            <a:ext cx="3903134" cy="2122735"/>
          </a:xfrm>
          <a:prstGeom prst="borderCallout2">
            <a:avLst>
              <a:gd name="adj1" fmla="val 33098"/>
              <a:gd name="adj2" fmla="val -1252"/>
              <a:gd name="adj3" fmla="val 35364"/>
              <a:gd name="adj4" fmla="val -6489"/>
              <a:gd name="adj5" fmla="val 110110"/>
              <a:gd name="adj6" fmla="val -114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00050" indent="-400050" algn="ctr">
              <a:buFont typeface="+mj-lt"/>
              <a:buAutoNum type="romanLcPeriod"/>
            </a:pPr>
            <a:r>
              <a:rPr lang="pt-BR" dirty="0" smtClean="0"/>
              <a:t>Memória de cálculo do dimensionamento das unidades do sistema</a:t>
            </a:r>
          </a:p>
          <a:p>
            <a:pPr marL="400050" indent="-400050" algn="ctr">
              <a:buFont typeface="+mj-lt"/>
              <a:buAutoNum type="romanLcPeriod"/>
            </a:pPr>
            <a:r>
              <a:rPr lang="pt-BR" dirty="0" smtClean="0"/>
              <a:t>Planilhas de dimensionamento compatíveis com as Normas Brasileiras </a:t>
            </a:r>
          </a:p>
        </p:txBody>
      </p:sp>
      <p:sp>
        <p:nvSpPr>
          <p:cNvPr id="15" name="Texto Explicativo 2 14"/>
          <p:cNvSpPr/>
          <p:nvPr/>
        </p:nvSpPr>
        <p:spPr>
          <a:xfrm flipH="1">
            <a:off x="194579" y="4293130"/>
            <a:ext cx="3851564" cy="800312"/>
          </a:xfrm>
          <a:prstGeom prst="borderCallout2">
            <a:avLst>
              <a:gd name="adj1" fmla="val 33098"/>
              <a:gd name="adj2" fmla="val -1252"/>
              <a:gd name="adj3" fmla="val 35364"/>
              <a:gd name="adj4" fmla="val -6489"/>
              <a:gd name="adj5" fmla="val 110110"/>
              <a:gd name="adj6" fmla="val -114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00050" indent="-400050" algn="ctr">
              <a:buFont typeface="+mj-lt"/>
              <a:buAutoNum type="romanLcPeriod"/>
            </a:pPr>
            <a:r>
              <a:rPr lang="pt-BR" dirty="0" smtClean="0"/>
              <a:t>Cronograma físico financeiro de acordo com a obra proposta</a:t>
            </a:r>
          </a:p>
        </p:txBody>
      </p:sp>
      <p:sp>
        <p:nvSpPr>
          <p:cNvPr id="16" name="Texto Explicativo 2 15"/>
          <p:cNvSpPr/>
          <p:nvPr/>
        </p:nvSpPr>
        <p:spPr>
          <a:xfrm flipH="1">
            <a:off x="60959" y="1347893"/>
            <a:ext cx="5213773" cy="4156660"/>
          </a:xfrm>
          <a:prstGeom prst="borderCallout2">
            <a:avLst>
              <a:gd name="adj1" fmla="val 33098"/>
              <a:gd name="adj2" fmla="val -1252"/>
              <a:gd name="adj3" fmla="val 35364"/>
              <a:gd name="adj4" fmla="val -6489"/>
              <a:gd name="adj5" fmla="val 102990"/>
              <a:gd name="adj6" fmla="val -153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00050" indent="-400050" algn="ctr">
              <a:buFont typeface="+mj-lt"/>
              <a:buAutoNum type="romanLcPeriod"/>
            </a:pPr>
            <a:r>
              <a:rPr lang="pt-BR" dirty="0" smtClean="0"/>
              <a:t>Descrição dos itens, unidades de medida e quantitativos compatíveis com os serviços propostos sem itens globais</a:t>
            </a:r>
          </a:p>
          <a:p>
            <a:pPr marL="400050" indent="-400050" algn="ctr">
              <a:buFont typeface="+mj-lt"/>
              <a:buAutoNum type="romanLcPeriod"/>
            </a:pPr>
            <a:r>
              <a:rPr lang="pt-BR" dirty="0" smtClean="0"/>
              <a:t>Custos de mobilização e desmobilização de equipamentos</a:t>
            </a:r>
          </a:p>
          <a:p>
            <a:pPr marL="400050" indent="-400050" algn="ctr">
              <a:buFont typeface="+mj-lt"/>
              <a:buAutoNum type="romanLcPeriod"/>
            </a:pPr>
            <a:r>
              <a:rPr lang="pt-BR" dirty="0"/>
              <a:t>Planilha orçamentária com custos iguais ou inferiores à mediana daqueles constantes do Sistema Nacional de Pesquisa e Custos e Índice da Construção Civil (SINAPI)</a:t>
            </a:r>
            <a:r>
              <a:rPr lang="pt-BR" dirty="0" smtClean="0"/>
              <a:t> </a:t>
            </a:r>
          </a:p>
          <a:p>
            <a:pPr marL="400050" indent="-400050" algn="ctr">
              <a:buFont typeface="+mj-lt"/>
              <a:buAutoNum type="romanLcPeriod"/>
            </a:pPr>
            <a:r>
              <a:rPr lang="pt-BR" dirty="0"/>
              <a:t>Inclusão de materiais e mão de obra compatíveis com as ações da </a:t>
            </a:r>
            <a:r>
              <a:rPr lang="pt-BR" dirty="0" smtClean="0"/>
              <a:t>obra</a:t>
            </a:r>
          </a:p>
          <a:p>
            <a:pPr marL="400050" indent="-400050" algn="ctr">
              <a:buFont typeface="+mj-lt"/>
              <a:buAutoNum type="romanLcPeriod"/>
            </a:pPr>
            <a:r>
              <a:rPr lang="pt-BR" dirty="0"/>
              <a:t>No caso de implantação de canteiro de obras, o custo dos serviços preliminares devem estar abaixo dos 4% do valor total da obra</a:t>
            </a:r>
            <a:endParaRPr lang="pt-BR" dirty="0" smtClean="0"/>
          </a:p>
        </p:txBody>
      </p:sp>
      <p:sp>
        <p:nvSpPr>
          <p:cNvPr id="17" name="Texto Explicativo 2 16"/>
          <p:cNvSpPr/>
          <p:nvPr/>
        </p:nvSpPr>
        <p:spPr>
          <a:xfrm>
            <a:off x="5941906" y="5270342"/>
            <a:ext cx="6116475" cy="726952"/>
          </a:xfrm>
          <a:prstGeom prst="borderCallout2">
            <a:avLst>
              <a:gd name="adj1" fmla="val 33098"/>
              <a:gd name="adj2" fmla="val -1252"/>
              <a:gd name="adj3" fmla="val 35364"/>
              <a:gd name="adj4" fmla="val -6489"/>
              <a:gd name="adj5" fmla="val 102990"/>
              <a:gd name="adj6" fmla="val -153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00050" indent="-400050" algn="ctr">
              <a:buFont typeface="+mj-lt"/>
              <a:buAutoNum type="romanLcPeriod"/>
            </a:pPr>
            <a:r>
              <a:rPr lang="pt-BR" dirty="0"/>
              <a:t>Proposta de Aquisição de Equipamentos e Materiais preenchidos corretamente (quando se aplica)</a:t>
            </a:r>
            <a:endParaRPr lang="pt-BR" dirty="0" smtClean="0"/>
          </a:p>
        </p:txBody>
      </p:sp>
      <p:sp>
        <p:nvSpPr>
          <p:cNvPr id="18" name="CaixaDeTexto 17"/>
          <p:cNvSpPr txBox="1"/>
          <p:nvPr/>
        </p:nvSpPr>
        <p:spPr>
          <a:xfrm>
            <a:off x="7857067" y="6096000"/>
            <a:ext cx="2043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Fonte: Elaborado pela autora</a:t>
            </a:r>
          </a:p>
          <a:p>
            <a:endParaRPr lang="pt-BR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4405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197"/>
    </mc:Choice>
    <mc:Fallback xmlns="">
      <p:transition spd="slow" advTm="9619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|0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|19.8|0.3|4.5|0.2|7.5|0.2|2.5|0.2|1.3|0.6|2.1|0.4|23|0.2|0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2|0.1|0.2|0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6|0.6|0.2|0.3|0.2|1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7|34.5|0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1.1|7.6|0.5|24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0.4|22.1|0.3"/>
</p:tagLst>
</file>

<file path=ppt/theme/theme1.xml><?xml version="1.0" encoding="utf-8"?>
<a:theme xmlns:a="http://schemas.openxmlformats.org/drawingml/2006/main" name="Retrospectiva">
  <a:themeElements>
    <a:clrScheme name="Verde-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7645</TotalTime>
  <Words>3668</Words>
  <Application>Microsoft Office PowerPoint</Application>
  <PresentationFormat>Widescreen</PresentationFormat>
  <Paragraphs>1502</Paragraphs>
  <Slides>29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Retrospectiva</vt:lpstr>
      <vt:lpstr>Problemas na captação de recursos para projetos de saneamento em Santa Catarina  </vt:lpstr>
      <vt:lpstr>Introdução</vt:lpstr>
      <vt:lpstr>Percentual de domicílios com acesso à saneamento adequado, semiadequado, inadequado no Estado de Santa Catarina (IBGE, 2013)</vt:lpstr>
      <vt:lpstr>Introdução</vt:lpstr>
      <vt:lpstr>Objetivo </vt:lpstr>
      <vt:lpstr>Delimitação da área de estudo</vt:lpstr>
      <vt:lpstr>Cenário dos municípios da Região Serrana catarinense</vt:lpstr>
      <vt:lpstr>Resultados e discussões </vt:lpstr>
      <vt:lpstr>Compilação dos dados dos pareceres técnicos</vt:lpstr>
      <vt:lpstr>Compilação dos dados dos pareceres técnicos</vt:lpstr>
      <vt:lpstr>Apresentação do PowerPoint</vt:lpstr>
      <vt:lpstr>Quadro de avaliação referente à documentação de projeto</vt:lpstr>
      <vt:lpstr>Quadro de avaliação referente ao projeto de engenharia e arquitetura</vt:lpstr>
      <vt:lpstr>Quadro de avaliação referente ao Plano de Trabalho</vt:lpstr>
      <vt:lpstr>Quadro de avaliação referente ao memorial descritivo</vt:lpstr>
      <vt:lpstr>Quadro de avaliação referente ao Memorial de Cálculo</vt:lpstr>
      <vt:lpstr>Quadro de avaliação referente a Planilha orçamentária</vt:lpstr>
      <vt:lpstr>Itens que não foram analisados </vt:lpstr>
      <vt:lpstr>Considerações finais</vt:lpstr>
      <vt:lpstr>Considerações finais</vt:lpstr>
      <vt:lpstr>Considerações finais</vt:lpstr>
      <vt:lpstr>Considerações finais</vt:lpstr>
      <vt:lpstr>Sugestões</vt:lpstr>
      <vt:lpstr>Sugestões</vt:lpstr>
      <vt:lpstr>Apresentação do PowerPoint</vt:lpstr>
      <vt:lpstr>Referências </vt:lpstr>
      <vt:lpstr>Referências</vt:lpstr>
      <vt:lpstr>Referências </vt:lpstr>
      <vt:lpstr>Referências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avell</dc:creator>
  <cp:lastModifiedBy>Ana Carla</cp:lastModifiedBy>
  <cp:revision>378</cp:revision>
  <dcterms:created xsi:type="dcterms:W3CDTF">2015-11-19T18:52:18Z</dcterms:created>
  <dcterms:modified xsi:type="dcterms:W3CDTF">2016-05-16T20:27:02Z</dcterms:modified>
</cp:coreProperties>
</file>