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372" r:id="rId2"/>
    <p:sldId id="374" r:id="rId3"/>
    <p:sldId id="375" r:id="rId4"/>
    <p:sldId id="376" r:id="rId5"/>
    <p:sldId id="373" r:id="rId6"/>
    <p:sldId id="328" r:id="rId7"/>
    <p:sldId id="362" r:id="rId8"/>
    <p:sldId id="290" r:id="rId9"/>
    <p:sldId id="347" r:id="rId10"/>
    <p:sldId id="371" r:id="rId11"/>
    <p:sldId id="346" r:id="rId12"/>
    <p:sldId id="356" r:id="rId13"/>
    <p:sldId id="256" r:id="rId14"/>
    <p:sldId id="331" r:id="rId15"/>
    <p:sldId id="332" r:id="rId16"/>
    <p:sldId id="339" r:id="rId17"/>
    <p:sldId id="360" r:id="rId18"/>
    <p:sldId id="359" r:id="rId19"/>
    <p:sldId id="368" r:id="rId20"/>
    <p:sldId id="342" r:id="rId21"/>
    <p:sldId id="369" r:id="rId22"/>
    <p:sldId id="370" r:id="rId23"/>
    <p:sldId id="378" r:id="rId24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274"/>
    <a:srgbClr val="788885"/>
    <a:srgbClr val="E1CBED"/>
    <a:srgbClr val="D3FCCC"/>
    <a:srgbClr val="CEEAB0"/>
    <a:srgbClr val="ADDB7B"/>
    <a:srgbClr val="FFFF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75" d="100"/>
          <a:sy n="75" d="100"/>
        </p:scale>
        <p:origin x="-122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51351E8B-7D4A-4A3E-A100-8722883FDD4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2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D3245-D701-472B-940D-04F375B63619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5325" y="4410075"/>
            <a:ext cx="555625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87FDA-7AE1-4F86-A2A2-F17832D918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73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3500" indent="-2898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9231" indent="-2318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2923" indent="-2318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6615" indent="-2318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0307" indent="-2318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4000" indent="-2318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7692" indent="-2318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1384" indent="-2318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2FC9AD-5E2C-46A0-912C-D447DD4C1340}" type="slidenum">
              <a:rPr lang="pt-BR" altLang="pt-BR" smtClean="0"/>
              <a:pPr eaLnBrk="1" hangingPunct="1"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384">
              <a:defRPr lang="pt-BR"/>
            </a:pPr>
            <a:r>
              <a:rPr lang="pt-BR" dirty="0" smtClean="0"/>
              <a:t>Use um cabeçalho de seção para cada um dos tópicos, para que a transição seja evidente ao público. 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3500" indent="-2898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9231" indent="-2318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2923" indent="-2318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6615" indent="-2318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0307" indent="-2318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4000" indent="-2318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7692" indent="-2318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1384" indent="-2318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2FC9AD-5E2C-46A0-912C-D447DD4C1340}" type="slidenum">
              <a:rPr lang="pt-BR" altLang="pt-BR" smtClean="0"/>
              <a:pPr eaLnBrk="1" hangingPunct="1">
                <a:spcBef>
                  <a:spcPct val="0"/>
                </a:spcBef>
              </a:pPr>
              <a:t>23</a:t>
            </a:fld>
            <a:endParaRPr lang="pt-BR" altLang="pt-BR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384">
              <a:defRPr lang="pt-BR"/>
            </a:pPr>
            <a:r>
              <a:rPr lang="pt-BR" dirty="0" smtClean="0"/>
              <a:t>Use um cabeçalho de seção para cada um dos tópicos, para que a transição seja evidente ao público. 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384">
              <a:defRPr lang="pt-BR"/>
            </a:pPr>
            <a:r>
              <a:rPr lang="pt-BR" dirty="0"/>
              <a:t>Esta é outra opção para um slide de Visão Geral usando transições.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384">
              <a:defRPr lang="pt-BR"/>
            </a:pPr>
            <a:r>
              <a:rPr lang="pt-BR" dirty="0" smtClean="0"/>
              <a:t>Use um cabeçalho de seção para cada um dos tópicos, para que a transição seja evidente ao público. 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43000" y="3733800"/>
            <a:ext cx="7162800" cy="1600200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43200"/>
            <a:ext cx="7162800" cy="838200"/>
          </a:xfrm>
        </p:spPr>
        <p:txBody>
          <a:bodyPr anchor="b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659B00-0EC0-4BB6-A205-FE39CB8E145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AE616-CBD7-467D-9BA4-88C2CDC9EB8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58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43650" y="533400"/>
            <a:ext cx="1733550" cy="5597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533400"/>
            <a:ext cx="5048250" cy="5597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F01A-4B23-4AFC-AEA9-BA7CBE6EC9D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15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04800" y="65341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590800" y="6530975"/>
            <a:ext cx="4038600" cy="3048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81800" y="6530975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fld id="{878BAE5B-9BC2-416A-9853-83869302F04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603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r>
              <a:rPr lang="pt-BR" smtClean="0"/>
              <a:t>Clique no ícone para adicionar gráfico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04800" y="65341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590800" y="6530975"/>
            <a:ext cx="4038600" cy="3048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81800" y="6530975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fld id="{0A009978-9144-4F3C-A55F-49B9B1BC334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01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pt-BR"/>
              <a:pPr/>
              <a:t>17/05/2016</a:t>
            </a:fld>
            <a:endParaRPr kumimoji="0"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  <p:extLst>
      <p:ext uri="{BB962C8B-B14F-4D97-AF65-F5344CB8AC3E}">
        <p14:creationId xmlns:p14="http://schemas.microsoft.com/office/powerpoint/2010/main" val="32308326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 smtClean="0"/>
              <a:t>Clique para editar o estilo do subtítulo mestre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aseline="0"/>
            </a:lvl1pPr>
          </a:lstStyle>
          <a:p>
            <a:r>
              <a:rPr kumimoji="0" lang="pt-BR" dirty="0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/>
              <a:pPr/>
              <a:t>17/05/2016</a:t>
            </a:fld>
            <a:endParaRPr kumimoji="0"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1800"/>
            </a:lvl1pPr>
          </a:lstStyle>
          <a:p>
            <a:r>
              <a:rPr kumimoji="0" lang="pt-BR" dirty="0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0C30B-A233-4684-9FD7-D5C3F4B6E7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67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6DB43-F9F9-4D5E-ABC5-8BFE7A06CE2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95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D66E8-C32C-45BE-AD81-2A97E672FD0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9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A1E4F-0B6B-40BD-BDD4-6CD0109751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61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DBC77-02EB-4BCB-B30D-C080F0E0BFF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6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E217A-A36B-422E-B4F8-BD4461CF627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6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5DB74-5256-4053-B2A1-FD58CE4ED49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84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ABD5A-FC80-463A-B772-00E22393FFD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73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81BBB-30E7-4B4F-8662-B5082397E48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9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533400"/>
            <a:ext cx="6934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69342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3415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530975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30975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BBEBDB73-E874-4D0E-8A9C-D1DBC9F362A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8" r:id="rId15"/>
    <p:sldLayoutId id="2147483672" r:id="rId16"/>
    <p:sldLayoutId id="2147483673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 0003-13 PROGRAMA SE LIGA NA REDE - LOGO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732" y="933482"/>
            <a:ext cx="3528392" cy="322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501328" y="4280275"/>
            <a:ext cx="37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ANÁLISE </a:t>
            </a:r>
            <a:r>
              <a:rPr lang="pt-BR" sz="2000" b="1" dirty="0"/>
              <a:t>DA PRIMEIRA ETAPA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05756" y="5013176"/>
            <a:ext cx="8026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João Henrique de Siqueira </a:t>
            </a:r>
            <a:r>
              <a:rPr lang="pt-BR" sz="1600" b="1" dirty="0" err="1"/>
              <a:t>Quissak</a:t>
            </a:r>
            <a:r>
              <a:rPr lang="pt-BR" sz="1600" b="1" dirty="0"/>
              <a:t> </a:t>
            </a:r>
            <a:r>
              <a:rPr lang="pt-BR" sz="1600" b="1" dirty="0" smtClean="0"/>
              <a:t>Pereira</a:t>
            </a:r>
            <a:endParaRPr lang="pt-BR" sz="1600" b="1" dirty="0" smtClean="0"/>
          </a:p>
          <a:p>
            <a:endParaRPr lang="pt-BR" sz="1600" b="1" dirty="0" smtClean="0"/>
          </a:p>
          <a:p>
            <a:r>
              <a:rPr lang="pt-BR" sz="1600" b="1" dirty="0" smtClean="0"/>
              <a:t>Engenheiro </a:t>
            </a:r>
            <a:r>
              <a:rPr lang="pt-BR" sz="1600" b="1" dirty="0"/>
              <a:t>Ambiental - Diretoria de Saneamento Ambiental - Prefeitura Municipal de </a:t>
            </a:r>
            <a:r>
              <a:rPr lang="pt-BR" sz="1600" b="1" dirty="0" smtClean="0"/>
              <a:t>Florianópolis</a:t>
            </a:r>
          </a:p>
          <a:p>
            <a:endParaRPr lang="pt-BR" sz="1600" b="1" dirty="0" smtClean="0"/>
          </a:p>
        </p:txBody>
      </p:sp>
      <p:pic>
        <p:nvPicPr>
          <p:cNvPr id="8" name="Picture 2" descr="Logo46Assemble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92" y="688132"/>
            <a:ext cx="446658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4856015" y="3568452"/>
            <a:ext cx="369688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sz="1800" b="1" dirty="0">
                <a:solidFill>
                  <a:srgbClr val="FF0000"/>
                </a:solidFill>
              </a:rPr>
              <a:t>XX Exposição de Experiências </a:t>
            </a:r>
            <a:r>
              <a:rPr lang="pt-BR" sz="1800" b="1" dirty="0" smtClean="0">
                <a:solidFill>
                  <a:srgbClr val="FF0000"/>
                </a:solidFill>
              </a:rPr>
              <a:t>Municipais</a:t>
            </a:r>
          </a:p>
          <a:p>
            <a:pPr algn="ctr">
              <a:buNone/>
            </a:pPr>
            <a:r>
              <a:rPr lang="pt-BR" sz="1800" b="1" dirty="0">
                <a:solidFill>
                  <a:srgbClr val="FF0000"/>
                </a:solidFill>
              </a:rPr>
              <a:t>e</a:t>
            </a:r>
            <a:r>
              <a:rPr lang="pt-BR" sz="1800" b="1" dirty="0" smtClean="0">
                <a:solidFill>
                  <a:srgbClr val="FF0000"/>
                </a:solidFill>
              </a:rPr>
              <a:t>m Saneamento</a:t>
            </a:r>
          </a:p>
          <a:p>
            <a:pPr algn="ctr">
              <a:buNone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0543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735360"/>
          </a:xfrm>
        </p:spPr>
        <p:txBody>
          <a:bodyPr/>
          <a:lstStyle/>
          <a:p>
            <a:pPr algn="ctr"/>
            <a:r>
              <a:rPr lang="pt-BR" dirty="0" smtClean="0"/>
              <a:t>Ordem de Serviço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9" t="16100" r="34182" b="7890"/>
          <a:stretch/>
        </p:blipFill>
        <p:spPr bwMode="auto">
          <a:xfrm>
            <a:off x="2536552" y="465133"/>
            <a:ext cx="4483720" cy="58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1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2440" cy="836712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 resumido  INSPEÇÃO/FISCALIZAÇÃO –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imóveis inadequados após 2ª inspeção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412776"/>
            <a:ext cx="3096344" cy="3600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SMHSA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004048" y="1556792"/>
            <a:ext cx="309634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Vigilância em Saúde Municipal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3707904" y="1916832"/>
            <a:ext cx="122413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0" name="Seta para a direita 19"/>
          <p:cNvSpPr/>
          <p:nvPr/>
        </p:nvSpPr>
        <p:spPr>
          <a:xfrm rot="10800000">
            <a:off x="3707904" y="4005064"/>
            <a:ext cx="1224136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3707904" y="4221089"/>
            <a:ext cx="122413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004048" y="3501008"/>
            <a:ext cx="3096344" cy="1440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Proprietário Imóvel</a:t>
            </a:r>
          </a:p>
          <a:p>
            <a:pPr algn="ctr"/>
            <a:endParaRPr lang="pt-BR" sz="1200" b="1" dirty="0" smtClean="0"/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Atestado de Regularidade emitido pela CASAN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6" name="Seta para a direita 25"/>
          <p:cNvSpPr/>
          <p:nvPr/>
        </p:nvSpPr>
        <p:spPr>
          <a:xfrm rot="5400000">
            <a:off x="6696236" y="2600908"/>
            <a:ext cx="115212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39552" y="1844824"/>
            <a:ext cx="309634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Após  2 inspeções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539552" y="3933056"/>
            <a:ext cx="3096344" cy="3600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CASAN/ </a:t>
            </a:r>
            <a:r>
              <a:rPr lang="pt-BR" b="1" dirty="0" smtClean="0"/>
              <a:t>Empresa cont.</a:t>
            </a:r>
            <a:endParaRPr lang="pt-BR" sz="2000" b="1" dirty="0" smtClean="0"/>
          </a:p>
        </p:txBody>
      </p:sp>
      <p:sp>
        <p:nvSpPr>
          <p:cNvPr id="29" name="Retângulo 28"/>
          <p:cNvSpPr/>
          <p:nvPr/>
        </p:nvSpPr>
        <p:spPr>
          <a:xfrm>
            <a:off x="539552" y="4437112"/>
            <a:ext cx="3096344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Inadequada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9552" y="5517232"/>
            <a:ext cx="309634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Vigilância em Saúde Municipal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 rot="5400000">
            <a:off x="1744369" y="5032494"/>
            <a:ext cx="686709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39552" y="3501008"/>
            <a:ext cx="3096344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Adequada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1" name="Seta para a direita 30"/>
          <p:cNvSpPr/>
          <p:nvPr/>
        </p:nvSpPr>
        <p:spPr>
          <a:xfrm>
            <a:off x="3707904" y="3573016"/>
            <a:ext cx="1224136" cy="1440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 rot="16200000">
            <a:off x="4776461" y="2756487"/>
            <a:ext cx="1139249" cy="18002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179" t="24235" r="11342" b="7470"/>
          <a:stretch>
            <a:fillRect/>
          </a:stretch>
        </p:blipFill>
        <p:spPr bwMode="auto">
          <a:xfrm>
            <a:off x="971600" y="1628800"/>
            <a:ext cx="7128792" cy="462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20688"/>
            <a:ext cx="9540552" cy="99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Geoprocessamento da Prefeitura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das ligações de esgotos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Exemplo: </a:t>
            </a:r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 da Lagoa</a:t>
            </a:r>
            <a:endParaRPr lang="pt-B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97152"/>
            <a:ext cx="1711411" cy="14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717032"/>
            <a:ext cx="8280920" cy="1600200"/>
          </a:xfrm>
        </p:spPr>
        <p:txBody>
          <a:bodyPr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e DISCUSSÃO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692696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Tabela 1: Situação das inspeções</a:t>
            </a:r>
            <a:r>
              <a:rPr kumimoji="0" lang="pt-B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realizadas (quantidade de imóveis)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99485"/>
              </p:ext>
            </p:extLst>
          </p:nvPr>
        </p:nvGraphicFramePr>
        <p:xfrm>
          <a:off x="539552" y="1556792"/>
          <a:ext cx="7992888" cy="4526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704793"/>
                <a:gridCol w="1763231"/>
                <a:gridCol w="1763231"/>
                <a:gridCol w="1761633"/>
              </a:tblGrid>
              <a:tr h="670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Localidades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Ligações adequadas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Ligações com inadequações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55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Barra da Lagoa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Cachoeira do Bom Jesus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Canasvieiras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Costa da Lagoa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Ingleses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solidFill>
                            <a:schemeClr val="tx1"/>
                          </a:solidFill>
                          <a:effectLst/>
                        </a:rPr>
                        <a:t>Jurerê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Lagoa da Conceição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Ponta das Canas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1229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425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1008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596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1417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362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5279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701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576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1064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897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382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888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668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5233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1930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1001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2072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1493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526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2305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1030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10512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7164288" y="5733256"/>
            <a:ext cx="864096" cy="343272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620688"/>
            <a:ext cx="748883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Tabela </a:t>
            </a:r>
            <a:r>
              <a:rPr lang="pt-BR" sz="20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Caracterização das inspeções realizadas 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(percentagem)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4736"/>
              </p:ext>
            </p:extLst>
          </p:nvPr>
        </p:nvGraphicFramePr>
        <p:xfrm>
          <a:off x="683569" y="1605573"/>
          <a:ext cx="7776862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3196"/>
                <a:gridCol w="2362610"/>
                <a:gridCol w="2361056"/>
              </a:tblGrid>
              <a:tr h="718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Localidades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Ligações adequadas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Ligações com inadequações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48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Barra da Lagoa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Cachoeira do Bom Jesus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Canasvieiras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Costa da Lagoa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Ingleses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Jurerê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Lagoa da Conceição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Ponta das Canas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63,7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42,5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48,6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63,2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39,9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27,4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61,5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35,1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50,2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36,3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57,5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51,4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36,8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60,1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72,6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38,5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64,9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49,8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6804248" y="4473116"/>
            <a:ext cx="864096" cy="360040"/>
          </a:xfrm>
          <a:prstGeom prst="ellipse">
            <a:avLst/>
          </a:prstGeom>
          <a:noFill/>
          <a:ln w="317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804248" y="5301208"/>
            <a:ext cx="864096" cy="360040"/>
          </a:xfrm>
          <a:prstGeom prst="ellipse">
            <a:avLst/>
          </a:prstGeom>
          <a:noFill/>
          <a:ln w="317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497536" y="2420888"/>
            <a:ext cx="864096" cy="360040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497536" y="3717032"/>
            <a:ext cx="864096" cy="360040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499992" y="4924772"/>
            <a:ext cx="864096" cy="360040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5328592"/>
          </a:xfrm>
        </p:spPr>
        <p:txBody>
          <a:bodyPr/>
          <a:lstStyle/>
          <a:p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 smtClean="0"/>
              <a:t>Principais inadequações encontradas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400" dirty="0" smtClean="0"/>
              <a:t>- Ausência de caixa de gordura: 5086 imóveis (Canasvieiras: 1101) – </a:t>
            </a:r>
            <a:r>
              <a:rPr lang="pt-BR" sz="2000" dirty="0" smtClean="0"/>
              <a:t>mais recorrente em todas as localidades, exceção aos Ingleses (inclui dimensão inadequada, não acesso e recebimento de outros efluentes) – grandes problemas para operação do sistema</a:t>
            </a:r>
            <a:br>
              <a:rPr lang="pt-BR" sz="20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 Não conectado à rede de esgotamento sanitário: 2288 (Ingleses: 732) – rede mais recente; “problemas encobertos”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 Ausência de sifão na caixa de gordura: 1484 (Barra da Lagoa: 321)</a:t>
            </a:r>
            <a:br>
              <a:rPr lang="pt-BR" sz="2400" dirty="0" smtClean="0"/>
            </a:br>
            <a:endParaRPr lang="pt-B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331640" y="877943"/>
            <a:ext cx="64468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Tabela 3: Percentagem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inadequações específicas regularizadas após reinspeção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994585"/>
              </p:ext>
            </p:extLst>
          </p:nvPr>
        </p:nvGraphicFramePr>
        <p:xfrm>
          <a:off x="575556" y="2195088"/>
          <a:ext cx="7992887" cy="3446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9816"/>
                <a:gridCol w="1493071"/>
              </a:tblGrid>
              <a:tr h="369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Inadequação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Quantidade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45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Item 1: Água pluvial conectada a rede de esgoto sanitário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Item 2: Ausência de caixa de gordura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Item 3: Caixa de gordura sem sifão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Item 4: Conectado parcialmente a rede de esgoto sanitário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Item 5: Esgoto conectado a rede pluvial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Item 6: Não conectado a rede de esgoto sanitário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30,1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25,8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38,0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24,7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28,8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17,9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7346404" y="3708400"/>
            <a:ext cx="864096" cy="343272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7346404" y="4941168"/>
            <a:ext cx="864096" cy="360040"/>
          </a:xfrm>
          <a:prstGeom prst="ellipse">
            <a:avLst/>
          </a:prstGeom>
          <a:noFill/>
          <a:ln w="317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043608" y="692696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Tabela 4: Imóveis regularizados por localidade após reinspeção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62705"/>
              </p:ext>
            </p:extLst>
          </p:nvPr>
        </p:nvGraphicFramePr>
        <p:xfrm>
          <a:off x="683568" y="1339028"/>
          <a:ext cx="7632848" cy="4611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7303"/>
                <a:gridCol w="4225545"/>
              </a:tblGrid>
              <a:tr h="384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Localidades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Quantidade 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3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Barra da Lagoa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Cachoeira do Bom Jesus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Canasvieiras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Costa da Lagoa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Ingleses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tx1"/>
                          </a:solidFill>
                          <a:effectLst/>
                        </a:rPr>
                        <a:t>Jurerê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Lagoa da Conceição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Ponta das Canas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592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463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355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618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2529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5796136" y="5589240"/>
            <a:ext cx="864096" cy="343272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115616" y="677308"/>
            <a:ext cx="70567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Tabela 5: Situação dos imóveis após reinspeção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80238"/>
              </p:ext>
            </p:extLst>
          </p:nvPr>
        </p:nvGraphicFramePr>
        <p:xfrm>
          <a:off x="611560" y="1628800"/>
          <a:ext cx="7887682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/>
                <a:gridCol w="2127042"/>
              </a:tblGrid>
              <a:tr h="561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Situação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Quantidade 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71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Adequados após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effectLst/>
                        </a:rPr>
                        <a:t>reinspeção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Adequados após intimação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Não adequados a serem enviados para fiscalização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Não adequados pendente de intimação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Não adequados com intimação encaminhada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2232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297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902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2265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916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6612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6961980" y="4033316"/>
            <a:ext cx="864096" cy="360040"/>
          </a:xfrm>
          <a:prstGeom prst="ellipse">
            <a:avLst/>
          </a:prstGeom>
          <a:noFill/>
          <a:ln w="317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6983908" y="3284984"/>
            <a:ext cx="864096" cy="360040"/>
          </a:xfrm>
          <a:prstGeom prst="ellipse">
            <a:avLst/>
          </a:prstGeom>
          <a:noFill/>
          <a:ln w="317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3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55576" y="404664"/>
            <a:ext cx="8037512" cy="681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4480" y="1097380"/>
            <a:ext cx="8136904" cy="3096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pt-BR" sz="2000" dirty="0" smtClean="0"/>
              <a:t>Classificação dos sistemas de esgotos urbanos (</a:t>
            </a:r>
            <a:r>
              <a:rPr lang="pt-BR" sz="2000" dirty="0" err="1" smtClean="0"/>
              <a:t>Tsutiya</a:t>
            </a:r>
            <a:r>
              <a:rPr lang="pt-BR" sz="2000" dirty="0" smtClean="0"/>
              <a:t> e Sobrinho, 1999):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Unitário (águas </a:t>
            </a:r>
            <a:r>
              <a:rPr lang="pt-BR" sz="2000" dirty="0" err="1" smtClean="0"/>
              <a:t>residuárias</a:t>
            </a:r>
            <a:r>
              <a:rPr lang="pt-BR" sz="2000" dirty="0" smtClean="0"/>
              <a:t>, de infiltração e pluvial – sistema único); Separador parcial (telhados e pátios junto); Separador absoluto (independentes).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Brasil predomina – Absoluto (necessário controle eficiente da destinação da água pluvial).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err="1" smtClean="0"/>
              <a:t>Villanueva</a:t>
            </a:r>
            <a:r>
              <a:rPr lang="pt-BR" sz="2000" dirty="0" smtClean="0"/>
              <a:t> et. al. , 2011 – destaca conexões clandestinas de esgoto à rede de drenagem – influencia na qualidade da água e projeto das estruturas de drenagem.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França et. al., 2006 – necessidade de fiscalização ininterrupta quando da utilização dos sistemas separadores.</a:t>
            </a:r>
          </a:p>
          <a:p>
            <a:pPr marL="285750" indent="-285750">
              <a:buFontTx/>
              <a:buChar char="-"/>
            </a:pP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26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764704"/>
            <a:ext cx="806489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 smtClean="0"/>
              <a:t>Gráfico 1: </a:t>
            </a:r>
            <a:r>
              <a:rPr lang="pt-BR" sz="2000" b="1" dirty="0"/>
              <a:t>Situação dos imóveis após </a:t>
            </a:r>
            <a:r>
              <a:rPr lang="pt-BR" sz="2000" b="1" dirty="0" err="1" smtClean="0"/>
              <a:t>reinspeção</a:t>
            </a:r>
            <a:r>
              <a:rPr lang="pt-BR" sz="2000" b="1" dirty="0" smtClean="0"/>
              <a:t> (</a:t>
            </a:r>
            <a:r>
              <a:rPr lang="pt-BR" sz="2000" b="1" dirty="0" err="1" smtClean="0"/>
              <a:t>percentegem</a:t>
            </a:r>
            <a:r>
              <a:rPr lang="pt-BR" sz="2000" b="1" dirty="0"/>
              <a:t>)</a:t>
            </a:r>
            <a:endParaRPr lang="pt-B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2"/>
          <a:stretch>
            <a:fillRect/>
          </a:stretch>
        </p:blipFill>
        <p:spPr bwMode="auto">
          <a:xfrm>
            <a:off x="1043608" y="1628800"/>
            <a:ext cx="712879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88169" y="980728"/>
            <a:ext cx="7884294" cy="4564545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>- Foco atual: corretivo - Importância da atuação da Casan no momento da implantação (informação) e entrada em operação da rede (fiscalização</a:t>
            </a:r>
            <a:r>
              <a:rPr lang="pt-BR" sz="2000" dirty="0" smtClean="0"/>
              <a:t>)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>
                <a:solidFill>
                  <a:schemeClr val="tx1"/>
                </a:solidFill>
              </a:rPr>
              <a:t>- </a:t>
            </a:r>
            <a:r>
              <a:rPr lang="pt-BR" sz="2000" dirty="0" smtClean="0"/>
              <a:t>Identificação das irregularidades e aumento da quantidade de móveis conectados de forma adequada à rede</a:t>
            </a: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- Perenidade das </a:t>
            </a:r>
            <a:r>
              <a:rPr lang="pt-BR" sz="2000" dirty="0" smtClean="0">
                <a:solidFill>
                  <a:schemeClr val="tx1"/>
                </a:solidFill>
              </a:rPr>
              <a:t>ações e aumento da área;</a:t>
            </a: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- Aperfeiçoamento do Sistema de Informações e gestão das </a:t>
            </a:r>
            <a:r>
              <a:rPr lang="pt-BR" sz="2000" dirty="0" smtClean="0">
                <a:solidFill>
                  <a:schemeClr val="tx1"/>
                </a:solidFill>
              </a:rPr>
              <a:t>informações (informatização completa do processo) e adequações no formulário da Ordem de Serviço;</a:t>
            </a: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 smtClean="0"/>
              <a:t>- Melhora na relação institucional entre os órgãos envolvidos;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11560" y="476672"/>
            <a:ext cx="8037512" cy="8252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B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4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88169" y="1301944"/>
            <a:ext cx="7884294" cy="4315337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- Aumento do engajamento/conscientização da </a:t>
            </a:r>
            <a:r>
              <a:rPr lang="pt-BR" sz="2000" dirty="0" smtClean="0">
                <a:solidFill>
                  <a:schemeClr val="tx1"/>
                </a:solidFill>
              </a:rPr>
              <a:t>comunidade (desconhecimento da necessidade e forma adequada; resistência – imagem da Casan e custos iniciais);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Intensificação da atuação dos órgãos de fiscalização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- Melhoria contínua dos serviços prestados pela contratada (qualidade, logística);</a:t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- Subsídio para outras ações no município (exemplo: Rio do Brás – Canasvieiras)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- Subsídio para elaboração de ações em outros municípios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11560" y="476672"/>
            <a:ext cx="8037512" cy="8252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B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9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 0003-13 PROGRAMA SE LIGA NA REDE - LOGO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952" y="1700808"/>
            <a:ext cx="3528392" cy="322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548060" y="5332395"/>
            <a:ext cx="8026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João Henrique de Siqueira </a:t>
            </a:r>
            <a:r>
              <a:rPr lang="pt-BR" sz="1600" b="1" dirty="0" err="1"/>
              <a:t>Quissak</a:t>
            </a:r>
            <a:r>
              <a:rPr lang="pt-BR" sz="1600" b="1" dirty="0"/>
              <a:t> </a:t>
            </a:r>
            <a:r>
              <a:rPr lang="pt-BR" sz="1600" b="1" dirty="0" smtClean="0"/>
              <a:t>Pereira</a:t>
            </a:r>
          </a:p>
          <a:p>
            <a:endParaRPr lang="pt-BR" sz="1600" b="1" dirty="0"/>
          </a:p>
          <a:p>
            <a:pPr algn="ctr"/>
            <a:r>
              <a:rPr lang="pt-BR" sz="1600" b="1" dirty="0" smtClean="0"/>
              <a:t>(jhsqpereira@gmail.com</a:t>
            </a:r>
            <a:r>
              <a:rPr lang="pt-BR" sz="1600" b="1" dirty="0" smtClean="0"/>
              <a:t>)</a:t>
            </a:r>
          </a:p>
          <a:p>
            <a:pPr algn="ctr"/>
            <a:endParaRPr lang="pt-BR" sz="1600" b="1" dirty="0" smtClean="0"/>
          </a:p>
        </p:txBody>
      </p:sp>
      <p:sp>
        <p:nvSpPr>
          <p:cNvPr id="7" name="Retângulo 6"/>
          <p:cNvSpPr/>
          <p:nvPr/>
        </p:nvSpPr>
        <p:spPr>
          <a:xfrm>
            <a:off x="515392" y="692696"/>
            <a:ext cx="8026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OBRIGADO PELA ATENÇÃO!</a:t>
            </a:r>
            <a:endParaRPr lang="pt-B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210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55576" y="404664"/>
            <a:ext cx="8037512" cy="681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4480" y="1484784"/>
            <a:ext cx="8136904" cy="3096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pt-BR" sz="2000" dirty="0" err="1" smtClean="0"/>
              <a:t>Archela</a:t>
            </a:r>
            <a:r>
              <a:rPr lang="pt-BR" sz="2000" dirty="0" smtClean="0"/>
              <a:t> et. al., 2013 – presença de gorduras, materiais graxos e óleos no esgoto sanitário lançados sem um </a:t>
            </a:r>
            <a:r>
              <a:rPr lang="pt-BR" sz="2000" dirty="0" err="1" smtClean="0"/>
              <a:t>pré</a:t>
            </a:r>
            <a:r>
              <a:rPr lang="pt-BR" sz="2000" dirty="0" smtClean="0"/>
              <a:t>-tratamento (</a:t>
            </a:r>
            <a:r>
              <a:rPr lang="pt-BR" sz="2000" dirty="0" err="1" smtClean="0"/>
              <a:t>c.g</a:t>
            </a:r>
            <a:r>
              <a:rPr lang="pt-BR" sz="2000" dirty="0" smtClean="0"/>
              <a:t>.) ocasionando transtornos à operação e manutenção.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err="1" smtClean="0"/>
              <a:t>Liliamtis</a:t>
            </a:r>
            <a:r>
              <a:rPr lang="pt-BR" sz="2000" dirty="0" smtClean="0"/>
              <a:t> e Mancuso, 2003 – geração de maus odores na rede coletora (Pereira Barreto/SP) – decomposição de materiais orgânicos em decorrência de obstrução parciais ou totais (mau uso).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Braga et. al., 2013 – disposição adequada importante para conservação do meio ambiente e proteção da saúde pública – contaminação da água, solo, proliferação de vetores.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err="1" smtClean="0"/>
              <a:t>Wiecheteck</a:t>
            </a:r>
            <a:r>
              <a:rPr lang="pt-BR" sz="2000" dirty="0" smtClean="0"/>
              <a:t> e </a:t>
            </a:r>
            <a:r>
              <a:rPr lang="pt-BR" sz="2000" dirty="0" err="1" smtClean="0"/>
              <a:t>Vuitik</a:t>
            </a:r>
            <a:r>
              <a:rPr lang="pt-BR" sz="2000" dirty="0" smtClean="0"/>
              <a:t>, 2010 – dentro de um programa de despoluição de cursos d’água urbanos importância da verificação do lançamento de efluentes sanitários e análise qualitativa.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6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55576" y="404664"/>
            <a:ext cx="8037512" cy="681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0152" y="836712"/>
            <a:ext cx="8136904" cy="3096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pt-BR" sz="2000" dirty="0" smtClean="0"/>
              <a:t>FLORIANÓPOLIS: importância da rede pública coletora – lençol freático elevado nas planícies e solo argiloso e raso nas encostas.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Passos e </a:t>
            </a:r>
            <a:r>
              <a:rPr lang="pt-BR" sz="2000" dirty="0" err="1" smtClean="0"/>
              <a:t>Orofino</a:t>
            </a:r>
            <a:r>
              <a:rPr lang="pt-BR" sz="2000" dirty="0" smtClean="0"/>
              <a:t> (2011) destacam a subutilização do sistema público de esgotamento sanitário.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Crescimento urbano acelerado, desordenado e sem a devida infraestrutura.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Atividades ligadas à pesca e </a:t>
            </a:r>
            <a:r>
              <a:rPr lang="pt-BR" sz="2000" dirty="0" err="1" smtClean="0"/>
              <a:t>maricultura</a:t>
            </a:r>
            <a:r>
              <a:rPr lang="pt-BR" sz="2000" dirty="0" smtClean="0"/>
              <a:t> / turismo afetadas.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Lei Municipal 239/2006 – Código Sanitário – obrigatoriedade da ligação à rede pública de esgotamento sanitário.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Lei Municipal 9400/2013 – aprovação e instituição do PMISB – estabelecimento de metas.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/>
              <a:t>Atendimento por rede coletora e tratamento: 57</a:t>
            </a:r>
            <a:r>
              <a:rPr lang="pt-BR" sz="2000" dirty="0" smtClean="0"/>
              <a:t>%.</a:t>
            </a:r>
            <a:endParaRPr lang="pt-BR" sz="2000" dirty="0"/>
          </a:p>
          <a:p>
            <a:pPr marL="285750" indent="-285750">
              <a:buFontTx/>
              <a:buChar char="-"/>
            </a:pP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55576" y="404664"/>
            <a:ext cx="8037512" cy="681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“</a:t>
            </a:r>
            <a:r>
              <a:rPr lang="pt-B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Floripa</a:t>
            </a: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Liga Na Rede” FUNDAMENTAÇÃO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39552" y="1484784"/>
            <a:ext cx="8136904" cy="3096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itchFamily="34" charset="0"/>
              <a:buChar char="•"/>
            </a:pPr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 de Programa PMF x CASAN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2400" i="1" dirty="0" smtClean="0"/>
              <a:t>comprovar documentalmente ao município e à Agência Reguladora a efetiva ligação das edificações na rede coletora de esgotos e de abastecimento de água, quando do início da operação do sistema;</a:t>
            </a: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Municipal Integrado de Saneamento Básico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Meta 29: Regularização das ligações prediais em rede pública de esgoto </a:t>
            </a:r>
          </a:p>
          <a:p>
            <a:pPr lvl="2">
              <a:buFont typeface="Arial" pitchFamily="34" charset="0"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Ação 113 - Efetivação de ações de fiscalização que visem à regularização das ligações prediais em rede pública de esgoto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2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8313" y="1412875"/>
            <a:ext cx="8675687" cy="4868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Parceria: Casan, SMHSA, Vigilância e Floram</a:t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Recursos 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provenientes da 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Casan</a:t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Convênio Casan x PMF</a:t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Contrato PMF x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Avalius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(contratada)</a:t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Período: outubro/2013 a dezembro/2015</a:t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755576" y="404664"/>
            <a:ext cx="8037512" cy="8252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“</a:t>
            </a:r>
            <a:r>
              <a:rPr lang="pt-BR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Floripa</a:t>
            </a:r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Liga Na Rede”</a:t>
            </a:r>
            <a:endParaRPr lang="pt-B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2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196256" y="476672"/>
            <a:ext cx="6669360" cy="8252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39552" y="1196752"/>
            <a:ext cx="8424936" cy="33123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FontTx/>
              <a:buChar char="-"/>
            </a:pPr>
            <a:r>
              <a:rPr lang="pt-BR" sz="1900" b="1" dirty="0" smtClean="0"/>
              <a:t>Intensificar a fiscalização dos imóveis atendidos por rede pública de esgotamento sanitário do município visando à interligação de todos os imóveis atendidos pela rede pública;</a:t>
            </a:r>
          </a:p>
          <a:p>
            <a:pPr lvl="0">
              <a:buFontTx/>
              <a:buChar char="-"/>
            </a:pPr>
            <a:endParaRPr lang="pt-BR" sz="1900" b="1" dirty="0" smtClean="0"/>
          </a:p>
          <a:p>
            <a:pPr lvl="0">
              <a:buFontTx/>
              <a:buChar char="-"/>
            </a:pPr>
            <a:r>
              <a:rPr lang="pt-BR" sz="1900" b="1" dirty="0" smtClean="0"/>
              <a:t>Eliminar as ligações irregulares;</a:t>
            </a:r>
          </a:p>
          <a:p>
            <a:pPr lvl="0">
              <a:buFontTx/>
              <a:buChar char="-"/>
            </a:pPr>
            <a:endParaRPr lang="pt-BR" sz="1900" b="1" dirty="0" smtClean="0"/>
          </a:p>
          <a:p>
            <a:pPr lvl="0">
              <a:buFontTx/>
              <a:buChar char="-"/>
            </a:pPr>
            <a:r>
              <a:rPr lang="pt-BR" sz="1900" b="1" dirty="0" smtClean="0"/>
              <a:t>Reduzir o extravasamento de esgoto originado pelo lançamento irregular de águas pluviais, gordura e outros resíduos na rede pública de esgotamento sanitário;</a:t>
            </a:r>
          </a:p>
          <a:p>
            <a:pPr lvl="0">
              <a:buFontTx/>
              <a:buChar char="-"/>
            </a:pPr>
            <a:endParaRPr lang="pt-BR" sz="1900" b="1" dirty="0" smtClean="0"/>
          </a:p>
          <a:p>
            <a:pPr lvl="0">
              <a:buFontTx/>
              <a:buChar char="-"/>
            </a:pPr>
            <a:r>
              <a:rPr lang="pt-BR" sz="1900" b="1" dirty="0" smtClean="0"/>
              <a:t>Melhorar as condições sanitárias dos imóveis; </a:t>
            </a:r>
          </a:p>
          <a:p>
            <a:pPr lvl="0">
              <a:buFontTx/>
              <a:buChar char="-"/>
            </a:pPr>
            <a:endParaRPr lang="pt-BR" sz="1900" b="1" dirty="0" smtClean="0"/>
          </a:p>
          <a:p>
            <a:pPr lvl="0">
              <a:buFontTx/>
              <a:buChar char="-"/>
            </a:pPr>
            <a:r>
              <a:rPr lang="pt-BR" sz="1900" b="1" dirty="0" smtClean="0"/>
              <a:t>Promover a conscientização dos munícipes sobre a obrigatoriedade e importância da ligação adequada à rede pública de esgotamento sanitário;</a:t>
            </a:r>
          </a:p>
          <a:p>
            <a:pPr lvl="0">
              <a:buFontTx/>
              <a:buChar char="-"/>
            </a:pPr>
            <a:endParaRPr lang="pt-BR" sz="1900" b="1" dirty="0" smtClean="0"/>
          </a:p>
          <a:p>
            <a:pPr lvl="0"/>
            <a:r>
              <a:rPr lang="pt-BR" sz="1900" b="1" dirty="0" smtClean="0"/>
              <a:t>- Proteger os recursos hídricos e prevenir a contaminação do solo e do lençol freático.</a:t>
            </a:r>
          </a:p>
          <a:p>
            <a:r>
              <a:rPr lang="pt-BR" sz="2000" dirty="0" smtClean="0"/>
              <a:t> </a:t>
            </a:r>
            <a:endParaRPr lang="pt-B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72852" y="511856"/>
            <a:ext cx="5500436" cy="961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ABRANGÊNCIA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895469" y="511856"/>
            <a:ext cx="2808312" cy="825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ETAPA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12054" y="1385958"/>
            <a:ext cx="8316417" cy="4937030"/>
            <a:chOff x="143533" y="1520147"/>
            <a:chExt cx="8988348" cy="53691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4" t="4121" r="5143"/>
            <a:stretch/>
          </p:blipFill>
          <p:spPr bwMode="auto">
            <a:xfrm>
              <a:off x="143533" y="1520147"/>
              <a:ext cx="8988348" cy="536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upo 14"/>
            <p:cNvGrpSpPr/>
            <p:nvPr/>
          </p:nvGrpSpPr>
          <p:grpSpPr>
            <a:xfrm>
              <a:off x="7835510" y="6201219"/>
              <a:ext cx="1296370" cy="635098"/>
              <a:chOff x="8316416" y="5006484"/>
              <a:chExt cx="827584" cy="538538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8316416" y="5013176"/>
                <a:ext cx="827584" cy="5318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8564420" y="5006484"/>
                <a:ext cx="306288" cy="460512"/>
                <a:chOff x="8564420" y="5006484"/>
                <a:chExt cx="306288" cy="460512"/>
              </a:xfrm>
            </p:grpSpPr>
            <p:sp>
              <p:nvSpPr>
                <p:cNvPr id="18" name="Estrela de 4 pontas 17"/>
                <p:cNvSpPr/>
                <p:nvPr/>
              </p:nvSpPr>
              <p:spPr>
                <a:xfrm>
                  <a:off x="8564420" y="5178964"/>
                  <a:ext cx="306288" cy="288032"/>
                </a:xfrm>
                <a:prstGeom prst="star4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CaixaDeTexto 18"/>
                <p:cNvSpPr txBox="1"/>
                <p:nvPr/>
              </p:nvSpPr>
              <p:spPr>
                <a:xfrm>
                  <a:off x="8637106" y="5006484"/>
                  <a:ext cx="18002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pt-BR" sz="1200" b="1" dirty="0" smtClean="0"/>
                    <a:t>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68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5544616" cy="548680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 INSPEÇÃO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196752"/>
            <a:ext cx="3096344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PORTAL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GEOPROCESSAMENTO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PMF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004048" y="2408009"/>
            <a:ext cx="309634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ORDEM DE SERVIÇO –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 </a:t>
            </a:r>
            <a:r>
              <a:rPr lang="pt-BR" sz="2000" b="1" dirty="0" err="1" smtClean="0">
                <a:solidFill>
                  <a:srgbClr val="FF0000"/>
                </a:solidFill>
              </a:rPr>
              <a:t>O.S.</a:t>
            </a:r>
            <a:endParaRPr lang="pt-BR" sz="2000" b="1" dirty="0" smtClean="0">
              <a:solidFill>
                <a:srgbClr val="FF0000"/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3707904" y="2624033"/>
            <a:ext cx="1224136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39552" y="2348880"/>
            <a:ext cx="309634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MÓDULO SANEAMENTO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004048" y="3645024"/>
            <a:ext cx="309634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INSPEÇÃO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1691679" y="3933056"/>
            <a:ext cx="1944216" cy="36004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INADEQUADA</a:t>
            </a:r>
          </a:p>
        </p:txBody>
      </p:sp>
      <p:sp>
        <p:nvSpPr>
          <p:cNvPr id="35" name="Seta para a direita 34"/>
          <p:cNvSpPr/>
          <p:nvPr/>
        </p:nvSpPr>
        <p:spPr>
          <a:xfrm rot="10800000">
            <a:off x="3707904" y="3894418"/>
            <a:ext cx="1224136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1691680" y="3465004"/>
            <a:ext cx="1944216" cy="36004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ADEQUADA</a:t>
            </a:r>
          </a:p>
        </p:txBody>
      </p:sp>
      <p:sp>
        <p:nvSpPr>
          <p:cNvPr id="37" name="Seta para a direita 36"/>
          <p:cNvSpPr/>
          <p:nvPr/>
        </p:nvSpPr>
        <p:spPr>
          <a:xfrm rot="5400000">
            <a:off x="6289946" y="3308109"/>
            <a:ext cx="465419" cy="13113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539552" y="4941168"/>
            <a:ext cx="3888432" cy="17281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Não conectado a rede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Conectado parcialmente a rede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Água pluvial conectada a rede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Esgoto conectado a rede de esgoto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Ausência de cx de gordura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Cx de gordura sem sifão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tx1"/>
              </a:solidFill>
            </a:endParaRPr>
          </a:p>
        </p:txBody>
      </p:sp>
      <p:cxnSp>
        <p:nvCxnSpPr>
          <p:cNvPr id="43" name="Forma 42"/>
          <p:cNvCxnSpPr>
            <a:stCxn id="33" idx="1"/>
            <a:endCxn id="38" idx="0"/>
          </p:cNvCxnSpPr>
          <p:nvPr/>
        </p:nvCxnSpPr>
        <p:spPr>
          <a:xfrm rot="10800000" flipH="1" flipV="1">
            <a:off x="1691678" y="4113076"/>
            <a:ext cx="792089" cy="828092"/>
          </a:xfrm>
          <a:prstGeom prst="bentConnector4">
            <a:avLst>
              <a:gd name="adj1" fmla="val -28860"/>
              <a:gd name="adj2" fmla="val 6087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4572000" y="4941168"/>
            <a:ext cx="3888432" cy="15121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Cx de inspeção obstruída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Ausência de cx de inspeção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Tampa da cx de inspeção lacrada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tx1"/>
              </a:solidFill>
            </a:endParaRPr>
          </a:p>
        </p:txBody>
      </p:sp>
      <p:cxnSp>
        <p:nvCxnSpPr>
          <p:cNvPr id="48" name="Conector angulado 47"/>
          <p:cNvCxnSpPr>
            <a:endCxn id="46" idx="0"/>
          </p:cNvCxnSpPr>
          <p:nvPr/>
        </p:nvCxnSpPr>
        <p:spPr>
          <a:xfrm>
            <a:off x="2483768" y="4653136"/>
            <a:ext cx="4032448" cy="28803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de ganhos trimestrais">
  <a:themeElements>
    <a:clrScheme name="ms_fyqtrlyps_tp01019776 12">
      <a:dk1>
        <a:srgbClr val="000000"/>
      </a:dk1>
      <a:lt1>
        <a:srgbClr val="FFFFFF"/>
      </a:lt1>
      <a:dk2>
        <a:srgbClr val="CC0000"/>
      </a:dk2>
      <a:lt2>
        <a:srgbClr val="255D71"/>
      </a:lt2>
      <a:accent1>
        <a:srgbClr val="CCCCCC"/>
      </a:accent1>
      <a:accent2>
        <a:srgbClr val="5EC0D4"/>
      </a:accent2>
      <a:accent3>
        <a:srgbClr val="FFFFFF"/>
      </a:accent3>
      <a:accent4>
        <a:srgbClr val="000000"/>
      </a:accent4>
      <a:accent5>
        <a:srgbClr val="E2E2E2"/>
      </a:accent5>
      <a:accent6>
        <a:srgbClr val="54AEC0"/>
      </a:accent6>
      <a:hlink>
        <a:srgbClr val="666699"/>
      </a:hlink>
      <a:folHlink>
        <a:srgbClr val="AEDDE8"/>
      </a:folHlink>
    </a:clrScheme>
    <a:fontScheme name="ms_fyqtrlyps_tp01019776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fyqtrlyps_tp0101977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1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2">
        <a:dk1>
          <a:srgbClr val="000000"/>
        </a:dk1>
        <a:lt1>
          <a:srgbClr val="FFFFFF"/>
        </a:lt1>
        <a:dk2>
          <a:srgbClr val="CC0000"/>
        </a:dk2>
        <a:lt2>
          <a:srgbClr val="255D71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ganhos trimestrais</Template>
  <TotalTime>4213</TotalTime>
  <Words>1055</Words>
  <Application>Microsoft Office PowerPoint</Application>
  <PresentationFormat>Apresentação na tela (4:3)</PresentationFormat>
  <Paragraphs>258</Paragraphs>
  <Slides>23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Apresentação de ganhos trimestrais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                                                                                                                       Parceria: Casan, SMHSA, Vigilância e Floram  - Recursos provenientes da Casan   - Convênio Casan x PMF  - Contrato PMF x Avalius (contratada)  - Período: outubro/2013 a dezembro/2015  </vt:lpstr>
      <vt:lpstr>Apresentação do PowerPoint</vt:lpstr>
      <vt:lpstr>Apresentação do PowerPoint</vt:lpstr>
      <vt:lpstr>PROCEDIMENTO INSPEÇÃO</vt:lpstr>
      <vt:lpstr>Ordem de Serviço</vt:lpstr>
      <vt:lpstr>PROCEDIMENTO resumido  INSPEÇÃO/FISCALIZAÇÃO – imóveis inadequados após 2ª inspeção</vt:lpstr>
      <vt:lpstr>Apresentação do PowerPoint</vt:lpstr>
      <vt:lpstr>RESULTADOS e DISCUSSÃO</vt:lpstr>
      <vt:lpstr>Apresentação do PowerPoint</vt:lpstr>
      <vt:lpstr>Apresentação do PowerPoint</vt:lpstr>
      <vt:lpstr>  Principais inadequações encontradas  - Ausência de caixa de gordura: 5086 imóveis (Canasvieiras: 1101) – mais recorrente em todas as localidades, exceção aos Ingleses (inclui dimensão inadequada, não acesso e recebimento de outros efluentes) – grandes problemas para operação do sistema  - Não conectado à rede de esgotamento sanitário: 2288 (Ingleses: 732) – rede mais recente; “problemas encobertos”  - Ausência de sifão na caixa de gordura: 1484 (Barra da Lagoa: 321) </vt:lpstr>
      <vt:lpstr>Apresentação do PowerPoint</vt:lpstr>
      <vt:lpstr>Apresentação do PowerPoint</vt:lpstr>
      <vt:lpstr>Apresentação do PowerPoint</vt:lpstr>
      <vt:lpstr>Apresentação do PowerPoint</vt:lpstr>
      <vt:lpstr>   - Foco atual: corretivo - Importância da atuação da Casan no momento da implantação (informação) e entrada em operação da rede (fiscalização)  - Identificação das irregularidades e aumento da quantidade de móveis conectados de forma adequada à rede  - Perenidade das ações e aumento da área;  - Aperfeiçoamento do Sistema de Informações e gestão das informações (informatização completa do processo) e adequações no formulário da Ordem de Serviço;  - Melhora na relação institucional entre os órgãos envolvidos;</vt:lpstr>
      <vt:lpstr>  - Aumento do engajamento/conscientização da comunidade (desconhecimento da necessidade e forma adequada; resistência – imagem da Casan e custos iniciais);  - Intensificação da atuação dos órgãos de fiscalização  - Melhoria contínua dos serviços prestados pela contratada (qualidade, logística);  - Subsídio para outras ações no município (exemplo: Rio do Brás – Canasvieiras)  - Subsídio para elaboração de ações em outros municípios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trimestrais e perspectiva financeira do ano fiscal 2006</dc:title>
  <dc:creator>user</dc:creator>
  <cp:lastModifiedBy>Ana Carla</cp:lastModifiedBy>
  <cp:revision>272</cp:revision>
  <dcterms:created xsi:type="dcterms:W3CDTF">2014-08-05T21:02:17Z</dcterms:created>
  <dcterms:modified xsi:type="dcterms:W3CDTF">2016-05-17T11:10:52Z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TC010197761046</vt:lpwstr>
  </property>
</Properties>
</file>