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C400-48DD-4285-80A6-FE3D95A3BC0F}" type="datetimeFigureOut">
              <a:rPr lang="pt-BR" smtClean="0"/>
              <a:t>18/5/2016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3A704-44E5-4172-BCE0-FA17FA375B9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3A704-44E5-4172-BCE0-FA17FA375B99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557C-4BF5-4B0E-8C6D-D649E3392F42}" type="datetimeFigureOut">
              <a:rPr lang="pt-BR" smtClean="0"/>
              <a:pPr/>
              <a:t>18/5/2016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13E-EF23-412E-8EE1-D352A7C4BE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8165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557C-4BF5-4B0E-8C6D-D649E3392F42}" type="datetimeFigureOut">
              <a:rPr lang="pt-BR" smtClean="0"/>
              <a:pPr/>
              <a:t>18/5/2016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13E-EF23-412E-8EE1-D352A7C4BE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329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557C-4BF5-4B0E-8C6D-D649E3392F42}" type="datetimeFigureOut">
              <a:rPr lang="pt-BR" smtClean="0"/>
              <a:pPr/>
              <a:t>18/5/2016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13E-EF23-412E-8EE1-D352A7C4BE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3901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557C-4BF5-4B0E-8C6D-D649E3392F42}" type="datetimeFigureOut">
              <a:rPr lang="pt-BR" smtClean="0"/>
              <a:pPr/>
              <a:t>18/5/2016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13E-EF23-412E-8EE1-D352A7C4BE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2696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557C-4BF5-4B0E-8C6D-D649E3392F42}" type="datetimeFigureOut">
              <a:rPr lang="pt-BR" smtClean="0"/>
              <a:pPr/>
              <a:t>18/5/2016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13E-EF23-412E-8EE1-D352A7C4BE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7128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557C-4BF5-4B0E-8C6D-D649E3392F42}" type="datetimeFigureOut">
              <a:rPr lang="pt-BR" smtClean="0"/>
              <a:pPr/>
              <a:t>18/5/2016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13E-EF23-412E-8EE1-D352A7C4BE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7332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557C-4BF5-4B0E-8C6D-D649E3392F42}" type="datetimeFigureOut">
              <a:rPr lang="pt-BR" smtClean="0"/>
              <a:pPr/>
              <a:t>18/5/2016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13E-EF23-412E-8EE1-D352A7C4BE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6978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557C-4BF5-4B0E-8C6D-D649E3392F42}" type="datetimeFigureOut">
              <a:rPr lang="pt-BR" smtClean="0"/>
              <a:pPr/>
              <a:t>18/5/2016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13E-EF23-412E-8EE1-D352A7C4BE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4642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557C-4BF5-4B0E-8C6D-D649E3392F42}" type="datetimeFigureOut">
              <a:rPr lang="pt-BR" smtClean="0"/>
              <a:pPr/>
              <a:t>18/5/2016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13E-EF23-412E-8EE1-D352A7C4BE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0187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557C-4BF5-4B0E-8C6D-D649E3392F42}" type="datetimeFigureOut">
              <a:rPr lang="pt-BR" smtClean="0"/>
              <a:pPr/>
              <a:t>18/5/2016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13E-EF23-412E-8EE1-D352A7C4BE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6688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557C-4BF5-4B0E-8C6D-D649E3392F42}" type="datetimeFigureOut">
              <a:rPr lang="pt-BR" smtClean="0"/>
              <a:pPr/>
              <a:t>18/5/2016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413E-EF23-412E-8EE1-D352A7C4BE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4783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E557C-4BF5-4B0E-8C6D-D649E3392F42}" type="datetimeFigureOut">
              <a:rPr lang="pt-BR" smtClean="0"/>
              <a:pPr/>
              <a:t>18/5/2016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F413E-EF23-412E-8EE1-D352A7C4BE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81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ea.gov.br/agencia/images/stories/PDFs/relatoriopesquisa/121009_relatorio_residuos_solidos_urbanos.pd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cosferreira@saaeitauna.com.br" TargetMode="External"/><Relationship Id="rId2" Type="http://schemas.openxmlformats.org/officeDocument/2006/relationships/hyperlink" Target="mailto:osmando@itauna.mg.gov.b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scom@itauna.mg.gov.br" TargetMode="External"/><Relationship Id="rId4" Type="http://schemas.openxmlformats.org/officeDocument/2006/relationships/hyperlink" Target="mailto:sergiocunha@itauna.mg.govb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506290"/>
          </a:xfrm>
        </p:spPr>
        <p:txBody>
          <a:bodyPr>
            <a:normAutofit/>
          </a:bodyPr>
          <a:lstStyle/>
          <a:p>
            <a:r>
              <a:rPr lang="pt-BR" sz="1600" b="1" dirty="0" smtClean="0">
                <a:solidFill>
                  <a:schemeClr val="accent1"/>
                </a:solidFill>
              </a:rPr>
              <a:t>REDUÇÃO DE CUSTOS E AUMENTO DA EFICIÊNCIA COM A TRANSFORMAÇÃO DA </a:t>
            </a:r>
            <a:br>
              <a:rPr lang="pt-BR" sz="1600" b="1" dirty="0" smtClean="0">
                <a:solidFill>
                  <a:schemeClr val="accent1"/>
                </a:solidFill>
              </a:rPr>
            </a:br>
            <a:r>
              <a:rPr lang="pt-BR" sz="1600" b="1" dirty="0">
                <a:solidFill>
                  <a:schemeClr val="accent1"/>
                </a:solidFill>
              </a:rPr>
              <a:t/>
            </a:r>
            <a:br>
              <a:rPr lang="pt-BR" sz="1600" b="1" dirty="0">
                <a:solidFill>
                  <a:schemeClr val="accent1"/>
                </a:solidFill>
              </a:rPr>
            </a:br>
            <a:r>
              <a:rPr lang="pt-BR" sz="1600" b="1" dirty="0" smtClean="0">
                <a:solidFill>
                  <a:schemeClr val="accent1"/>
                </a:solidFill>
              </a:rPr>
              <a:t>COLETA DE RESÍDUOS FORMAL EM COLETA SELETIVA</a:t>
            </a: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dirty="0">
                <a:solidFill>
                  <a:schemeClr val="accent1"/>
                </a:solidFill>
              </a:rPr>
              <a:t/>
            </a:r>
            <a:br>
              <a:rPr lang="pt-BR" dirty="0">
                <a:solidFill>
                  <a:schemeClr val="accent1"/>
                </a:solidFill>
              </a:rPr>
            </a:br>
            <a:r>
              <a:rPr lang="pt-BR" b="1" dirty="0" smtClean="0">
                <a:solidFill>
                  <a:schemeClr val="accent1"/>
                </a:solidFill>
              </a:rPr>
              <a:t>EXPERIÊNCIA DE ITAÚNA-MG</a:t>
            </a:r>
            <a:endParaRPr lang="pt-BR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9" y="4054370"/>
            <a:ext cx="1872208" cy="125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1966741" cy="163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5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70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1"/>
                </a:solidFill>
              </a:rPr>
              <a:t/>
            </a:r>
            <a:br>
              <a:rPr lang="pt-BR" b="1" dirty="0" smtClean="0">
                <a:solidFill>
                  <a:schemeClr val="accent1"/>
                </a:solidFill>
              </a:rPr>
            </a:br>
            <a:r>
              <a:rPr lang="pt-BR" b="1" dirty="0" smtClean="0">
                <a:solidFill>
                  <a:schemeClr val="accent1"/>
                </a:solidFill>
              </a:rPr>
              <a:t>Os </a:t>
            </a:r>
            <a:r>
              <a:rPr lang="pt-BR" b="1" dirty="0">
                <a:solidFill>
                  <a:schemeClr val="accent1"/>
                </a:solidFill>
              </a:rPr>
              <a:t>resultados: </a:t>
            </a:r>
            <a:r>
              <a:rPr lang="pt-BR" b="1" dirty="0" smtClean="0">
                <a:solidFill>
                  <a:schemeClr val="accent1"/>
                </a:solidFill>
              </a:rPr>
              <a:t>(2)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23528" y="1052736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Quais as soluções encontramos?</a:t>
            </a: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Contratamos a Cooperativa de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atadores para fazer a coleta dos resíduos recicláveis, seguindo a mesma logística da coleta dos resíduos orgânicos, pela prestação do serviço e não pela tonelagem recolhida.</a:t>
            </a: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Dividimos a cidade em dois setores, mais o centro comercial.</a:t>
            </a: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Alternamos a coleta em Lixo Seco (recicláveis) em um dia e Lixo Molhado (orgânico) em cada parte da cidade. Assim, no dia em que coletamos os recicláveis no setor 1, é feita a coleta do orgânico no setor 2 e vice-versa.</a:t>
            </a: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No centro comercial são coletados os dois tipos de resíduos, todos os dias.</a:t>
            </a:r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16016" y="2348880"/>
            <a:ext cx="3971290" cy="200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355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Os resultados: </a:t>
            </a:r>
            <a:r>
              <a:rPr lang="pt-BR" b="1" dirty="0" smtClean="0">
                <a:solidFill>
                  <a:schemeClr val="accent1"/>
                </a:solidFill>
              </a:rPr>
              <a:t>(3)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23528" y="1640989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Realizamos a coleta dos resíduos orgânicos a um custo médio de R$97,20 a tonelada.</a:t>
            </a: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São coletadas 1.210 toneladas pelo sistema próprio, na coleta de resíduos orgânicos.</a:t>
            </a: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Já na coleta dos recicláveis, são 640 toneladas, sendo que 210 são aterradas, como rejeito.</a:t>
            </a: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Assim, o custo da tonelada para a coleta dos resíduos recicláveis é R$192,86. (Multiplicadas pelas 640 toneladas recolhidas, chega-se a um total de R$123.433,81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O valor da coleta do resíduo orgânico é de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R$97,20 a tonelada. São recolhidas 1210 toneladas. 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Total: R$117.612,00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12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Os resultados: </a:t>
            </a:r>
            <a:r>
              <a:rPr lang="pt-BR" b="1" dirty="0" smtClean="0">
                <a:solidFill>
                  <a:schemeClr val="accent1"/>
                </a:solidFill>
              </a:rPr>
              <a:t>(4)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39382" y="1484784"/>
            <a:ext cx="820891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Valor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total da coleta (recicláveis e orgânicos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) em Itaúna: R$241.045,81.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Economia mensal, tendo como base comparativa os custos apontados pelo Cempre: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R$82.554,19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. Quase um milhão de Reais por ano.]</a:t>
            </a:r>
          </a:p>
          <a:p>
            <a:pPr marL="285750" indent="-285750" algn="just">
              <a:buFontTx/>
              <a:buChar char="-"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Se fossem recolhidas as 1.850 toneladas, sem a coleta seletiva, o custo seria de R$179.820,00. Portanto, com a coleta seletiva, o Município de Itaúna tem um acréscimo neste serviço, de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R$61.225,81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, o que é aceitável, ante os benefícios que a coleta seletiva representa para a população </a:t>
            </a:r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</a:rPr>
              <a:t>itaunense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1200150" lvl="2" indent="-285750" algn="just">
              <a:buFontTx/>
              <a:buChar char="-"/>
            </a:pPr>
            <a:r>
              <a:rPr lang="pt-BR" dirty="0"/>
              <a:t>E</a:t>
            </a:r>
            <a:r>
              <a:rPr lang="pt-BR" dirty="0" smtClean="0"/>
              <a:t>conomia </a:t>
            </a:r>
            <a:r>
              <a:rPr lang="pt-BR" dirty="0"/>
              <a:t>de 23.986.408 kWh de energia/ano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1200150" lvl="2" indent="-285750" algn="just">
              <a:buFontTx/>
              <a:buChar char="-"/>
            </a:pPr>
            <a:r>
              <a:rPr lang="pt-BR" dirty="0"/>
              <a:t>R</a:t>
            </a:r>
            <a:r>
              <a:rPr lang="pt-BR" dirty="0" smtClean="0"/>
              <a:t>edução </a:t>
            </a:r>
            <a:r>
              <a:rPr lang="pt-BR" dirty="0"/>
              <a:t>na emissão de Gases do Efeito </a:t>
            </a:r>
            <a:r>
              <a:rPr lang="pt-BR" dirty="0" smtClean="0"/>
              <a:t>Estufa: </a:t>
            </a:r>
            <a:r>
              <a:rPr lang="pt-BR" dirty="0"/>
              <a:t>14.497 t de </a:t>
            </a:r>
            <a:r>
              <a:rPr lang="pt-BR" dirty="0" smtClean="0"/>
              <a:t>CO²e/ano</a:t>
            </a:r>
            <a:endParaRPr lang="pt-BR" dirty="0"/>
          </a:p>
          <a:p>
            <a:pPr marL="1200150" lvl="2" indent="-285750" algn="just">
              <a:buFontTx/>
              <a:buChar char="-"/>
            </a:pPr>
            <a:r>
              <a:rPr lang="pt-BR" dirty="0"/>
              <a:t>23.947 </a:t>
            </a:r>
            <a:r>
              <a:rPr lang="pt-BR" dirty="0" smtClean="0"/>
              <a:t>l/ano </a:t>
            </a:r>
            <a:r>
              <a:rPr lang="pt-BR" dirty="0"/>
              <a:t>de água </a:t>
            </a:r>
            <a:r>
              <a:rPr lang="pt-BR" dirty="0" smtClean="0"/>
              <a:t>economizada</a:t>
            </a:r>
          </a:p>
          <a:p>
            <a:pPr lvl="2"/>
            <a:r>
              <a:rPr lang="pt-BR" sz="1000" b="1" dirty="0" smtClean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pt-BR" sz="1000" u="sng" dirty="0">
                <a:hlinkClick r:id="rId2"/>
              </a:rPr>
              <a:t>http://www.ipea.gov.br/agencia/images/stories/PDFs/relatoriopesquisa/121009_relatorio_residuos_solidos_urbanos.pdf</a:t>
            </a:r>
            <a:endParaRPr lang="pt-BR" sz="1000" dirty="0"/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34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58326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Itaúna à disposição</a:t>
            </a:r>
          </a:p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Prefeito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Osmando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Pereira da Silva</a:t>
            </a:r>
          </a:p>
          <a:p>
            <a:pPr lvl="1"/>
            <a:r>
              <a:rPr lang="pt-BR" sz="2200" dirty="0" smtClean="0">
                <a:latin typeface="Arial" pitchFamily="34" charset="0"/>
                <a:cs typeface="Arial" pitchFamily="34" charset="0"/>
              </a:rPr>
              <a:t>(37) 32411212/ 8802 6758</a:t>
            </a:r>
          </a:p>
          <a:p>
            <a:pPr lvl="1"/>
            <a:r>
              <a:rPr lang="pt-BR" sz="2200" dirty="0" smtClean="0">
                <a:latin typeface="Arial" pitchFamily="34" charset="0"/>
                <a:cs typeface="Arial" pitchFamily="34" charset="0"/>
                <a:hlinkClick r:id="rId2"/>
              </a:rPr>
              <a:t>osmando@itauna.mg.gov.br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Diretor do SAAE – Marcos Vinício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F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erreira</a:t>
            </a:r>
          </a:p>
          <a:p>
            <a:pPr lvl="1"/>
            <a:r>
              <a:rPr lang="pt-BR" sz="2200" dirty="0" smtClean="0">
                <a:latin typeface="Arial" pitchFamily="34" charset="0"/>
                <a:cs typeface="Arial" pitchFamily="34" charset="0"/>
              </a:rPr>
              <a:t>(37) 3249 5800 </a:t>
            </a:r>
          </a:p>
          <a:p>
            <a:pPr marL="457200" lvl="1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  <a:hlinkClick r:id="rId3"/>
              </a:rPr>
              <a:t>marcosferreira@saaeitauna.com.br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Gestor de Resíduos Sólidos – Sérgio Cunha</a:t>
            </a:r>
          </a:p>
          <a:p>
            <a:pPr lvl="1"/>
            <a:r>
              <a:rPr lang="pt-BR" sz="2200" dirty="0" smtClean="0">
                <a:latin typeface="Arial" pitchFamily="34" charset="0"/>
                <a:cs typeface="Arial" pitchFamily="34" charset="0"/>
              </a:rPr>
              <a:t>(37) 98107 0083</a:t>
            </a:r>
          </a:p>
          <a:p>
            <a:pPr lvl="1"/>
            <a:r>
              <a:rPr lang="pt-BR" sz="2200" dirty="0" err="1" smtClean="0">
                <a:latin typeface="Arial" pitchFamily="34" charset="0"/>
                <a:cs typeface="Arial" pitchFamily="34" charset="0"/>
                <a:hlinkClick r:id="rId4"/>
              </a:rPr>
              <a:t>sergiocunha@itauna.mg.govbr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Assessora de Comunicação –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Hélem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Lara</a:t>
            </a:r>
          </a:p>
          <a:p>
            <a:pPr lvl="1"/>
            <a:r>
              <a:rPr lang="pt-BR" sz="2200" dirty="0" smtClean="0">
                <a:latin typeface="Arial" pitchFamily="34" charset="0"/>
                <a:cs typeface="Arial" pitchFamily="34" charset="0"/>
              </a:rPr>
              <a:t>(37) 3241 1212</a:t>
            </a:r>
          </a:p>
          <a:p>
            <a:pPr lvl="1"/>
            <a:r>
              <a:rPr lang="pt-BR" sz="2200" dirty="0" smtClean="0">
                <a:latin typeface="Arial" pitchFamily="34" charset="0"/>
                <a:cs typeface="Arial" pitchFamily="34" charset="0"/>
                <a:hlinkClick r:id="rId5"/>
              </a:rPr>
              <a:t>ascom@itauna.mg.gov.br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50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8062664" cy="108012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accent1"/>
                </a:solidFill>
              </a:rPr>
              <a:t>Coleta seletiva = custos, mobilização, logística, participação, vontade política e resultados práticos!</a:t>
            </a:r>
            <a:endParaRPr lang="pt-BR" sz="2800" b="1" dirty="0">
              <a:solidFill>
                <a:schemeClr val="accent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7416824" cy="4392488"/>
          </a:xfrm>
        </p:spPr>
        <p:txBody>
          <a:bodyPr>
            <a:normAutofit/>
          </a:bodyPr>
          <a:lstStyle/>
          <a:p>
            <a:pPr algn="just"/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É o que nos vem à mente quando somos chamados a implantar a coleta seletiva nos municípios. A equação dos problemas apresentados acima  é que determina o sucesso, ou o fracasso da proposta.</a:t>
            </a:r>
          </a:p>
          <a:p>
            <a:pPr algn="just"/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Sem mobilização e participação da comunidade, não há material a ser recolhido;</a:t>
            </a:r>
          </a:p>
          <a:p>
            <a:pPr marL="285750" indent="-285750" algn="just">
              <a:buFontTx/>
              <a:buChar char="-"/>
            </a:pPr>
            <a:endParaRPr lang="pt-BR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Sem logística, não acontece a coleta;</a:t>
            </a:r>
          </a:p>
          <a:p>
            <a:pPr marL="285750" indent="-285750" algn="just">
              <a:buFontTx/>
              <a:buChar char="-"/>
            </a:pPr>
            <a:endParaRPr lang="pt-BR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Sem material e/ou sem coleta, não há resultados práticos.</a:t>
            </a:r>
          </a:p>
          <a:p>
            <a:pPr marL="285750" indent="-285750" algn="just">
              <a:buFontTx/>
              <a:buChar char="-"/>
            </a:pPr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Mas para que  ocorram essas condições, é preciso, primeiro, que haja vontade política do gestor. </a:t>
            </a:r>
          </a:p>
          <a:p>
            <a:pPr algn="just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xmlns="" val="26988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Um estudo de caso!</a:t>
            </a:r>
            <a:endParaRPr lang="pt-BR" b="1" dirty="0">
              <a:solidFill>
                <a:schemeClr val="accent1"/>
              </a:solidFill>
            </a:endParaRPr>
          </a:p>
        </p:txBody>
      </p:sp>
      <p:pic>
        <p:nvPicPr>
          <p:cNvPr id="3" name="Picture 2" descr="E:\DSC_4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7" r="5557"/>
          <a:stretch/>
        </p:blipFill>
        <p:spPr bwMode="auto">
          <a:xfrm>
            <a:off x="1547664" y="1268760"/>
            <a:ext cx="630019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11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994122"/>
          </a:xfrm>
        </p:spPr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A proposta de coleta seletiva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1412776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- Itaúna  tinha, no início do ano 2000, uma cooperativa de catadores atuante, espaço físico e equipamentos de seleção de resíduos, mas não contava com coleta seletiva eficiente.</a:t>
            </a:r>
          </a:p>
          <a:p>
            <a:pPr algn="just"/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- Foi montado um grupo para planejar a coleta que oferecesse resultados práticos, já que nas tentativas anteriores de implantação da coleta seletiva, as propostas não caminharam, por ser um modelo diferente da prática do dia-a-dia das pessoas, principalmente para as donas de casa.</a:t>
            </a:r>
          </a:p>
          <a:p>
            <a:pPr algn="just"/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reuni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1" y="4149080"/>
            <a:ext cx="3034538" cy="227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115616" y="5013176"/>
            <a:ext cx="3846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Grupo formado para discutir a proposta, com representantes dos vários segmentos do poder público, sociedade civil, catadores, etc.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21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O que tínhamos para trabalhar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50860" y="155679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Uma cooperativa de catadores, formada, para fazer a seleção final dos resíduos.</a:t>
            </a: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Estrutura mínima (esteira de seleção, prensas, galpões, escritório, pátio de estoque, etc.</a:t>
            </a: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Coleta formal de resíduos</a:t>
            </a: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3568" y="3644443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1"/>
                </a:solidFill>
              </a:rPr>
              <a:t>O que precisávamos</a:t>
            </a:r>
            <a:endParaRPr lang="pt-BR" sz="4400" dirty="0"/>
          </a:p>
        </p:txBody>
      </p:sp>
      <p:sp>
        <p:nvSpPr>
          <p:cNvPr id="5" name="Retângulo 4"/>
          <p:cNvSpPr/>
          <p:nvPr/>
        </p:nvSpPr>
        <p:spPr>
          <a:xfrm>
            <a:off x="557684" y="4660098"/>
            <a:ext cx="81907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Um modelo de coleta que realmente funcionasse</a:t>
            </a: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Recursos financeiros</a:t>
            </a: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Logística que tornasse a coleta tão prática de se fazer como a coleta formal</a:t>
            </a:r>
          </a:p>
        </p:txBody>
      </p:sp>
    </p:spTree>
    <p:extLst>
      <p:ext uri="{BB962C8B-B14F-4D97-AF65-F5344CB8AC3E}">
        <p14:creationId xmlns:p14="http://schemas.microsoft.com/office/powerpoint/2010/main" xmlns="" val="423206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Como funcionava a coleta formal?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3568" y="1340768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Os caminhões coletores recolhiam os resíduos porta-a-porta, em cerca de 20 mil pontos, diariamente.</a:t>
            </a:r>
          </a:p>
          <a:p>
            <a:pPr marL="285750" indent="-285750" algn="just">
              <a:buFontTx/>
              <a:buChar char="-"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As pessoas colocavam o resíduo para ser coletado, diariamente, no horário de passagem dos caminhões.</a:t>
            </a:r>
          </a:p>
          <a:p>
            <a:pPr marL="285750" indent="-285750" algn="just">
              <a:buFontTx/>
              <a:buChar char="-"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A rotina desta coleta era a ideal.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1" y="3774068"/>
            <a:ext cx="5184576" cy="269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63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O modelo de coleta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1484785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O modelo de coleta idealizado em Itaúna foi a separação na fonte (nas residências) em Lixo Seco (recicláveis) e Lixo Molhado (orgânico).</a:t>
            </a: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Estes resíduos deveriam ser colocados para recolhimento, da mesma maneira como acontecia com a coleta formal. A única diferença na coleta, é que em um dia deveria ser colocado o resíduo reciclável e no outro dia, o resíduo orgânico.</a:t>
            </a: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Desta maneira, foi transformada uma coleta formal, em seletiva.</a:t>
            </a: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UMA PROPOSTA SIMPLES, FÁCIL DE SER ENCAMINHADA E QUE DEU RESULTADOS MUITO SATISFATÓRIOS!</a:t>
            </a: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00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Os resultados: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1268760"/>
            <a:ext cx="669674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274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64123" y="1628800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Os números apresentados demonstram que a mobilização, a participação, a vontade política, principalmente, ocorreram.</a:t>
            </a: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Mas e os custos? Como ficaram?</a:t>
            </a: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Conforme o Cempre (Compromisso Empresarial para a Reciclagem), organismo voltado para a pesquisa da reciclagem no Brasil, e que publica anualmente o documento </a:t>
            </a:r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</a:rPr>
              <a:t>Ciclosoft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, com um panorama do setor, a tonelada de resíduos orgânicos recolhidos custava R$95,00.</a:t>
            </a: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Já a tonelada de resíduos recicláveis, pelo mesmo levantamento, R$439,00.</a:t>
            </a: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Assim, a coleta em Itaúna custaria R$134.900,00 (R$95,00x1.420ton) por mês para os resíduos orgânicos, e R$188.700,00 (R$439,00x430ton) para os recicláveis. Total de R$323.600.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471332" y="476672"/>
            <a:ext cx="8349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1"/>
                </a:solidFill>
              </a:rPr>
              <a:t>Os resultados: (1)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xmlns="" val="6934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978</Words>
  <Application>Microsoft Office PowerPoint</Application>
  <PresentationFormat>Apresentação na tela (4:3)</PresentationFormat>
  <Paragraphs>112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REDUÇÃO DE CUSTOS E AUMENTO DA EFICIÊNCIA COM A TRANSFORMAÇÃO DA   COLETA DE RESÍDUOS FORMAL EM COLETA SELETIVA  EXPERIÊNCIA DE ITAÚNA-MG</vt:lpstr>
      <vt:lpstr>Coleta seletiva = custos, mobilização, logística, participação, vontade política e resultados práticos!</vt:lpstr>
      <vt:lpstr>Um estudo de caso!</vt:lpstr>
      <vt:lpstr>A proposta de coleta seletiva</vt:lpstr>
      <vt:lpstr>O que tínhamos para trabalhar</vt:lpstr>
      <vt:lpstr>Como funcionava a coleta formal?</vt:lpstr>
      <vt:lpstr>O modelo de coleta</vt:lpstr>
      <vt:lpstr>Os resultados:</vt:lpstr>
      <vt:lpstr>Slide 9</vt:lpstr>
      <vt:lpstr> Os resultados: (2) </vt:lpstr>
      <vt:lpstr>Os resultados: (3)</vt:lpstr>
      <vt:lpstr>Os resultados: (4)</vt:lpstr>
      <vt:lpstr>Slide 13</vt:lpstr>
    </vt:vector>
  </TitlesOfParts>
  <Company>SAAE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SAAE</dc:creator>
  <cp:lastModifiedBy>cyber13</cp:lastModifiedBy>
  <cp:revision>32</cp:revision>
  <dcterms:created xsi:type="dcterms:W3CDTF">2016-05-10T12:42:55Z</dcterms:created>
  <dcterms:modified xsi:type="dcterms:W3CDTF">2016-05-18T13:03:42Z</dcterms:modified>
</cp:coreProperties>
</file>