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5" autoAdjust="0"/>
    <p:restoredTop sz="86457" autoAdjust="0"/>
  </p:normalViewPr>
  <p:slideViewPr>
    <p:cSldViewPr>
      <p:cViewPr varScale="1">
        <p:scale>
          <a:sx n="76" d="100"/>
          <a:sy n="76" d="100"/>
        </p:scale>
        <p:origin x="-76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2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B477B0-7345-44C7-8813-E8F127CB8FEE}" type="datetimeFigureOut">
              <a:rPr lang="ca-ES" smtClean="0"/>
              <a:t>15/5/2016</a:t>
            </a:fld>
            <a:endParaRPr lang="ca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6DE08C-7743-46B1-A9C6-1A7F9C14860F}" type="slidenum">
              <a:rPr lang="ca-ES" smtClean="0"/>
              <a:t>‹Nº›</a:t>
            </a:fld>
            <a:endParaRPr lang="ca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dirty="0" smtClean="0"/>
              <a:t>La recuperación de los servicios privatizados en España</a:t>
            </a:r>
            <a:endParaRPr lang="es-ES" noProof="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4293096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es-ES" noProof="0" dirty="0" smtClean="0"/>
              <a:t>Joan Gaya</a:t>
            </a:r>
          </a:p>
          <a:p>
            <a:r>
              <a:rPr lang="es-ES" noProof="0" dirty="0" smtClean="0"/>
              <a:t>Ingeniero Consultor</a:t>
            </a:r>
          </a:p>
          <a:p>
            <a:r>
              <a:rPr lang="es-ES" noProof="0" dirty="0" err="1" smtClean="0"/>
              <a:t>Jaraguà</a:t>
            </a:r>
            <a:r>
              <a:rPr lang="es-ES" noProof="0" dirty="0" smtClean="0"/>
              <a:t> do Sul, mayo de 2016</a:t>
            </a:r>
          </a:p>
          <a:p>
            <a:r>
              <a:rPr lang="es-ES" noProof="0" dirty="0" smtClean="0"/>
              <a:t>46ª </a:t>
            </a:r>
            <a:r>
              <a:rPr lang="es-ES" noProof="0" dirty="0" err="1" smtClean="0"/>
              <a:t>Assembleia</a:t>
            </a:r>
            <a:r>
              <a:rPr lang="es-ES" noProof="0" dirty="0" smtClean="0"/>
              <a:t> de Assemae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5166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Remunicipalización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384376"/>
          </a:xfrm>
        </p:spPr>
        <p:txBody>
          <a:bodyPr/>
          <a:lstStyle/>
          <a:p>
            <a:r>
              <a:rPr lang="es-ES" dirty="0" smtClean="0"/>
              <a:t>Concepto que se ha puesto de moda con la crisis económica. </a:t>
            </a:r>
          </a:p>
          <a:p>
            <a:r>
              <a:rPr lang="es-ES" dirty="0" smtClean="0"/>
              <a:t>Supone </a:t>
            </a:r>
            <a:r>
              <a:rPr lang="es-ES" dirty="0"/>
              <a:t>la toma de conciencia </a:t>
            </a:r>
            <a:r>
              <a:rPr lang="es-ES" dirty="0" smtClean="0"/>
              <a:t>de la </a:t>
            </a:r>
            <a:r>
              <a:rPr lang="es-ES" dirty="0"/>
              <a:t>necesidad de reforzar la capacidad de gobierno y de gestión de los servicios públicos por parte de los </a:t>
            </a:r>
            <a:r>
              <a:rPr lang="es-ES" dirty="0" smtClean="0"/>
              <a:t>municipios</a:t>
            </a:r>
          </a:p>
          <a:p>
            <a:r>
              <a:rPr lang="es-ES" dirty="0" smtClean="0"/>
              <a:t>Invierte la tendencia anterior hacia un incremento de la privatización de servicios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45129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Las causas del movimiento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2204864"/>
            <a:ext cx="8229600" cy="4301832"/>
          </a:xfrm>
        </p:spPr>
        <p:txBody>
          <a:bodyPr>
            <a:normAutofit lnSpcReduction="10000"/>
          </a:bodyPr>
          <a:lstStyle/>
          <a:p>
            <a:r>
              <a:rPr lang="es-ES" sz="3200" noProof="0" dirty="0" smtClean="0"/>
              <a:t>El debate tradicional se ha centrado en la eficiencia</a:t>
            </a:r>
          </a:p>
          <a:p>
            <a:r>
              <a:rPr lang="es-ES" sz="3200" noProof="0" dirty="0" smtClean="0"/>
              <a:t>La crisis ha mostrado las dificultades de alcanzar un control suficiente del concesionario:</a:t>
            </a:r>
          </a:p>
          <a:p>
            <a:pPr lvl="1"/>
            <a:r>
              <a:rPr lang="es-ES" noProof="0" dirty="0" smtClean="0"/>
              <a:t>Contratos largos en mercados cerrados</a:t>
            </a:r>
          </a:p>
          <a:p>
            <a:pPr lvl="1"/>
            <a:r>
              <a:rPr lang="es-ES" noProof="0" dirty="0" smtClean="0"/>
              <a:t>Financiación incorporada</a:t>
            </a:r>
          </a:p>
          <a:p>
            <a:pPr lvl="1"/>
            <a:r>
              <a:rPr lang="es-ES" noProof="0" dirty="0" smtClean="0"/>
              <a:t>Flujo de información insuficiente y defectuoso</a:t>
            </a:r>
          </a:p>
          <a:p>
            <a:pPr lvl="1"/>
            <a:r>
              <a:rPr lang="es-ES" noProof="0" dirty="0" smtClean="0"/>
              <a:t>Más equilibrio que riesgo</a:t>
            </a:r>
          </a:p>
          <a:p>
            <a:pPr lvl="1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83801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noProof="0" dirty="0" smtClean="0"/>
              <a:t>Interés público y servicios públicos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248472"/>
          </a:xfrm>
        </p:spPr>
        <p:txBody>
          <a:bodyPr>
            <a:normAutofit fontScale="55000" lnSpcReduction="20000"/>
          </a:bodyPr>
          <a:lstStyle/>
          <a:p>
            <a:r>
              <a:rPr lang="es-ES" sz="3800" noProof="0" dirty="0" smtClean="0"/>
              <a:t>En el libre  mercado el cliente decide la compra de un bien. Si hay competencia, elige la mejor opción considerando la relación calidad/precio.</a:t>
            </a:r>
          </a:p>
          <a:p>
            <a:r>
              <a:rPr lang="es-ES" sz="3800" noProof="0" dirty="0" smtClean="0"/>
              <a:t>En un régimen de monopolio, el cliente queda a merced del proveedor único, que es quien decide las condiciones de venta del bien.</a:t>
            </a:r>
          </a:p>
          <a:p>
            <a:r>
              <a:rPr lang="es-ES" sz="3800" noProof="0" dirty="0" smtClean="0"/>
              <a:t>En un servicio esencial en que el cliente no puede decidir no comprar, la relación obligada con el proveedor monopolista se convierte en cautividad.</a:t>
            </a:r>
          </a:p>
          <a:p>
            <a:r>
              <a:rPr lang="es-ES" sz="3800" noProof="0" dirty="0" smtClean="0"/>
              <a:t>De aquí el interés de que algunos servicios sean públicos: hay garantías específicas y convierte a los clientes en sujetos de derechos.</a:t>
            </a:r>
          </a:p>
          <a:p>
            <a:r>
              <a:rPr lang="es-ES" sz="3800" noProof="0" dirty="0" smtClean="0"/>
              <a:t>En una sociedad democrática, además, los titulares públicos tienen la obligación de acreditar con transparencia el interés público de sus decisiones. Esta es una aproximación al concepto de interés público</a:t>
            </a:r>
            <a:r>
              <a:rPr lang="es-ES" noProof="0" dirty="0" smtClean="0"/>
              <a:t>.</a:t>
            </a:r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1621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Gobierno y gestión de los SP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608512"/>
          </a:xfrm>
        </p:spPr>
        <p:txBody>
          <a:bodyPr>
            <a:normAutofit fontScale="92500"/>
          </a:bodyPr>
          <a:lstStyle/>
          <a:p>
            <a:r>
              <a:rPr lang="es-ES" noProof="0" dirty="0"/>
              <a:t>Los dirigentes políticos deberían explicar el escaso margen </a:t>
            </a:r>
            <a:r>
              <a:rPr lang="es-ES" dirty="0"/>
              <a:t>de decisión que tienen, utilizarlo a fondo y trabajar para ampliarlo. Es condición ineludible de honestidad y credibilidad en su relación con los ciudadanos.</a:t>
            </a:r>
            <a:endParaRPr lang="ca-ES" dirty="0"/>
          </a:p>
          <a:p>
            <a:r>
              <a:rPr lang="es-ES" dirty="0"/>
              <a:t>La cuestión a resolver: conocer para gobernar y, en todo caso, gestionar.</a:t>
            </a:r>
            <a:endParaRPr lang="ca-ES" dirty="0"/>
          </a:p>
          <a:p>
            <a:r>
              <a:rPr lang="es-ES" i="1" dirty="0"/>
              <a:t>En tiempo de </a:t>
            </a:r>
            <a:r>
              <a:rPr lang="es-ES" i="1" dirty="0" err="1"/>
              <a:t>big</a:t>
            </a:r>
            <a:r>
              <a:rPr lang="es-ES" i="1" dirty="0"/>
              <a:t> data no se puede gobernar con </a:t>
            </a:r>
            <a:r>
              <a:rPr lang="es-ES" i="1" dirty="0" err="1"/>
              <a:t>small</a:t>
            </a:r>
            <a:r>
              <a:rPr lang="es-ES" i="1" dirty="0"/>
              <a:t> data</a:t>
            </a:r>
            <a:r>
              <a:rPr lang="es-ES" i="1" dirty="0" smtClean="0"/>
              <a:t>.</a:t>
            </a:r>
          </a:p>
          <a:p>
            <a:r>
              <a:rPr lang="es-ES" dirty="0"/>
              <a:t>De la dificultad de gobernar los contratos de concesión no debe deducirse la incapacidad de gestionar sino la necesidad de mejorar las condiciones de gobierno de los </a:t>
            </a:r>
            <a:r>
              <a:rPr lang="es-ES" dirty="0" smtClean="0"/>
              <a:t>Servicios Públicos.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17691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Posibilidades y límites de la PPP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71616"/>
            <a:ext cx="8507288" cy="4661872"/>
          </a:xfrm>
        </p:spPr>
        <p:txBody>
          <a:bodyPr>
            <a:normAutofit fontScale="92500" lnSpcReduction="20000"/>
          </a:bodyPr>
          <a:lstStyle/>
          <a:p>
            <a:r>
              <a:rPr lang="es-ES" noProof="0" dirty="0" smtClean="0"/>
              <a:t>La PPP debe fundamentarse en el encaje entre el interés público y el privado. Eso debe explicitarse en los pliegos de condiciones, y en los mecanismos de control concesional. </a:t>
            </a:r>
          </a:p>
          <a:p>
            <a:r>
              <a:rPr lang="es-ES" noProof="0" dirty="0" smtClean="0"/>
              <a:t>Pueden aportar-se algunos criterios prácticos:</a:t>
            </a:r>
          </a:p>
          <a:p>
            <a:pPr lvl="1"/>
            <a:r>
              <a:rPr lang="es-ES" noProof="0" dirty="0" smtClean="0"/>
              <a:t>Contratos cortos</a:t>
            </a:r>
          </a:p>
          <a:p>
            <a:pPr lvl="1"/>
            <a:r>
              <a:rPr lang="es-ES" noProof="0" dirty="0" smtClean="0"/>
              <a:t>Separación de los negocios de explotación, financiación y obras.</a:t>
            </a:r>
          </a:p>
          <a:p>
            <a:pPr lvl="1"/>
            <a:r>
              <a:rPr lang="es-ES" noProof="0" dirty="0" smtClean="0"/>
              <a:t>Asunción y transferencia de riesgos públicos al concesionario.</a:t>
            </a:r>
          </a:p>
          <a:p>
            <a:pPr lvl="1"/>
            <a:r>
              <a:rPr lang="es-ES" noProof="0" dirty="0" smtClean="0"/>
              <a:t>Contraste de mercado periódico respecto a las principales partidas de gasto.</a:t>
            </a:r>
          </a:p>
          <a:p>
            <a:pPr lvl="1"/>
            <a:r>
              <a:rPr lang="es-ES" noProof="0" dirty="0" smtClean="0"/>
              <a:t>La  gestión de la información: cuentas anuales y memorias.</a:t>
            </a:r>
          </a:p>
          <a:p>
            <a:pPr lvl="1"/>
            <a:r>
              <a:rPr lang="es-ES" noProof="0" dirty="0" smtClean="0"/>
              <a:t>El conocimiento : cesión del </a:t>
            </a:r>
            <a:r>
              <a:rPr lang="es-ES" noProof="0" dirty="0" err="1" smtClean="0"/>
              <a:t>know</a:t>
            </a:r>
            <a:r>
              <a:rPr lang="es-ES" noProof="0" dirty="0" smtClean="0"/>
              <a:t> </a:t>
            </a:r>
            <a:r>
              <a:rPr lang="es-ES" noProof="0" dirty="0" err="1" smtClean="0"/>
              <a:t>how</a:t>
            </a:r>
            <a:r>
              <a:rPr lang="es-ES" noProof="0" dirty="0" smtClean="0"/>
              <a:t> y su explotación compartida. </a:t>
            </a:r>
          </a:p>
          <a:p>
            <a:pPr lvl="1"/>
            <a:r>
              <a:rPr lang="es-ES" noProof="0" dirty="0" smtClean="0"/>
              <a:t>Límites éticos al beneficio privado en la gestión de Servicios públicos</a:t>
            </a:r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207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579296" cy="924712"/>
          </a:xfrm>
        </p:spPr>
        <p:txBody>
          <a:bodyPr>
            <a:normAutofit fontScale="90000"/>
          </a:bodyPr>
          <a:lstStyle/>
          <a:p>
            <a:r>
              <a:rPr lang="es-ES" noProof="0" dirty="0" smtClean="0"/>
              <a:t>El gobierno de los servicios públicos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lnSpcReduction="10000"/>
          </a:bodyPr>
          <a:lstStyle/>
          <a:p>
            <a:r>
              <a:rPr lang="es-ES" noProof="0" dirty="0" smtClean="0"/>
              <a:t>Un servicio público tiene una administración titular que responde directamente –y democráticamente- a los ciudadanos de su prestación y las condiciones. </a:t>
            </a:r>
          </a:p>
          <a:p>
            <a:r>
              <a:rPr lang="es-ES" noProof="0" dirty="0" smtClean="0"/>
              <a:t>En la Unión Europea algunos servicios se consideran de interés económico general y han sido liberalizados. Están sometidos a regulaciones que les imponen obligaciones propias de un servicio público, como el acceso universal, el régimen de contraprestación económica y en general  su sometimiento al control de un organismo independiente.</a:t>
            </a:r>
          </a:p>
          <a:p>
            <a:r>
              <a:rPr lang="es-ES" noProof="0" dirty="0" smtClean="0"/>
              <a:t>En estos casos el regulador no responde frente a los ciudadanos</a:t>
            </a:r>
          </a:p>
          <a:p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185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noProof="0" dirty="0" smtClean="0"/>
              <a:t>El debate de fondo</a:t>
            </a:r>
            <a:endParaRPr lang="es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es-ES" noProof="0" dirty="0" smtClean="0"/>
              <a:t>Lo que se discute es la relación entre los derechos reconocidos a los ciudadanos y el control efectivo de las formas de garantizarlos.</a:t>
            </a:r>
          </a:p>
          <a:p>
            <a:r>
              <a:rPr lang="es-ES" noProof="0" dirty="0" smtClean="0"/>
              <a:t>El encaje de intereses públicos y privados es difícil pero no imposible: deben desarrollarse nuevos mecanismos de autocontención y cooperación entre las partes</a:t>
            </a:r>
          </a:p>
          <a:p>
            <a:r>
              <a:rPr lang="es-ES" noProof="0" dirty="0" smtClean="0"/>
              <a:t>La participación privada, en todo caso, no debería suponer un obstáculo para el objetivo político de los servicios públicos: el bienestar de los ciudadanos</a:t>
            </a:r>
          </a:p>
          <a:p>
            <a:r>
              <a:rPr lang="es-ES" noProof="0" dirty="0" smtClean="0"/>
              <a:t>La responsabilidad de prestar un servicio debe ir acompañada de la capacidad para gobernarlo y gestionarlo.</a:t>
            </a:r>
          </a:p>
        </p:txBody>
      </p:sp>
    </p:spTree>
    <p:extLst>
      <p:ext uri="{BB962C8B-B14F-4D97-AF65-F5344CB8AC3E}">
        <p14:creationId xmlns:p14="http://schemas.microsoft.com/office/powerpoint/2010/main" val="123311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3140968"/>
            <a:ext cx="7772400" cy="1362456"/>
          </a:xfrm>
        </p:spPr>
        <p:txBody>
          <a:bodyPr/>
          <a:lstStyle/>
          <a:p>
            <a:pPr algn="ctr"/>
            <a:r>
              <a:rPr lang="es-ES" noProof="0" dirty="0" smtClean="0"/>
              <a:t>Muchas gracias por su atención</a:t>
            </a:r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104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665</Words>
  <Application>Microsoft Office PowerPoint</Application>
  <PresentationFormat>Presentación en pantalla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Flujo</vt:lpstr>
      <vt:lpstr>La recuperación de los servicios privatizados en España</vt:lpstr>
      <vt:lpstr>Remunicipalización</vt:lpstr>
      <vt:lpstr>Las causas del movimiento</vt:lpstr>
      <vt:lpstr>Interés público y servicios públicos</vt:lpstr>
      <vt:lpstr>Gobierno y gestión de los SP</vt:lpstr>
      <vt:lpstr>Posibilidades y límites de la PPP</vt:lpstr>
      <vt:lpstr>El gobierno de los servicios públicos</vt:lpstr>
      <vt:lpstr>El debate de fondo</vt:lpstr>
      <vt:lpstr>Muchas gracias por su atención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recuperación de los servicios privatizados en España</dc:title>
  <dc:creator>Joan</dc:creator>
  <cp:lastModifiedBy>Joan</cp:lastModifiedBy>
  <cp:revision>5</cp:revision>
  <dcterms:created xsi:type="dcterms:W3CDTF">2016-05-13T14:05:31Z</dcterms:created>
  <dcterms:modified xsi:type="dcterms:W3CDTF">2016-05-15T05:54:04Z</dcterms:modified>
</cp:coreProperties>
</file>