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59" r:id="rId8"/>
    <p:sldId id="261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69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"/>
            <a:ext cx="12192000" cy="6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4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8288"/>
            <a:ext cx="12192000" cy="302971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53808" y="0"/>
            <a:ext cx="1738192" cy="5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92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3808" y="0"/>
            <a:ext cx="1738192" cy="5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72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95" y="294725"/>
            <a:ext cx="967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Sistema </a:t>
            </a:r>
            <a:r>
              <a:rPr lang="pt-BR" sz="24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Shepherd</a:t>
            </a:r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– Monitoramento e Gerenciamento para lodos ativados</a:t>
            </a:r>
            <a:endParaRPr lang="pt-BR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617" y="908595"/>
            <a:ext cx="5564105" cy="41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63048" y="803659"/>
            <a:ext cx="32732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Painel de controle local </a:t>
            </a:r>
            <a:r>
              <a:rPr lang="pt-BR" dirty="0" smtClean="0"/>
              <a:t>com luz indicativa de alerta (semáforo) indica o status da planta de um modo fácil e compreendido a todos os operadores e técnicos do local.</a:t>
            </a:r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dirty="0" smtClean="0"/>
              <a:t>Indica o Fluxo </a:t>
            </a:r>
            <a:r>
              <a:rPr lang="pt-BR" dirty="0"/>
              <a:t>de </a:t>
            </a:r>
            <a:r>
              <a:rPr lang="pt-BR" dirty="0" smtClean="0"/>
              <a:t>Ar Recomendado para </a:t>
            </a:r>
            <a:r>
              <a:rPr lang="pt-BR" dirty="0"/>
              <a:t>carga atual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O que significa </a:t>
            </a:r>
            <a:r>
              <a:rPr lang="pt-BR" dirty="0"/>
              <a:t>que os técnicos de </a:t>
            </a:r>
            <a:r>
              <a:rPr lang="pt-BR" dirty="0" smtClean="0"/>
              <a:t>ETE podem ajustar os </a:t>
            </a:r>
            <a:r>
              <a:rPr lang="pt-BR" dirty="0"/>
              <a:t>parâmetros </a:t>
            </a:r>
            <a:r>
              <a:rPr lang="pt-BR" dirty="0" smtClean="0"/>
              <a:t>de </a:t>
            </a:r>
            <a:r>
              <a:rPr lang="pt-BR" dirty="0"/>
              <a:t>processo para uma </a:t>
            </a:r>
            <a:r>
              <a:rPr lang="pt-BR" dirty="0" smtClean="0"/>
              <a:t>utilização eficiente sem </a:t>
            </a:r>
            <a:r>
              <a:rPr lang="pt-BR" dirty="0"/>
              <a:t>medo de violar </a:t>
            </a:r>
            <a:r>
              <a:rPr lang="pt-BR" dirty="0" smtClean="0"/>
              <a:t>os valores permitidos para descarte.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6557" y="275269"/>
            <a:ext cx="9721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Sistema </a:t>
            </a:r>
            <a:r>
              <a:rPr lang="pt-BR" sz="24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Shepherd</a:t>
            </a:r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– Monitoramento e Gerenciamento para lodos ativados</a:t>
            </a:r>
            <a:endParaRPr lang="pt-BR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039309" y="1134401"/>
            <a:ext cx="37647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 Gerente da Unidade ou Engenheiro de Processo pode acessar os dados remotamente, pela nuvem, de </a:t>
            </a:r>
            <a:r>
              <a:rPr lang="pt-BR" sz="2000" dirty="0"/>
              <a:t>qualquer local </a:t>
            </a:r>
            <a:r>
              <a:rPr lang="pt-BR" sz="2000" dirty="0" smtClean="0"/>
              <a:t>com conexão </a:t>
            </a:r>
            <a:r>
              <a:rPr lang="pt-BR" sz="2000" dirty="0"/>
              <a:t>à Internet. 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/>
              <a:t>Os dados disponíveis incluem todas </a:t>
            </a:r>
            <a:r>
              <a:rPr lang="pt-BR" sz="2000" dirty="0"/>
              <a:t>as informações e tendências históricas e </a:t>
            </a:r>
            <a:r>
              <a:rPr lang="pt-BR" sz="2000" dirty="0" smtClean="0"/>
              <a:t>podem </a:t>
            </a:r>
            <a:r>
              <a:rPr lang="pt-BR" sz="2000" dirty="0"/>
              <a:t>ser </a:t>
            </a:r>
            <a:r>
              <a:rPr lang="pt-BR" sz="2000" dirty="0" smtClean="0"/>
              <a:t>usados para análise de problemas, análise </a:t>
            </a:r>
            <a:r>
              <a:rPr lang="pt-BR" sz="2000" dirty="0"/>
              <a:t>de tendências e muito </a:t>
            </a:r>
            <a:r>
              <a:rPr lang="pt-BR" sz="2000" dirty="0" smtClean="0"/>
              <a:t>mais.</a:t>
            </a:r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07" y="1098537"/>
            <a:ext cx="6983700" cy="371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6284" y="275270"/>
            <a:ext cx="964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Sistema </a:t>
            </a:r>
            <a:r>
              <a:rPr lang="pt-BR" sz="24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Shepherd</a:t>
            </a:r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– Monitoramento e Gerenciamento para lodos ativados</a:t>
            </a:r>
            <a:endParaRPr lang="pt-BR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337626" y="1108775"/>
            <a:ext cx="32732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Para gerar eventos  o </a:t>
            </a:r>
            <a:r>
              <a:rPr lang="pt-BR" sz="2000" dirty="0" err="1" smtClean="0"/>
              <a:t>Shepherd</a:t>
            </a:r>
            <a:r>
              <a:rPr lang="pt-BR" sz="2000" dirty="0" smtClean="0"/>
              <a:t> analisa automaticamente os dados capturados e </a:t>
            </a:r>
            <a:r>
              <a:rPr lang="pt-BR" sz="2000" dirty="0"/>
              <a:t>transforma em informações</a:t>
            </a:r>
            <a:r>
              <a:rPr lang="pt-BR" sz="2000" dirty="0" smtClean="0"/>
              <a:t>.</a:t>
            </a:r>
          </a:p>
          <a:p>
            <a:endParaRPr lang="pt-BR" sz="2000" dirty="0"/>
          </a:p>
          <a:p>
            <a:r>
              <a:rPr lang="pt-BR" sz="2000" dirty="0" smtClean="0"/>
              <a:t>Os parâmetros são</a:t>
            </a:r>
            <a:r>
              <a:rPr lang="pt-BR" sz="2000" dirty="0"/>
              <a:t>:</a:t>
            </a:r>
          </a:p>
          <a:p>
            <a:endParaRPr lang="pt-BR" sz="2000" dirty="0"/>
          </a:p>
          <a:p>
            <a:r>
              <a:rPr lang="pt-BR" sz="2000" dirty="0" smtClean="0"/>
              <a:t>1 - Altura </a:t>
            </a:r>
            <a:r>
              <a:rPr lang="pt-BR" sz="2000" dirty="0"/>
              <a:t>do gráfico</a:t>
            </a:r>
          </a:p>
          <a:p>
            <a:r>
              <a:rPr lang="pt-BR" sz="2000" dirty="0" smtClean="0"/>
              <a:t>2 - Mudanças </a:t>
            </a:r>
            <a:r>
              <a:rPr lang="pt-BR" sz="2000" dirty="0"/>
              <a:t>no Gradiente</a:t>
            </a:r>
          </a:p>
          <a:p>
            <a:r>
              <a:rPr lang="pt-BR" sz="2000" dirty="0" smtClean="0"/>
              <a:t>3 - Tempo </a:t>
            </a:r>
            <a:r>
              <a:rPr lang="pt-BR" sz="2000" dirty="0"/>
              <a:t>até a conclusão</a:t>
            </a:r>
          </a:p>
          <a:p>
            <a:r>
              <a:rPr lang="pt-BR" sz="2000" dirty="0" smtClean="0"/>
              <a:t>4 - Tempo </a:t>
            </a:r>
            <a:r>
              <a:rPr lang="pt-BR" sz="2000" dirty="0"/>
              <a:t>para mudança de </a:t>
            </a:r>
            <a:r>
              <a:rPr lang="pt-BR" sz="2000" dirty="0" smtClean="0"/>
              <a:t>fase</a:t>
            </a:r>
            <a:endParaRPr lang="pt-BR" sz="20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551469" y="1196502"/>
            <a:ext cx="6647000" cy="4002582"/>
            <a:chOff x="162362" y="1149726"/>
            <a:chExt cx="5561766" cy="3699162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62" y="1204392"/>
              <a:ext cx="5561766" cy="3644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2"/>
            <p:cNvCxnSpPr/>
            <p:nvPr/>
          </p:nvCxnSpPr>
          <p:spPr>
            <a:xfrm flipH="1">
              <a:off x="923377" y="1957907"/>
              <a:ext cx="9236" cy="206894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8"/>
            <p:cNvCxnSpPr/>
            <p:nvPr/>
          </p:nvCxnSpPr>
          <p:spPr>
            <a:xfrm>
              <a:off x="1043449" y="1847071"/>
              <a:ext cx="434109" cy="34174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10"/>
            <p:cNvCxnSpPr/>
            <p:nvPr/>
          </p:nvCxnSpPr>
          <p:spPr>
            <a:xfrm>
              <a:off x="1375958" y="2373543"/>
              <a:ext cx="785091" cy="13208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12"/>
            <p:cNvCxnSpPr/>
            <p:nvPr/>
          </p:nvCxnSpPr>
          <p:spPr>
            <a:xfrm>
              <a:off x="2299595" y="3565034"/>
              <a:ext cx="692727" cy="46181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14"/>
            <p:cNvCxnSpPr/>
            <p:nvPr/>
          </p:nvCxnSpPr>
          <p:spPr>
            <a:xfrm>
              <a:off x="807922" y="4553325"/>
              <a:ext cx="256309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Arrow Connector 16"/>
            <p:cNvCxnSpPr/>
            <p:nvPr/>
          </p:nvCxnSpPr>
          <p:spPr>
            <a:xfrm>
              <a:off x="807922" y="1477616"/>
              <a:ext cx="669636" cy="923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TextBox 17"/>
            <p:cNvSpPr txBox="1"/>
            <p:nvPr/>
          </p:nvSpPr>
          <p:spPr>
            <a:xfrm>
              <a:off x="988032" y="2992380"/>
              <a:ext cx="193962" cy="295563"/>
            </a:xfrm>
            <a:prstGeom prst="rect">
              <a:avLst/>
            </a:prstGeom>
          </p:spPr>
          <p:txBody>
            <a:bodyPr vert="horz" wrap="square" lIns="99551" tIns="49775" rIns="99551" bIns="49775" rtlCol="0">
              <a:normAutofit lnSpcReduction="10000"/>
            </a:bodyPr>
            <a:lstStyle/>
            <a:p>
              <a:pPr marR="0" algn="l" defTabSz="497754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GB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" name="TextBox 18"/>
            <p:cNvSpPr txBox="1"/>
            <p:nvPr/>
          </p:nvSpPr>
          <p:spPr>
            <a:xfrm>
              <a:off x="1895504" y="2844598"/>
              <a:ext cx="193962" cy="295563"/>
            </a:xfrm>
            <a:prstGeom prst="rect">
              <a:avLst/>
            </a:prstGeom>
          </p:spPr>
          <p:txBody>
            <a:bodyPr vert="horz" wrap="square" lIns="99551" tIns="49775" rIns="99551" bIns="49775" rtlCol="0">
              <a:normAutofit lnSpcReduction="10000"/>
            </a:bodyPr>
            <a:lstStyle/>
            <a:p>
              <a:pPr marR="0" algn="l" defTabSz="497754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GB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3" name="TextBox 19"/>
            <p:cNvSpPr txBox="1"/>
            <p:nvPr/>
          </p:nvSpPr>
          <p:spPr>
            <a:xfrm>
              <a:off x="988032" y="1149726"/>
              <a:ext cx="193962" cy="295563"/>
            </a:xfrm>
            <a:prstGeom prst="rect">
              <a:avLst/>
            </a:prstGeom>
          </p:spPr>
          <p:txBody>
            <a:bodyPr vert="horz" wrap="square" lIns="99551" tIns="49775" rIns="99551" bIns="49775" rtlCol="0">
              <a:normAutofit lnSpcReduction="10000"/>
            </a:bodyPr>
            <a:lstStyle/>
            <a:p>
              <a:pPr marR="0" algn="l" defTabSz="497754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GB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" name="TextBox 20"/>
            <p:cNvSpPr txBox="1"/>
            <p:nvPr/>
          </p:nvSpPr>
          <p:spPr>
            <a:xfrm>
              <a:off x="1895897" y="4553325"/>
              <a:ext cx="193962" cy="295563"/>
            </a:xfrm>
            <a:prstGeom prst="rect">
              <a:avLst/>
            </a:prstGeom>
          </p:spPr>
          <p:txBody>
            <a:bodyPr vert="horz" wrap="square" lIns="99551" tIns="49775" rIns="99551" bIns="49775" rtlCol="0">
              <a:normAutofit lnSpcReduction="10000"/>
            </a:bodyPr>
            <a:lstStyle/>
            <a:p>
              <a:pPr marR="0" algn="l" defTabSz="497754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GB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5097" y="275269"/>
            <a:ext cx="980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Sistema </a:t>
            </a:r>
            <a:r>
              <a:rPr lang="pt-BR" sz="24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Shepherd</a:t>
            </a:r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– Monitoramento e Gerenciamento para lodos ativados</a:t>
            </a:r>
            <a:endParaRPr lang="pt-BR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18862" y="847805"/>
            <a:ext cx="8017517" cy="4332910"/>
            <a:chOff x="-11653" y="861660"/>
            <a:chExt cx="7254414" cy="4068729"/>
          </a:xfrm>
        </p:grpSpPr>
        <p:pic>
          <p:nvPicPr>
            <p:cNvPr id="3" name="Picture 2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53426" y="3033761"/>
              <a:ext cx="3340983" cy="1896628"/>
            </a:xfrm>
            <a:prstGeom prst="rect">
              <a:avLst/>
            </a:prstGeom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65" y="1910556"/>
              <a:ext cx="2696527" cy="1766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860032" y="965357"/>
              <a:ext cx="2382729" cy="1787047"/>
            </a:xfrm>
            <a:prstGeom prst="rect">
              <a:avLst/>
            </a:prstGeom>
          </p:spPr>
        </p:pic>
        <p:sp>
          <p:nvSpPr>
            <p:cNvPr id="6" name="TextBox 1"/>
            <p:cNvSpPr txBox="1"/>
            <p:nvPr/>
          </p:nvSpPr>
          <p:spPr>
            <a:xfrm>
              <a:off x="4129703" y="861660"/>
              <a:ext cx="730329" cy="371192"/>
            </a:xfrm>
            <a:prstGeom prst="rect">
              <a:avLst/>
            </a:prstGeom>
          </p:spPr>
          <p:txBody>
            <a:bodyPr vert="horz" wrap="square" lIns="99551" tIns="49775" rIns="99551" bIns="49775" rtlCol="0">
              <a:normAutofit/>
            </a:bodyPr>
            <a:lstStyle/>
            <a:p>
              <a:pPr marR="0" algn="l" defTabSz="497754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GB" sz="15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Rápido</a:t>
              </a:r>
              <a:endPara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TextBox 10"/>
            <p:cNvSpPr txBox="1"/>
            <p:nvPr/>
          </p:nvSpPr>
          <p:spPr>
            <a:xfrm>
              <a:off x="2101695" y="1786502"/>
              <a:ext cx="946270" cy="371192"/>
            </a:xfrm>
            <a:prstGeom prst="rect">
              <a:avLst/>
            </a:prstGeom>
          </p:spPr>
          <p:txBody>
            <a:bodyPr vert="horz" wrap="square" lIns="99551" tIns="49775" rIns="99551" bIns="49775" rtlCol="0">
              <a:normAutofit/>
            </a:bodyPr>
            <a:lstStyle/>
            <a:p>
              <a:pPr marR="0" algn="l" defTabSz="497754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en-GB" sz="15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Médio</a:t>
              </a:r>
              <a:endPara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-11653" y="3198642"/>
              <a:ext cx="923453" cy="371192"/>
            </a:xfrm>
            <a:prstGeom prst="rect">
              <a:avLst/>
            </a:prstGeom>
          </p:spPr>
          <p:txBody>
            <a:bodyPr vert="horz" wrap="square" lIns="99551" tIns="49775" rIns="99551" bIns="49775" rtlCol="0">
              <a:normAutofit/>
            </a:bodyPr>
            <a:lstStyle/>
            <a:p>
              <a:pPr marR="0" algn="l" defTabSz="497754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en-GB" sz="1500" dirty="0" smtClean="0">
                  <a:solidFill>
                    <a:srgbClr val="C00000"/>
                  </a:solidFill>
                </a:rPr>
                <a:t>Lento</a:t>
              </a:r>
              <a:endPara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8233365" y="1337609"/>
            <a:ext cx="3678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gráfico da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esquerda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 um gráfico 'lento' que significa que as bactérias estão respirando </a:t>
            </a:r>
            <a:r>
              <a:rPr lang="pt-B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sub-otimamente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e, portanto, a saúde da biomassa se deteriorou.</a:t>
            </a: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Este gráfico foi tomado durante um evento tóxico genuíno no local do ensaio.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/>
          </p:cNvSpPr>
          <p:nvPr/>
        </p:nvSpPr>
        <p:spPr>
          <a:xfrm>
            <a:off x="298311" y="183342"/>
            <a:ext cx="6795215" cy="607009"/>
          </a:xfrm>
          <a:prstGeom prst="rect">
            <a:avLst/>
          </a:prstGeom>
        </p:spPr>
        <p:txBody>
          <a:bodyPr vert="horz" lIns="67709" tIns="33854" rIns="67709" bIns="33854" rtlCol="0" anchor="b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400" b="1" dirty="0"/>
              <a:t> </a:t>
            </a:r>
            <a:r>
              <a:rPr lang="en-GB" sz="2400" b="1" dirty="0" err="1" smtClean="0"/>
              <a:t>Comparação</a:t>
            </a:r>
            <a:r>
              <a:rPr lang="en-GB" sz="2400" b="1" dirty="0" smtClean="0"/>
              <a:t>: </a:t>
            </a:r>
            <a:r>
              <a:rPr lang="en-GB" sz="2400" b="1" dirty="0" err="1" smtClean="0"/>
              <a:t>Aeração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Usada</a:t>
            </a:r>
            <a:r>
              <a:rPr lang="en-GB" sz="2400" b="1" dirty="0" smtClean="0"/>
              <a:t> x </a:t>
            </a:r>
            <a:r>
              <a:rPr lang="en-GB" sz="2400" b="1" dirty="0" err="1" smtClean="0"/>
              <a:t>Aeração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Requerida</a:t>
            </a:r>
            <a:endParaRPr lang="en-US" sz="2400" b="1" dirty="0"/>
          </a:p>
        </p:txBody>
      </p:sp>
      <p:pic>
        <p:nvPicPr>
          <p:cNvPr id="3" name="Picture 2" descr="image0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55" y="935499"/>
            <a:ext cx="10274549" cy="324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mage0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55" y="4263429"/>
            <a:ext cx="3235640" cy="72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/>
          <p:nvPr/>
        </p:nvSpPr>
        <p:spPr>
          <a:xfrm>
            <a:off x="4010482" y="4176027"/>
            <a:ext cx="5567742" cy="810385"/>
          </a:xfrm>
          <a:prstGeom prst="rect">
            <a:avLst/>
          </a:prstGeom>
        </p:spPr>
        <p:txBody>
          <a:bodyPr vert="horz" wrap="none" lIns="67709" tIns="33854" rIns="67709" bIns="33854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GB" sz="2400" dirty="0" smtClean="0"/>
              <a:t>A </a:t>
            </a:r>
            <a:r>
              <a:rPr lang="en-GB" sz="2400" dirty="0" err="1" smtClean="0"/>
              <a:t>lina</a:t>
            </a:r>
            <a:r>
              <a:rPr lang="en-GB" sz="2400" dirty="0" smtClean="0"/>
              <a:t> </a:t>
            </a:r>
            <a:r>
              <a:rPr lang="en-GB" sz="2400" dirty="0" err="1" smtClean="0"/>
              <a:t>laranja</a:t>
            </a:r>
            <a:r>
              <a:rPr lang="en-GB" sz="2400" dirty="0" smtClean="0"/>
              <a:t> </a:t>
            </a:r>
            <a:r>
              <a:rPr lang="en-GB" sz="2400" dirty="0" err="1" smtClean="0"/>
              <a:t>demonstra</a:t>
            </a:r>
            <a:r>
              <a:rPr lang="en-GB" sz="2400" dirty="0" smtClean="0"/>
              <a:t> a </a:t>
            </a:r>
            <a:r>
              <a:rPr lang="en-GB" sz="2400" dirty="0" err="1" smtClean="0"/>
              <a:t>aeração</a:t>
            </a:r>
            <a:r>
              <a:rPr lang="en-GB" sz="2400" dirty="0" smtClean="0"/>
              <a:t> </a:t>
            </a:r>
            <a:r>
              <a:rPr lang="en-GB" sz="2400" dirty="0" err="1" smtClean="0"/>
              <a:t>atual</a:t>
            </a:r>
            <a:endParaRPr lang="en-GB" sz="2400" dirty="0"/>
          </a:p>
          <a:p>
            <a:pPr>
              <a:spcBef>
                <a:spcPct val="20000"/>
              </a:spcBef>
            </a:pPr>
            <a:r>
              <a:rPr lang="en-GB" sz="2400" dirty="0" smtClean="0"/>
              <a:t>A </a:t>
            </a:r>
            <a:r>
              <a:rPr lang="en-GB" sz="2400" dirty="0" err="1" smtClean="0"/>
              <a:t>linha</a:t>
            </a:r>
            <a:r>
              <a:rPr lang="en-GB" sz="2400" dirty="0" smtClean="0"/>
              <a:t> </a:t>
            </a:r>
            <a:r>
              <a:rPr lang="en-GB" sz="2400" dirty="0" err="1" smtClean="0"/>
              <a:t>azul</a:t>
            </a:r>
            <a:r>
              <a:rPr lang="en-GB" sz="2400" dirty="0" smtClean="0"/>
              <a:t> é a </a:t>
            </a:r>
            <a:r>
              <a:rPr lang="en-GB" sz="2400" dirty="0" err="1" smtClean="0"/>
              <a:t>aeração</a:t>
            </a:r>
            <a:r>
              <a:rPr lang="en-GB" sz="2400" dirty="0" smtClean="0"/>
              <a:t> </a:t>
            </a:r>
            <a:r>
              <a:rPr lang="en-GB" sz="2400" dirty="0" err="1" smtClean="0"/>
              <a:t>recomendada</a:t>
            </a:r>
            <a:r>
              <a:rPr lang="en-GB" sz="2400" dirty="0" smtClean="0"/>
              <a:t> </a:t>
            </a:r>
            <a:r>
              <a:rPr lang="en-GB" sz="2400" dirty="0" err="1" smtClean="0"/>
              <a:t>pelo</a:t>
            </a:r>
            <a:r>
              <a:rPr lang="en-GB" sz="2400" dirty="0" smtClean="0"/>
              <a:t> </a:t>
            </a:r>
            <a:r>
              <a:rPr lang="en-GB" sz="2400" dirty="0"/>
              <a:t>Shepherd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/>
          <p:cNvSpPr txBox="1">
            <a:spLocks/>
          </p:cNvSpPr>
          <p:nvPr/>
        </p:nvSpPr>
        <p:spPr>
          <a:xfrm>
            <a:off x="394064" y="197236"/>
            <a:ext cx="7433754" cy="5020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Nos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primeiros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9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meses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 operação Shepherd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identificou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1222762" y="2897541"/>
            <a:ext cx="10456620" cy="2525012"/>
          </a:xfrm>
          <a:prstGeom prst="rect">
            <a:avLst/>
          </a:prstGeom>
        </p:spPr>
        <p:txBody>
          <a:bodyPr wrap="square" lIns="62192" tIns="31096" rIns="62192" bIns="31096">
            <a:spAutoFit/>
          </a:bodyPr>
          <a:lstStyle/>
          <a:p>
            <a:pPr marL="253904" indent="-253904">
              <a:spcBef>
                <a:spcPct val="20000"/>
              </a:spcBef>
              <a:defRPr/>
            </a:pPr>
            <a:endParaRPr lang="en-GB" sz="2000" dirty="0"/>
          </a:p>
          <a:p>
            <a:pPr marL="592442" lvl="1" indent="-253904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dirty="0"/>
              <a:t>5 </a:t>
            </a:r>
            <a:r>
              <a:rPr lang="en-GB" sz="2000" dirty="0" err="1" smtClean="0"/>
              <a:t>problemas</a:t>
            </a:r>
            <a:r>
              <a:rPr lang="en-GB" sz="2000" dirty="0" smtClean="0"/>
              <a:t> </a:t>
            </a:r>
            <a:r>
              <a:rPr lang="en-GB" sz="2000" dirty="0" err="1" smtClean="0"/>
              <a:t>operacionais</a:t>
            </a:r>
            <a:r>
              <a:rPr lang="en-GB" sz="2000" dirty="0" smtClean="0"/>
              <a:t> (</a:t>
            </a:r>
            <a:r>
              <a:rPr lang="en-GB" sz="2000" dirty="0" err="1" smtClean="0"/>
              <a:t>por</a:t>
            </a:r>
            <a:r>
              <a:rPr lang="en-GB" sz="2000" dirty="0" smtClean="0"/>
              <a:t> </a:t>
            </a:r>
            <a:r>
              <a:rPr lang="en-GB" sz="2000" dirty="0" err="1" smtClean="0"/>
              <a:t>exemplo</a:t>
            </a:r>
            <a:r>
              <a:rPr lang="en-GB" sz="2000" dirty="0" smtClean="0"/>
              <a:t>: </a:t>
            </a:r>
            <a:r>
              <a:rPr lang="en-GB" sz="2000" dirty="0" err="1" smtClean="0"/>
              <a:t>chuva</a:t>
            </a:r>
            <a:r>
              <a:rPr lang="en-GB" sz="2000" dirty="0" smtClean="0"/>
              <a:t> forte, </a:t>
            </a:r>
            <a:r>
              <a:rPr lang="en-GB" sz="2000" dirty="0" err="1" smtClean="0"/>
              <a:t>parada</a:t>
            </a:r>
            <a:r>
              <a:rPr lang="en-GB" sz="2000" dirty="0" smtClean="0"/>
              <a:t> da </a:t>
            </a:r>
            <a:r>
              <a:rPr lang="en-GB" sz="2000" dirty="0" err="1" smtClean="0"/>
              <a:t>recirculação</a:t>
            </a:r>
            <a:r>
              <a:rPr lang="en-GB" sz="2000" dirty="0" smtClean="0"/>
              <a:t> de </a:t>
            </a:r>
            <a:r>
              <a:rPr lang="en-GB" sz="2000" dirty="0" err="1" smtClean="0"/>
              <a:t>lodo</a:t>
            </a:r>
            <a:r>
              <a:rPr lang="en-GB" sz="2000" dirty="0" smtClean="0"/>
              <a:t> </a:t>
            </a:r>
            <a:r>
              <a:rPr lang="en-GB" sz="2000" dirty="0" err="1" smtClean="0"/>
              <a:t>ativado</a:t>
            </a:r>
            <a:r>
              <a:rPr lang="en-GB" sz="2000" dirty="0" smtClean="0"/>
              <a:t>, </a:t>
            </a:r>
            <a:r>
              <a:rPr lang="en-GB" sz="2000" dirty="0" err="1" smtClean="0"/>
              <a:t>malfuncionamento</a:t>
            </a:r>
            <a:r>
              <a:rPr lang="en-GB" sz="2000" dirty="0" smtClean="0"/>
              <a:t> de </a:t>
            </a:r>
            <a:r>
              <a:rPr lang="en-GB" sz="2000" dirty="0" err="1" smtClean="0"/>
              <a:t>soprador</a:t>
            </a:r>
            <a:r>
              <a:rPr lang="en-GB" sz="2000" dirty="0" smtClean="0"/>
              <a:t>) </a:t>
            </a:r>
            <a:endParaRPr lang="en-GB" sz="2000" dirty="0"/>
          </a:p>
          <a:p>
            <a:pPr marL="592442" lvl="1" indent="-253904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dirty="0" err="1" smtClean="0"/>
              <a:t>Sobre-Aeração</a:t>
            </a:r>
            <a:r>
              <a:rPr lang="en-GB" sz="2000" dirty="0" smtClean="0"/>
              <a:t> </a:t>
            </a:r>
            <a:r>
              <a:rPr lang="en-GB" sz="2000" dirty="0" smtClean="0"/>
              <a:t>– </a:t>
            </a:r>
            <a:r>
              <a:rPr lang="en-GB" sz="2000" dirty="0" err="1" smtClean="0"/>
              <a:t>até</a:t>
            </a:r>
            <a:r>
              <a:rPr lang="en-GB" sz="2000" dirty="0" smtClean="0"/>
              <a:t>  </a:t>
            </a:r>
            <a:r>
              <a:rPr lang="en-GB" sz="2000" dirty="0"/>
              <a:t>56</a:t>
            </a:r>
            <a:r>
              <a:rPr lang="en-GB" sz="2000" dirty="0" smtClean="0"/>
              <a:t>% superior</a:t>
            </a:r>
            <a:endParaRPr lang="en-GB" sz="2000" dirty="0"/>
          </a:p>
          <a:p>
            <a:pPr marL="592442" lvl="1" indent="-253904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dirty="0"/>
              <a:t>3 </a:t>
            </a:r>
            <a:r>
              <a:rPr lang="en-GB" sz="2000" dirty="0" err="1" smtClean="0"/>
              <a:t>eventos</a:t>
            </a:r>
            <a:r>
              <a:rPr lang="en-GB" sz="2000" dirty="0" smtClean="0"/>
              <a:t> </a:t>
            </a:r>
            <a:r>
              <a:rPr lang="en-GB" sz="2000" dirty="0" err="1" smtClean="0"/>
              <a:t>tóxicos</a:t>
            </a:r>
            <a:r>
              <a:rPr lang="en-GB" sz="2000" dirty="0" smtClean="0"/>
              <a:t> (</a:t>
            </a:r>
            <a:r>
              <a:rPr lang="en-GB" sz="2000" dirty="0" err="1" smtClean="0"/>
              <a:t>incluindo</a:t>
            </a:r>
            <a:r>
              <a:rPr lang="en-GB" sz="2000" dirty="0" smtClean="0"/>
              <a:t> </a:t>
            </a:r>
            <a:r>
              <a:rPr lang="en-GB" sz="2000" dirty="0" err="1" smtClean="0"/>
              <a:t>problemas</a:t>
            </a:r>
            <a:r>
              <a:rPr lang="en-GB" sz="2000" dirty="0" smtClean="0"/>
              <a:t> com a </a:t>
            </a:r>
            <a:r>
              <a:rPr lang="en-GB" sz="2000" dirty="0" err="1" smtClean="0"/>
              <a:t>drenagem</a:t>
            </a:r>
            <a:r>
              <a:rPr lang="en-GB" sz="2000" dirty="0" smtClean="0"/>
              <a:t> de </a:t>
            </a:r>
            <a:r>
              <a:rPr lang="en-GB" sz="2000" dirty="0" err="1" smtClean="0"/>
              <a:t>lodo</a:t>
            </a:r>
            <a:r>
              <a:rPr lang="en-GB" sz="2000" dirty="0" smtClean="0"/>
              <a:t> </a:t>
            </a:r>
            <a:r>
              <a:rPr lang="en-GB" sz="2000" dirty="0" err="1" smtClean="0"/>
              <a:t>primário</a:t>
            </a:r>
            <a:r>
              <a:rPr lang="en-GB" sz="2000" dirty="0" smtClean="0"/>
              <a:t> </a:t>
            </a:r>
            <a:r>
              <a:rPr lang="en-GB" sz="2000" dirty="0" err="1" smtClean="0"/>
              <a:t>carreado</a:t>
            </a:r>
            <a:r>
              <a:rPr lang="en-GB" sz="2000" dirty="0" smtClean="0"/>
              <a:t> </a:t>
            </a:r>
            <a:r>
              <a:rPr lang="en-GB" sz="2000" dirty="0" err="1" smtClean="0"/>
              <a:t>ao</a:t>
            </a:r>
            <a:r>
              <a:rPr lang="en-GB" sz="2000" dirty="0" smtClean="0"/>
              <a:t> </a:t>
            </a:r>
            <a:r>
              <a:rPr lang="en-GB" sz="2000" dirty="0" err="1" smtClean="0"/>
              <a:t>reator</a:t>
            </a:r>
            <a:r>
              <a:rPr lang="en-GB" sz="2000" dirty="0" smtClean="0"/>
              <a:t>) </a:t>
            </a:r>
            <a:endParaRPr lang="en-GB" sz="2000" dirty="0"/>
          </a:p>
          <a:p>
            <a:pPr marL="592442" lvl="1" indent="-253904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dirty="0"/>
              <a:t>4 </a:t>
            </a:r>
            <a:r>
              <a:rPr lang="en-GB" sz="2000" dirty="0" err="1" smtClean="0"/>
              <a:t>falhas</a:t>
            </a:r>
            <a:r>
              <a:rPr lang="en-GB" sz="2000" dirty="0" smtClean="0"/>
              <a:t> de </a:t>
            </a:r>
            <a:r>
              <a:rPr lang="en-GB" sz="2000" dirty="0" err="1" smtClean="0"/>
              <a:t>equipamentos</a:t>
            </a:r>
            <a:r>
              <a:rPr lang="en-GB" sz="2000" dirty="0" smtClean="0"/>
              <a:t> (</a:t>
            </a:r>
            <a:r>
              <a:rPr lang="en-GB" sz="2000" dirty="0" err="1" smtClean="0"/>
              <a:t>misturadoes</a:t>
            </a:r>
            <a:r>
              <a:rPr lang="en-GB" sz="2000" dirty="0" smtClean="0"/>
              <a:t>, </a:t>
            </a:r>
            <a:r>
              <a:rPr lang="en-GB" sz="2000" dirty="0" err="1" smtClean="0"/>
              <a:t>sopradores</a:t>
            </a:r>
            <a:r>
              <a:rPr lang="en-GB" sz="2000" dirty="0" smtClean="0"/>
              <a:t>) </a:t>
            </a:r>
            <a:endParaRPr lang="en-GB" sz="2000" dirty="0"/>
          </a:p>
          <a:p>
            <a:pPr marL="592442" lvl="1" indent="-253904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dirty="0" err="1" smtClean="0"/>
              <a:t>Ajuste</a:t>
            </a:r>
            <a:r>
              <a:rPr lang="en-GB" sz="2000" dirty="0" smtClean="0"/>
              <a:t> de </a:t>
            </a:r>
            <a:r>
              <a:rPr lang="en-GB" sz="2000" dirty="0" err="1" smtClean="0"/>
              <a:t>telemetria</a:t>
            </a:r>
            <a:r>
              <a:rPr lang="en-GB" sz="2000" dirty="0" smtClean="0"/>
              <a:t> </a:t>
            </a:r>
            <a:r>
              <a:rPr lang="en-GB" sz="2000" dirty="0" err="1" smtClean="0"/>
              <a:t>incorreto</a:t>
            </a:r>
            <a:endParaRPr lang="en-GB" sz="2000" dirty="0"/>
          </a:p>
        </p:txBody>
      </p:sp>
      <p:pic>
        <p:nvPicPr>
          <p:cNvPr id="4" name="Picture 2" descr="F:\New Photos 9.9.15\135CDPFQ\S135000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99"/>
          <a:stretch/>
        </p:blipFill>
        <p:spPr bwMode="auto">
          <a:xfrm>
            <a:off x="2574306" y="661480"/>
            <a:ext cx="5392646" cy="256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520390" y="1287856"/>
            <a:ext cx="8706737" cy="3646824"/>
          </a:xfrm>
          <a:prstGeom prst="rect">
            <a:avLst/>
          </a:prstGeom>
        </p:spPr>
        <p:txBody>
          <a:bodyPr vert="horz" lIns="67709" tIns="33854" rIns="67709" bIns="33854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2400" dirty="0" err="1" smtClean="0"/>
              <a:t>Desde</a:t>
            </a:r>
            <a:r>
              <a:rPr lang="en-GB" sz="2400" dirty="0" smtClean="0"/>
              <a:t> 2014, com </a:t>
            </a:r>
            <a:r>
              <a:rPr lang="en-GB" sz="2400" dirty="0" err="1" smtClean="0"/>
              <a:t>resultados</a:t>
            </a:r>
            <a:r>
              <a:rPr lang="en-GB" sz="2400" dirty="0" smtClean="0"/>
              <a:t>:</a:t>
            </a:r>
            <a:endParaRPr lang="en-GB" sz="2400" dirty="0"/>
          </a:p>
          <a:p>
            <a:pPr marL="253904" indent="-253904">
              <a:spcBef>
                <a:spcPct val="20000"/>
              </a:spcBef>
              <a:buFont typeface="Arial"/>
              <a:buChar char="•"/>
              <a:defRPr/>
            </a:pPr>
            <a:r>
              <a:rPr lang="en-GB" sz="2400" dirty="0" err="1" smtClean="0"/>
              <a:t>Mais</a:t>
            </a:r>
            <a:r>
              <a:rPr lang="en-GB" sz="2400" dirty="0" smtClean="0"/>
              <a:t> de 500 testes de </a:t>
            </a:r>
            <a:r>
              <a:rPr lang="en-GB" sz="2400" dirty="0" err="1" smtClean="0"/>
              <a:t>laboratório</a:t>
            </a:r>
            <a:r>
              <a:rPr lang="en-GB" sz="2400" dirty="0" smtClean="0"/>
              <a:t> </a:t>
            </a:r>
            <a:r>
              <a:rPr lang="en-GB" sz="2400" dirty="0" err="1" smtClean="0"/>
              <a:t>usados</a:t>
            </a:r>
            <a:r>
              <a:rPr lang="en-GB" sz="2400" dirty="0" smtClean="0"/>
              <a:t> para </a:t>
            </a:r>
            <a:r>
              <a:rPr lang="en-GB" sz="2400" dirty="0" err="1" smtClean="0"/>
              <a:t>correlacionar</a:t>
            </a:r>
            <a:r>
              <a:rPr lang="en-GB" sz="2400" dirty="0" smtClean="0"/>
              <a:t> Shepherd com DBO5</a:t>
            </a:r>
            <a:endParaRPr lang="en-GB" sz="2400" dirty="0"/>
          </a:p>
          <a:p>
            <a:pPr marL="253904" indent="-253904">
              <a:spcBef>
                <a:spcPct val="20000"/>
              </a:spcBef>
              <a:buFont typeface="Arial"/>
              <a:buChar char="•"/>
              <a:defRPr/>
            </a:pPr>
            <a:r>
              <a:rPr lang="en-GB" sz="2400" dirty="0" smtClean="0"/>
              <a:t>Alta </a:t>
            </a:r>
            <a:r>
              <a:rPr lang="en-GB" sz="2400" dirty="0" err="1" smtClean="0"/>
              <a:t>correlação</a:t>
            </a:r>
            <a:r>
              <a:rPr lang="en-GB" sz="2400" dirty="0" smtClean="0"/>
              <a:t> entre DBO5 e </a:t>
            </a:r>
            <a:r>
              <a:rPr lang="en-GB" sz="2400" dirty="0" smtClean="0"/>
              <a:t>Shepherd</a:t>
            </a:r>
            <a:endParaRPr lang="en-GB" sz="2400" dirty="0"/>
          </a:p>
          <a:p>
            <a:pPr marL="253904" indent="-253904">
              <a:spcBef>
                <a:spcPct val="20000"/>
              </a:spcBef>
              <a:buFont typeface="Arial"/>
              <a:buChar char="•"/>
              <a:defRPr/>
            </a:pPr>
            <a:r>
              <a:rPr lang="en-GB" sz="2400" dirty="0" smtClean="0"/>
              <a:t>Sistema de </a:t>
            </a:r>
            <a:r>
              <a:rPr lang="en-GB" sz="2400" dirty="0" err="1" smtClean="0"/>
              <a:t>amostragem</a:t>
            </a:r>
            <a:r>
              <a:rPr lang="en-GB" sz="2400" dirty="0" smtClean="0"/>
              <a:t> </a:t>
            </a:r>
            <a:r>
              <a:rPr lang="en-GB" sz="2400" dirty="0" err="1" smtClean="0"/>
              <a:t>robusto</a:t>
            </a:r>
            <a:endParaRPr lang="en-GB" sz="2400" dirty="0"/>
          </a:p>
          <a:p>
            <a:pPr marL="253904" indent="-253904">
              <a:spcBef>
                <a:spcPct val="20000"/>
              </a:spcBef>
              <a:buFont typeface="Arial"/>
              <a:buChar char="•"/>
              <a:defRPr/>
            </a:pPr>
            <a:r>
              <a:rPr lang="en-GB" sz="2400" dirty="0" err="1" smtClean="0"/>
              <a:t>Sem</a:t>
            </a:r>
            <a:r>
              <a:rPr lang="en-GB" sz="2400" dirty="0" smtClean="0"/>
              <a:t> </a:t>
            </a:r>
            <a:r>
              <a:rPr lang="en-GB" sz="2400" dirty="0" err="1" smtClean="0"/>
              <a:t>incrustração</a:t>
            </a:r>
            <a:r>
              <a:rPr lang="en-GB" sz="2400" dirty="0" smtClean="0"/>
              <a:t> </a:t>
            </a:r>
            <a:r>
              <a:rPr lang="en-GB" sz="2400" dirty="0" err="1" smtClean="0"/>
              <a:t>ou</a:t>
            </a:r>
            <a:r>
              <a:rPr lang="en-GB" sz="2400" dirty="0" smtClean="0"/>
              <a:t> </a:t>
            </a:r>
            <a:r>
              <a:rPr lang="en-GB" sz="2400" dirty="0" smtClean="0"/>
              <a:t>fouling</a:t>
            </a:r>
            <a:endParaRPr lang="en-GB" sz="2400" dirty="0"/>
          </a:p>
          <a:p>
            <a:pPr marL="253904" indent="-253904">
              <a:spcBef>
                <a:spcPct val="20000"/>
              </a:spcBef>
              <a:buFont typeface="Arial"/>
              <a:buChar char="•"/>
              <a:defRPr/>
            </a:pPr>
            <a:r>
              <a:rPr lang="en-GB" sz="2400" dirty="0" err="1" smtClean="0"/>
              <a:t>Baixa</a:t>
            </a:r>
            <a:r>
              <a:rPr lang="en-GB" sz="2400" dirty="0" smtClean="0"/>
              <a:t> manutenção </a:t>
            </a:r>
            <a:r>
              <a:rPr lang="en-GB" sz="2400" dirty="0" smtClean="0"/>
              <a:t>–  </a:t>
            </a:r>
            <a:r>
              <a:rPr lang="en-GB" sz="2400" dirty="0" err="1" smtClean="0"/>
              <a:t>limpeza</a:t>
            </a:r>
            <a:r>
              <a:rPr lang="en-GB" sz="2400" dirty="0" smtClean="0"/>
              <a:t> e </a:t>
            </a:r>
            <a:r>
              <a:rPr lang="en-GB" sz="2400" dirty="0" err="1" smtClean="0"/>
              <a:t>inspeção</a:t>
            </a:r>
            <a:r>
              <a:rPr lang="en-GB" sz="2400" dirty="0" smtClean="0"/>
              <a:t> </a:t>
            </a:r>
            <a:r>
              <a:rPr lang="en-GB" sz="2400" dirty="0" err="1" smtClean="0"/>
              <a:t>semestral</a:t>
            </a:r>
            <a:endParaRPr lang="en-GB" sz="2400" dirty="0" smtClean="0"/>
          </a:p>
          <a:p>
            <a:pPr marL="253904" indent="-253904">
              <a:spcBef>
                <a:spcPct val="20000"/>
              </a:spcBef>
              <a:buFont typeface="Arial"/>
              <a:buChar char="•"/>
              <a:defRPr/>
            </a:pPr>
            <a:r>
              <a:rPr lang="en-GB" sz="2400" dirty="0" smtClean="0"/>
              <a:t>Sistema de </a:t>
            </a:r>
            <a:r>
              <a:rPr lang="en-GB" sz="2400" dirty="0" err="1" smtClean="0"/>
              <a:t>medição</a:t>
            </a:r>
            <a:r>
              <a:rPr lang="en-GB" sz="2400" dirty="0" smtClean="0"/>
              <a:t> e </a:t>
            </a:r>
            <a:r>
              <a:rPr lang="en-GB" sz="2400" dirty="0" err="1" smtClean="0"/>
              <a:t>saída</a:t>
            </a:r>
            <a:r>
              <a:rPr lang="en-GB" sz="2400" dirty="0" smtClean="0"/>
              <a:t> de dados é </a:t>
            </a:r>
            <a:r>
              <a:rPr lang="en-GB" sz="2400" dirty="0" err="1" smtClean="0"/>
              <a:t>estável</a:t>
            </a:r>
            <a:r>
              <a:rPr lang="en-GB" sz="2400" dirty="0" smtClean="0"/>
              <a:t> e </a:t>
            </a:r>
            <a:r>
              <a:rPr lang="en-GB" sz="2400" dirty="0" err="1" smtClean="0"/>
              <a:t>robusto</a:t>
            </a:r>
            <a:endParaRPr lang="en-GB" sz="2400" dirty="0"/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478916" y="496112"/>
            <a:ext cx="5372899" cy="607009"/>
          </a:xfrm>
          <a:prstGeom prst="rect">
            <a:avLst/>
          </a:prstGeom>
        </p:spPr>
        <p:txBody>
          <a:bodyPr vert="horz" lIns="67709" tIns="33854" rIns="67709" bIns="33854" rtlCol="0" anchor="b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b="1" dirty="0">
                <a:ea typeface="+mj-ea"/>
                <a:cs typeface="+mj-cs"/>
              </a:rPr>
              <a:t> Shepherd </a:t>
            </a:r>
            <a:r>
              <a:rPr lang="en-US" sz="2800" b="1" dirty="0" err="1" smtClean="0">
                <a:ea typeface="+mj-ea"/>
                <a:cs typeface="+mj-cs"/>
              </a:rPr>
              <a:t>na</a:t>
            </a:r>
            <a:r>
              <a:rPr lang="en-US" sz="2800" b="1" dirty="0" smtClean="0">
                <a:ea typeface="+mj-ea"/>
                <a:cs typeface="+mj-cs"/>
              </a:rPr>
              <a:t> </a:t>
            </a:r>
            <a:r>
              <a:rPr lang="en-US" sz="2800" b="1" dirty="0">
                <a:ea typeface="+mj-ea"/>
                <a:cs typeface="+mj-cs"/>
              </a:rPr>
              <a:t>Anglian Water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New Photos 9.9.15\135CDPFQ\S135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887" y="2581173"/>
            <a:ext cx="4259831" cy="25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637" y="1378002"/>
            <a:ext cx="5060171" cy="1030603"/>
          </a:xfrm>
          <a:prstGeom prst="rect">
            <a:avLst/>
          </a:prstGeom>
        </p:spPr>
        <p:txBody>
          <a:bodyPr vert="horz" wrap="none" lIns="67726" tIns="33862" rIns="67726" bIns="33862" rtlCol="0">
            <a:noAutofit/>
          </a:bodyPr>
          <a:lstStyle/>
          <a:p>
            <a:pPr marL="253966" indent="-253966" defTabSz="338622">
              <a:spcBef>
                <a:spcPct val="20000"/>
              </a:spcBef>
              <a:buFont typeface="Arial"/>
              <a:buChar char="•"/>
            </a:pPr>
            <a:r>
              <a:rPr lang="en-GB" sz="2400" dirty="0" err="1" smtClean="0"/>
              <a:t>Rápido</a:t>
            </a:r>
            <a:r>
              <a:rPr lang="en-GB" sz="2400" dirty="0" smtClean="0"/>
              <a:t> aviso da planta </a:t>
            </a:r>
            <a:r>
              <a:rPr lang="en-GB" sz="2400" dirty="0" err="1" smtClean="0"/>
              <a:t>saindo</a:t>
            </a:r>
            <a:r>
              <a:rPr lang="en-GB" sz="2400" dirty="0" smtClean="0"/>
              <a:t> das </a:t>
            </a:r>
            <a:r>
              <a:rPr lang="en-GB" sz="2400" dirty="0" err="1" smtClean="0"/>
              <a:t>especificações</a:t>
            </a:r>
            <a:endParaRPr lang="en-GB" sz="2400" dirty="0"/>
          </a:p>
          <a:p>
            <a:pPr marL="592505" lvl="1" indent="-253966" defTabSz="338622">
              <a:spcBef>
                <a:spcPct val="20000"/>
              </a:spcBef>
              <a:buFont typeface="Arial"/>
              <a:buChar char="•"/>
            </a:pPr>
            <a:r>
              <a:rPr lang="en-GB" sz="2400" dirty="0" err="1" smtClean="0"/>
              <a:t>Falha</a:t>
            </a:r>
            <a:r>
              <a:rPr lang="en-GB" sz="2400" dirty="0" smtClean="0"/>
              <a:t> de </a:t>
            </a:r>
            <a:r>
              <a:rPr lang="en-GB" sz="2400" dirty="0" err="1" smtClean="0"/>
              <a:t>equipamentos</a:t>
            </a:r>
            <a:endParaRPr lang="en-GB" sz="2400" dirty="0"/>
          </a:p>
          <a:p>
            <a:pPr marL="592505" lvl="1" indent="-253966" defTabSz="338622">
              <a:spcBef>
                <a:spcPct val="20000"/>
              </a:spcBef>
              <a:buFont typeface="Arial"/>
              <a:buChar char="•"/>
            </a:pPr>
            <a:r>
              <a:rPr lang="en-GB" sz="2400" dirty="0" err="1" smtClean="0"/>
              <a:t>Choque</a:t>
            </a:r>
            <a:r>
              <a:rPr lang="en-GB" sz="2400" dirty="0" smtClean="0"/>
              <a:t> </a:t>
            </a:r>
            <a:r>
              <a:rPr lang="en-GB" sz="2400" dirty="0" err="1" smtClean="0"/>
              <a:t>tóxico</a:t>
            </a:r>
            <a:endParaRPr lang="en-GB" sz="2400" dirty="0"/>
          </a:p>
          <a:p>
            <a:pPr marL="592505" lvl="1" indent="-253966" defTabSz="338622">
              <a:spcBef>
                <a:spcPct val="20000"/>
              </a:spcBef>
              <a:buFont typeface="Arial"/>
              <a:buChar char="•"/>
            </a:pPr>
            <a:r>
              <a:rPr lang="en-GB" sz="2400" dirty="0" err="1" smtClean="0"/>
              <a:t>Ajuste</a:t>
            </a:r>
            <a:r>
              <a:rPr lang="en-GB" sz="2400" dirty="0" smtClean="0"/>
              <a:t> de </a:t>
            </a:r>
            <a:r>
              <a:rPr lang="en-GB" sz="2400" dirty="0" err="1" smtClean="0"/>
              <a:t>telemetria</a:t>
            </a:r>
            <a:r>
              <a:rPr lang="en-GB" sz="2400" dirty="0" smtClean="0"/>
              <a:t> </a:t>
            </a:r>
            <a:r>
              <a:rPr lang="en-GB" sz="2400" dirty="0" err="1" smtClean="0"/>
              <a:t>incorreto</a:t>
            </a:r>
            <a:endParaRPr lang="en-GB" sz="2400" dirty="0"/>
          </a:p>
          <a:p>
            <a:pPr marL="253966" indent="-253966" defTabSz="338622">
              <a:spcBef>
                <a:spcPct val="20000"/>
              </a:spcBef>
              <a:buFont typeface="Arial"/>
              <a:buChar char="•"/>
            </a:pPr>
            <a:r>
              <a:rPr lang="en-GB" sz="2400" dirty="0" err="1" smtClean="0"/>
              <a:t>Alarme</a:t>
            </a:r>
            <a:r>
              <a:rPr lang="en-GB" sz="2400" dirty="0" smtClean="0"/>
              <a:t> </a:t>
            </a:r>
            <a:r>
              <a:rPr lang="en-GB" sz="2400" dirty="0"/>
              <a:t>via e-mail</a:t>
            </a:r>
          </a:p>
          <a:p>
            <a:pPr marL="253966" indent="-253966" defTabSz="338622">
              <a:spcBef>
                <a:spcPct val="20000"/>
              </a:spcBef>
              <a:buFont typeface="Arial"/>
              <a:buChar char="•"/>
            </a:pPr>
            <a:r>
              <a:rPr lang="en-GB" sz="2400" dirty="0" err="1" smtClean="0"/>
              <a:t>Recomendação</a:t>
            </a:r>
            <a:r>
              <a:rPr lang="en-GB" sz="2400" dirty="0" smtClean="0"/>
              <a:t> </a:t>
            </a:r>
            <a:r>
              <a:rPr lang="en-GB" sz="2400" dirty="0" err="1" smtClean="0"/>
              <a:t>mínima</a:t>
            </a:r>
            <a:r>
              <a:rPr lang="en-GB" sz="2400" dirty="0" smtClean="0"/>
              <a:t>, </a:t>
            </a:r>
            <a:r>
              <a:rPr lang="en-GB" sz="2400" dirty="0" err="1" smtClean="0"/>
              <a:t>aeração</a:t>
            </a:r>
            <a:r>
              <a:rPr lang="en-GB" sz="2400" dirty="0" smtClean="0"/>
              <a:t> </a:t>
            </a:r>
            <a:r>
              <a:rPr lang="en-GB" sz="2400" dirty="0" err="1" smtClean="0"/>
              <a:t>segura</a:t>
            </a:r>
            <a:endParaRPr lang="en-GB" sz="2400" dirty="0"/>
          </a:p>
          <a:p>
            <a:pPr marL="253966" indent="-253966" defTabSz="338622">
              <a:spcBef>
                <a:spcPct val="20000"/>
              </a:spcBef>
              <a:buFont typeface="Arial"/>
              <a:buChar char="•"/>
            </a:pPr>
            <a:r>
              <a:rPr lang="en-GB" sz="2400" dirty="0" err="1" smtClean="0"/>
              <a:t>Trilha</a:t>
            </a:r>
            <a:r>
              <a:rPr lang="en-GB" sz="2400" dirty="0" smtClean="0"/>
              <a:t> de auditoria </a:t>
            </a:r>
            <a:r>
              <a:rPr lang="en-GB" sz="2400" dirty="0" err="1" smtClean="0"/>
              <a:t>completa</a:t>
            </a:r>
            <a:endParaRPr lang="en-GB" sz="2400" dirty="0"/>
          </a:p>
          <a:p>
            <a:pPr marL="253966" indent="-253966" defTabSz="338622">
              <a:spcBef>
                <a:spcPct val="20000"/>
              </a:spcBef>
              <a:buFont typeface="Arial"/>
              <a:buChar char="•"/>
            </a:pPr>
            <a:r>
              <a:rPr lang="en-GB" sz="2400" dirty="0" err="1" smtClean="0"/>
              <a:t>Rápida</a:t>
            </a:r>
            <a:r>
              <a:rPr lang="en-GB" sz="2400" dirty="0" smtClean="0"/>
              <a:t> </a:t>
            </a:r>
            <a:r>
              <a:rPr lang="en-GB" sz="2400" dirty="0" err="1" smtClean="0"/>
              <a:t>recuperação</a:t>
            </a:r>
            <a:r>
              <a:rPr lang="en-GB" sz="2400" dirty="0" smtClean="0"/>
              <a:t> do </a:t>
            </a:r>
            <a:r>
              <a:rPr lang="en-GB" sz="2400" dirty="0" err="1" smtClean="0"/>
              <a:t>investimento</a:t>
            </a:r>
            <a:endParaRPr lang="en-GB" sz="2400" dirty="0"/>
          </a:p>
          <a:p>
            <a:pPr marL="253966" indent="-253966" defTabSz="338622">
              <a:spcBef>
                <a:spcPct val="20000"/>
              </a:spcBef>
              <a:buFont typeface="Arial"/>
              <a:buChar char="•"/>
            </a:pPr>
            <a:endParaRPr lang="en-GB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5558" y="0"/>
            <a:ext cx="1039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Sistema </a:t>
            </a:r>
            <a:r>
              <a:rPr lang="pt-BR" sz="24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Shepherd</a:t>
            </a:r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– Monitoramento e Gerenciamento para lodos ativados</a:t>
            </a:r>
            <a:endParaRPr lang="pt-BR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418397" y="1080749"/>
            <a:ext cx="8326987" cy="2643353"/>
          </a:xfrm>
          <a:prstGeom prst="rect">
            <a:avLst/>
          </a:prstGeom>
        </p:spPr>
        <p:txBody>
          <a:bodyPr vert="horz" lIns="67709" tIns="33854" rIns="67709" bIns="33854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2800" dirty="0"/>
              <a:t>1. Hardware</a:t>
            </a:r>
          </a:p>
          <a:p>
            <a:pPr marL="253904" indent="-253904">
              <a:spcBef>
                <a:spcPct val="20000"/>
              </a:spcBef>
              <a:buFont typeface="Arial"/>
              <a:buChar char="•"/>
              <a:defRPr/>
            </a:pPr>
            <a:r>
              <a:rPr lang="en-GB" sz="2800" dirty="0" smtClean="0"/>
              <a:t>Sensor </a:t>
            </a:r>
            <a:r>
              <a:rPr lang="en-GB" sz="2800" dirty="0" err="1" smtClean="0"/>
              <a:t>flutuante</a:t>
            </a:r>
            <a:endParaRPr lang="en-GB" sz="2800" dirty="0"/>
          </a:p>
          <a:p>
            <a:pPr marL="253904" indent="-253904">
              <a:spcBef>
                <a:spcPct val="20000"/>
              </a:spcBef>
              <a:buFont typeface="Arial"/>
              <a:buChar char="•"/>
              <a:defRPr/>
            </a:pPr>
            <a:r>
              <a:rPr lang="en-GB" sz="2800" dirty="0" smtClean="0"/>
              <a:t>compressor</a:t>
            </a:r>
            <a:endParaRPr lang="en-GB" sz="2800" dirty="0"/>
          </a:p>
          <a:p>
            <a:pPr marL="253904" indent="-253904">
              <a:spcBef>
                <a:spcPct val="20000"/>
              </a:spcBef>
              <a:buFont typeface="Arial"/>
              <a:buChar char="•"/>
              <a:defRPr/>
            </a:pPr>
            <a:r>
              <a:rPr lang="en-GB" sz="2800" dirty="0" err="1" smtClean="0"/>
              <a:t>Painel</a:t>
            </a:r>
            <a:r>
              <a:rPr lang="en-GB" sz="2800" dirty="0" smtClean="0"/>
              <a:t> de </a:t>
            </a:r>
            <a:r>
              <a:rPr lang="en-GB" sz="2800" dirty="0" err="1" smtClean="0"/>
              <a:t>controle</a:t>
            </a:r>
            <a:r>
              <a:rPr lang="en-GB" sz="2800" dirty="0" smtClean="0"/>
              <a:t> com displa</a:t>
            </a:r>
            <a:r>
              <a:rPr lang="en-GB" sz="2800" dirty="0" smtClean="0"/>
              <a:t>y frontal e interface para </a:t>
            </a:r>
            <a:r>
              <a:rPr lang="en-GB" sz="2800" dirty="0" err="1" smtClean="0"/>
              <a:t>usuário</a:t>
            </a:r>
            <a:r>
              <a:rPr lang="en-GB" sz="2800" dirty="0" smtClean="0"/>
              <a:t> (110Volts)</a:t>
            </a:r>
            <a:endParaRPr lang="en-GB" sz="2800" dirty="0"/>
          </a:p>
          <a:p>
            <a:pPr marL="253904" indent="-253904">
              <a:spcBef>
                <a:spcPct val="20000"/>
              </a:spcBef>
              <a:buFont typeface="Arial"/>
              <a:buChar char="•"/>
              <a:defRPr/>
            </a:pPr>
            <a:r>
              <a:rPr lang="en-GB" sz="2800" dirty="0" err="1" smtClean="0"/>
              <a:t>Ancoragem</a:t>
            </a:r>
            <a:r>
              <a:rPr lang="en-GB" sz="2800" dirty="0" smtClean="0"/>
              <a:t> e </a:t>
            </a:r>
            <a:r>
              <a:rPr lang="en-GB" sz="2800" dirty="0" smtClean="0"/>
              <a:t>umbilical</a:t>
            </a:r>
            <a:endParaRPr lang="en-GB" sz="2800" dirty="0"/>
          </a:p>
          <a:p>
            <a:pPr>
              <a:spcBef>
                <a:spcPct val="20000"/>
              </a:spcBef>
              <a:defRPr/>
            </a:pPr>
            <a:endParaRPr lang="en-GB" sz="2800" dirty="0"/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251644" y="367295"/>
            <a:ext cx="5372899" cy="607009"/>
          </a:xfrm>
          <a:prstGeom prst="rect">
            <a:avLst/>
          </a:prstGeom>
        </p:spPr>
        <p:txBody>
          <a:bodyPr vert="horz" lIns="67709" tIns="33854" rIns="67709" bIns="33854" rtlCol="0" anchor="b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800" b="1" dirty="0">
                <a:ea typeface="+mj-ea"/>
                <a:cs typeface="+mj-cs"/>
              </a:rPr>
              <a:t> </a:t>
            </a:r>
            <a:r>
              <a:rPr lang="en-GB" sz="2800" b="1" dirty="0" smtClean="0">
                <a:ea typeface="+mj-ea"/>
                <a:cs typeface="+mj-cs"/>
              </a:rPr>
              <a:t>O Sistema </a:t>
            </a:r>
            <a:r>
              <a:rPr lang="en-GB" sz="2800" b="1" dirty="0" smtClean="0">
                <a:ea typeface="+mj-ea"/>
                <a:cs typeface="+mj-cs"/>
              </a:rPr>
              <a:t>Shepherd </a:t>
            </a:r>
            <a:r>
              <a:rPr lang="en-GB" sz="2800" b="1" dirty="0" err="1" smtClean="0">
                <a:ea typeface="+mj-ea"/>
                <a:cs typeface="+mj-cs"/>
              </a:rPr>
              <a:t>Inclui</a:t>
            </a:r>
            <a:r>
              <a:rPr lang="en-GB" sz="2800" b="1" dirty="0" smtClean="0">
                <a:ea typeface="+mj-ea"/>
                <a:cs typeface="+mj-cs"/>
              </a:rPr>
              <a:t>:</a:t>
            </a:r>
            <a:endParaRPr lang="en-US" sz="2800" b="1" dirty="0"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482660" y="887858"/>
            <a:ext cx="9693306" cy="3724378"/>
          </a:xfrm>
          <a:prstGeom prst="rect">
            <a:avLst/>
          </a:prstGeom>
        </p:spPr>
        <p:txBody>
          <a:bodyPr vert="horz" lIns="67709" tIns="33854" rIns="67709" bIns="33854" rtlCol="0">
            <a:noAutofit/>
          </a:bodyPr>
          <a:lstStyle/>
          <a:p>
            <a:pPr marL="311033" indent="-311033">
              <a:buAutoNum type="arabicPeriod"/>
            </a:pPr>
            <a:r>
              <a:rPr lang="pt-BR" sz="2400" dirty="0"/>
              <a:t>Visita ao local para </a:t>
            </a:r>
            <a:r>
              <a:rPr lang="pt-BR" sz="2400" dirty="0" smtClean="0"/>
              <a:t>compreender </a:t>
            </a:r>
            <a:r>
              <a:rPr lang="pt-BR" sz="2400" dirty="0"/>
              <a:t>o perfil da planta (2 horas)</a:t>
            </a:r>
          </a:p>
          <a:p>
            <a:pPr marL="311033" indent="-311033">
              <a:buAutoNum type="arabicPeriod"/>
            </a:pPr>
            <a:r>
              <a:rPr lang="pt-BR" sz="2400" dirty="0"/>
              <a:t>Conclusão do Questionário de Pesquisa do Local (2 horas)</a:t>
            </a:r>
          </a:p>
          <a:p>
            <a:pPr marL="311033" indent="-311033">
              <a:buAutoNum type="arabicPeriod"/>
            </a:pPr>
            <a:r>
              <a:rPr lang="pt-BR" sz="2400" dirty="0"/>
              <a:t>Instalação (1/2 dia)</a:t>
            </a:r>
          </a:p>
          <a:p>
            <a:pPr marL="311033" indent="-311033">
              <a:buAutoNum type="arabicPeriod"/>
            </a:pPr>
            <a:r>
              <a:rPr lang="pt-BR" sz="2400" dirty="0"/>
              <a:t>Comissionamento (1/2 dia)</a:t>
            </a:r>
          </a:p>
          <a:p>
            <a:pPr marL="311033" indent="-311033">
              <a:buAutoNum type="arabicPeriod"/>
            </a:pPr>
            <a:r>
              <a:rPr lang="pt-BR" sz="2400" dirty="0" smtClean="0"/>
              <a:t>Calibração </a:t>
            </a:r>
            <a:r>
              <a:rPr lang="pt-BR" sz="2400" dirty="0"/>
              <a:t>(21 dias *)</a:t>
            </a:r>
          </a:p>
          <a:p>
            <a:pPr marL="311033" indent="-311033">
              <a:buAutoNum type="arabicPeriod"/>
            </a:pPr>
            <a:r>
              <a:rPr lang="pt-BR" sz="2400" dirty="0"/>
              <a:t>Personalizar / calibrar o perfil do </a:t>
            </a:r>
            <a:r>
              <a:rPr lang="pt-BR" sz="2400" dirty="0" err="1"/>
              <a:t>Shepherd</a:t>
            </a:r>
            <a:r>
              <a:rPr lang="pt-BR" sz="2400" dirty="0"/>
              <a:t> para a planta (1 dia)</a:t>
            </a:r>
          </a:p>
          <a:p>
            <a:pPr marL="311033" indent="-311033">
              <a:buAutoNum type="arabicPeriod"/>
            </a:pPr>
            <a:r>
              <a:rPr lang="pt-BR" sz="2400" dirty="0" smtClean="0"/>
              <a:t>Verificação do </a:t>
            </a:r>
            <a:r>
              <a:rPr lang="pt-BR" sz="2400" dirty="0" err="1" smtClean="0"/>
              <a:t>Shepherd</a:t>
            </a:r>
            <a:r>
              <a:rPr lang="pt-BR" sz="2400" dirty="0" smtClean="0"/>
              <a:t> em atividade</a:t>
            </a:r>
          </a:p>
          <a:p>
            <a:pPr marL="311033" indent="-311033">
              <a:buAutoNum type="arabicPeriod"/>
            </a:pPr>
            <a:r>
              <a:rPr lang="pt-BR" sz="2400" dirty="0" smtClean="0"/>
              <a:t>Entrega</a:t>
            </a:r>
          </a:p>
          <a:p>
            <a:pPr marL="311033" indent="-311033">
              <a:buAutoNum type="arabicPeriod"/>
            </a:pPr>
            <a:endParaRPr lang="pt-BR" sz="2400" dirty="0"/>
          </a:p>
          <a:p>
            <a:r>
              <a:rPr lang="pt-BR" sz="2400" dirty="0"/>
              <a:t>Duração total da instalação </a:t>
            </a:r>
            <a:r>
              <a:rPr lang="pt-BR" sz="2400" dirty="0" smtClean="0"/>
              <a:t>3 </a:t>
            </a:r>
            <a:r>
              <a:rPr lang="pt-BR" sz="2400" dirty="0"/>
              <a:t>- 4 semanas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* C</a:t>
            </a:r>
            <a:r>
              <a:rPr lang="pt-BR" sz="2400" dirty="0" err="1"/>
              <a:t>omparando</a:t>
            </a:r>
            <a:r>
              <a:rPr lang="pt-BR" sz="2400" dirty="0"/>
              <a:t> amostras enviadas para análise de laboratório </a:t>
            </a:r>
            <a:r>
              <a:rPr lang="pt-BR" sz="2400" dirty="0" smtClean="0"/>
              <a:t>DBO5 </a:t>
            </a:r>
            <a:r>
              <a:rPr lang="pt-BR" sz="2400" dirty="0"/>
              <a:t>com </a:t>
            </a:r>
            <a:r>
              <a:rPr lang="pt-BR" sz="2400" dirty="0" smtClean="0"/>
              <a:t>a sonda DBO5 </a:t>
            </a:r>
            <a:r>
              <a:rPr lang="pt-BR" sz="2400" dirty="0"/>
              <a:t>de </a:t>
            </a:r>
            <a:r>
              <a:rPr lang="pt-BR" sz="2400" dirty="0" err="1"/>
              <a:t>Shepherd</a:t>
            </a:r>
            <a:endParaRPr lang="en-GB" sz="2400" dirty="0"/>
          </a:p>
        </p:txBody>
      </p:sp>
      <p:sp>
        <p:nvSpPr>
          <p:cNvPr id="3" name="Title Placeholder 1"/>
          <p:cNvSpPr txBox="1">
            <a:spLocks/>
          </p:cNvSpPr>
          <p:nvPr/>
        </p:nvSpPr>
        <p:spPr>
          <a:xfrm>
            <a:off x="165371" y="48640"/>
            <a:ext cx="5372899" cy="607009"/>
          </a:xfrm>
          <a:prstGeom prst="rect">
            <a:avLst/>
          </a:prstGeom>
        </p:spPr>
        <p:txBody>
          <a:bodyPr vert="horz" lIns="67709" tIns="33854" rIns="67709" bIns="33854" rtlCol="0" anchor="b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400" b="1" dirty="0" err="1" smtClean="0">
                <a:ea typeface="+mj-ea"/>
                <a:cs typeface="+mj-cs"/>
              </a:rPr>
              <a:t>Processo</a:t>
            </a:r>
            <a:r>
              <a:rPr lang="en-GB" sz="2400" b="1" dirty="0" smtClean="0">
                <a:ea typeface="+mj-ea"/>
                <a:cs typeface="+mj-cs"/>
              </a:rPr>
              <a:t> de </a:t>
            </a:r>
            <a:r>
              <a:rPr lang="en-GB" sz="2400" b="1" dirty="0" err="1" smtClean="0">
                <a:ea typeface="+mj-ea"/>
                <a:cs typeface="+mj-cs"/>
              </a:rPr>
              <a:t>instalação</a:t>
            </a:r>
            <a:r>
              <a:rPr lang="en-GB" sz="2400" b="1" dirty="0" smtClean="0">
                <a:ea typeface="+mj-ea"/>
                <a:cs typeface="+mj-cs"/>
              </a:rPr>
              <a:t>:</a:t>
            </a:r>
            <a:endParaRPr lang="en-US" sz="2400" b="1" dirty="0"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7592234" y="2602978"/>
            <a:ext cx="3522233" cy="557619"/>
          </a:xfrm>
          <a:prstGeom prst="rect">
            <a:avLst/>
          </a:prstGeom>
        </p:spPr>
        <p:txBody>
          <a:bodyPr vert="horz" lIns="67709" tIns="33854" rIns="67709" bIns="33854" rtlCol="0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 err="1" smtClean="0"/>
              <a:t>Problema</a:t>
            </a:r>
            <a:r>
              <a:rPr lang="en-US" sz="2400" b="1" dirty="0" smtClean="0"/>
              <a:t>: </a:t>
            </a:r>
            <a:endParaRPr lang="en-US" sz="2400" b="1" dirty="0"/>
          </a:p>
          <a:p>
            <a:pPr algn="ctr">
              <a:spcBef>
                <a:spcPct val="0"/>
              </a:spcBef>
              <a:defRPr/>
            </a:pP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existe</a:t>
            </a:r>
            <a:r>
              <a:rPr lang="en-US" sz="2400" dirty="0" smtClean="0"/>
              <a:t> um teste </a:t>
            </a:r>
            <a:r>
              <a:rPr lang="en-US" sz="2400" dirty="0" err="1" smtClean="0"/>
              <a:t>rápido</a:t>
            </a:r>
            <a:r>
              <a:rPr lang="en-US" sz="2400" dirty="0" smtClean="0"/>
              <a:t> e </a:t>
            </a:r>
            <a:r>
              <a:rPr lang="en-US" sz="2400" dirty="0" err="1" smtClean="0"/>
              <a:t>automático</a:t>
            </a:r>
            <a:r>
              <a:rPr lang="en-US" sz="2400" dirty="0" smtClean="0"/>
              <a:t> para </a:t>
            </a:r>
            <a:r>
              <a:rPr lang="en-US" sz="2400" dirty="0" err="1" smtClean="0"/>
              <a:t>verificar</a:t>
            </a:r>
            <a:r>
              <a:rPr lang="en-US" sz="2400" dirty="0" smtClean="0"/>
              <a:t> se </a:t>
            </a:r>
            <a:r>
              <a:rPr lang="en-US" sz="2400" dirty="0" err="1" smtClean="0"/>
              <a:t>uma</a:t>
            </a:r>
            <a:r>
              <a:rPr lang="en-US" sz="2400" dirty="0" smtClean="0"/>
              <a:t> planta de </a:t>
            </a:r>
            <a:r>
              <a:rPr lang="en-US" sz="2400" dirty="0" err="1" smtClean="0"/>
              <a:t>Lodos</a:t>
            </a:r>
            <a:r>
              <a:rPr lang="en-US" sz="2400" dirty="0" smtClean="0"/>
              <a:t> </a:t>
            </a:r>
            <a:r>
              <a:rPr lang="en-US" sz="2400" dirty="0" err="1" smtClean="0"/>
              <a:t>Ativados</a:t>
            </a:r>
            <a:r>
              <a:rPr lang="en-US" sz="2400" dirty="0" smtClean="0"/>
              <a:t> </a:t>
            </a:r>
            <a:r>
              <a:rPr lang="en-US" sz="2400" dirty="0" err="1" smtClean="0"/>
              <a:t>está</a:t>
            </a:r>
            <a:r>
              <a:rPr lang="en-US" sz="2400" dirty="0" smtClean="0"/>
              <a:t> operando de </a:t>
            </a:r>
            <a:r>
              <a:rPr lang="en-US" sz="2400" dirty="0" err="1" smtClean="0"/>
              <a:t>modo</a:t>
            </a:r>
            <a:r>
              <a:rPr lang="en-US" sz="2400" dirty="0" smtClean="0"/>
              <a:t> </a:t>
            </a:r>
            <a:r>
              <a:rPr lang="en-US" sz="2400" dirty="0" err="1" smtClean="0"/>
              <a:t>ótimo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Content Placeholder 3"/>
          <p:cNvPicPr preferRelativeResize="0"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24" y="148595"/>
            <a:ext cx="6763864" cy="4346132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904505" y="4330922"/>
            <a:ext cx="10844150" cy="877703"/>
          </a:xfrm>
          <a:prstGeom prst="rect">
            <a:avLst/>
          </a:prstGeom>
        </p:spPr>
        <p:txBody>
          <a:bodyPr vert="horz" wrap="none" lIns="67709" tIns="33854" rIns="67709" bIns="33854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 smtClean="0"/>
              <a:t>O </a:t>
            </a:r>
            <a:r>
              <a:rPr lang="en-US" sz="2000" dirty="0" err="1" smtClean="0"/>
              <a:t>resultado</a:t>
            </a:r>
            <a:r>
              <a:rPr lang="en-US" sz="2000" dirty="0" smtClean="0"/>
              <a:t> de um teste de DBO5 leva </a:t>
            </a:r>
            <a:r>
              <a:rPr lang="en-US" sz="2000" dirty="0" err="1" smtClean="0"/>
              <a:t>muito</a:t>
            </a:r>
            <a:r>
              <a:rPr lang="en-US" sz="2000" dirty="0" smtClean="0"/>
              <a:t> tempo para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usado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decisões</a:t>
            </a:r>
            <a:r>
              <a:rPr lang="en-US" sz="2000" dirty="0" smtClean="0"/>
              <a:t> </a:t>
            </a:r>
            <a:r>
              <a:rPr lang="en-US" sz="2000" dirty="0" err="1" smtClean="0"/>
              <a:t>operacionais</a:t>
            </a:r>
            <a:r>
              <a:rPr lang="en-US" sz="2000" dirty="0" smtClean="0"/>
              <a:t>.</a:t>
            </a:r>
            <a:endParaRPr lang="en-US" sz="2000" dirty="0"/>
          </a:p>
          <a:p>
            <a:pPr lvl="0">
              <a:spcBef>
                <a:spcPct val="20000"/>
              </a:spcBef>
            </a:pPr>
            <a:r>
              <a:rPr lang="en-US" sz="2000" dirty="0" smtClean="0"/>
              <a:t>Para </a:t>
            </a:r>
            <a:r>
              <a:rPr lang="en-US" sz="2000" dirty="0" err="1" smtClean="0"/>
              <a:t>evitar</a:t>
            </a:r>
            <a:r>
              <a:rPr lang="en-US" sz="2000" dirty="0" smtClean="0"/>
              <a:t> </a:t>
            </a:r>
            <a:r>
              <a:rPr lang="en-US" sz="2000" dirty="0" err="1" smtClean="0"/>
              <a:t>falhas</a:t>
            </a:r>
            <a:r>
              <a:rPr lang="en-US" sz="2000" dirty="0" smtClean="0"/>
              <a:t> as </a:t>
            </a:r>
            <a:r>
              <a:rPr lang="en-US" sz="2000" dirty="0" err="1" smtClean="0"/>
              <a:t>concessionárias</a:t>
            </a:r>
            <a:r>
              <a:rPr lang="en-US" sz="2000" dirty="0" smtClean="0"/>
              <a:t> </a:t>
            </a:r>
            <a:r>
              <a:rPr lang="en-US" sz="2000" dirty="0" err="1" smtClean="0"/>
              <a:t>adotam</a:t>
            </a:r>
            <a:r>
              <a:rPr lang="en-US" sz="2000" dirty="0" smtClean="0"/>
              <a:t> a </a:t>
            </a:r>
            <a:r>
              <a:rPr lang="en-US" sz="2000" dirty="0" err="1" smtClean="0"/>
              <a:t>sobre-aeração</a:t>
            </a:r>
            <a:r>
              <a:rPr lang="en-US" sz="2000" dirty="0" smtClean="0"/>
              <a:t> </a:t>
            </a:r>
            <a:r>
              <a:rPr lang="en-US" sz="2000" dirty="0" err="1" smtClean="0"/>
              <a:t>usando</a:t>
            </a:r>
            <a:r>
              <a:rPr lang="en-US" sz="2000" dirty="0" smtClean="0"/>
              <a:t> 2% da </a:t>
            </a:r>
            <a:r>
              <a:rPr lang="en-US" sz="2000" dirty="0" err="1" smtClean="0"/>
              <a:t>energia</a:t>
            </a:r>
            <a:r>
              <a:rPr lang="en-US" sz="2000" dirty="0" smtClean="0"/>
              <a:t> </a:t>
            </a:r>
            <a:r>
              <a:rPr lang="en-US" sz="2000" dirty="0" err="1" smtClean="0"/>
              <a:t>gerada</a:t>
            </a:r>
            <a:r>
              <a:rPr lang="en-US" sz="2000" dirty="0" smtClean="0"/>
              <a:t> no </a:t>
            </a:r>
            <a:r>
              <a:rPr lang="en-US" sz="2000" dirty="0" err="1" smtClean="0"/>
              <a:t>Reino</a:t>
            </a:r>
            <a:r>
              <a:rPr lang="en-US" sz="2000" dirty="0" smtClean="0"/>
              <a:t> </a:t>
            </a:r>
            <a:r>
              <a:rPr lang="en-US" sz="2000" dirty="0" err="1" smtClean="0"/>
              <a:t>Unido</a:t>
            </a:r>
            <a:r>
              <a:rPr lang="en-US" sz="2000" dirty="0" smtClean="0"/>
              <a:t>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93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/>
          <p:cNvGrpSpPr/>
          <p:nvPr/>
        </p:nvGrpSpPr>
        <p:grpSpPr>
          <a:xfrm>
            <a:off x="2548647" y="749029"/>
            <a:ext cx="7610756" cy="4484462"/>
            <a:chOff x="996850" y="866881"/>
            <a:chExt cx="6847369" cy="4103964"/>
          </a:xfrm>
        </p:grpSpPr>
        <p:sp>
          <p:nvSpPr>
            <p:cNvPr id="3" name="Slide Number Placeholder 5"/>
            <p:cNvSpPr txBox="1">
              <a:spLocks/>
            </p:cNvSpPr>
            <p:nvPr/>
          </p:nvSpPr>
          <p:spPr>
            <a:xfrm>
              <a:off x="7543871" y="4644461"/>
              <a:ext cx="300348" cy="258428"/>
            </a:xfrm>
            <a:prstGeom prst="rect">
              <a:avLst/>
            </a:prstGeom>
          </p:spPr>
          <p:txBody>
            <a:bodyPr vert="horz" lIns="66063" tIns="33031" rIns="66063" bIns="33031" rtlCol="0" anchor="b"/>
            <a:lstStyle>
              <a:lvl1pPr algn="r">
                <a:defRPr sz="612">
                  <a:solidFill>
                    <a:schemeClr val="accent1">
                      <a:lumMod val="20000"/>
                      <a:lumOff val="80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CA9456F-F8CE-4A40-B06C-4DEEE8FDD280}" type="slidenum">
                <a:rPr kumimoji="0" lang="en-US" sz="612" b="0" i="0" u="none" strike="noStrike" kern="1200" cap="none" spc="0" normalizeH="0" baseline="0" noProof="0" smtClean="0">
                  <a:ln>
                    <a:noFill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20</a:t>
              </a:fld>
              <a:endParaRPr kumimoji="0" lang="en-US" sz="612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525" y="1369115"/>
              <a:ext cx="1403166" cy="92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55"/>
            <p:cNvGrpSpPr/>
            <p:nvPr/>
          </p:nvGrpSpPr>
          <p:grpSpPr>
            <a:xfrm>
              <a:off x="3178552" y="1232961"/>
              <a:ext cx="2033035" cy="1291080"/>
              <a:chOff x="2572960" y="1245501"/>
              <a:chExt cx="2988392" cy="2011611"/>
            </a:xfrm>
          </p:grpSpPr>
          <p:sp>
            <p:nvSpPr>
              <p:cNvPr id="6" name="Cloud 54"/>
              <p:cNvSpPr/>
              <p:nvPr/>
            </p:nvSpPr>
            <p:spPr>
              <a:xfrm>
                <a:off x="2572960" y="1245501"/>
                <a:ext cx="2988392" cy="2011611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3218" tIns="26609" rIns="53218" bIns="2660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225"/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3263" y="1582929"/>
                <a:ext cx="2047786" cy="1253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467" y="1491875"/>
              <a:ext cx="635955" cy="750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683" y="3998667"/>
              <a:ext cx="814228" cy="788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358" y="2746000"/>
              <a:ext cx="792231" cy="532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551" y="2675483"/>
              <a:ext cx="358065" cy="562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"/>
            <p:cNvSpPr txBox="1"/>
            <p:nvPr/>
          </p:nvSpPr>
          <p:spPr>
            <a:xfrm>
              <a:off x="3982670" y="4394548"/>
              <a:ext cx="1212174" cy="4053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77221" tIns="38611" rIns="77221" bIns="38611" rtlCol="0">
              <a:normAutofit/>
            </a:bodyPr>
            <a:lstStyle/>
            <a:p>
              <a:pPr algn="ctr" defTabSz="386103">
                <a:spcBef>
                  <a:spcPct val="20000"/>
                </a:spcBef>
              </a:pPr>
              <a:r>
                <a:rPr lang="en-GB" sz="1157" dirty="0">
                  <a:solidFill>
                    <a:sysClr val="windowText" lastClr="000000"/>
                  </a:solidFill>
                </a:rPr>
                <a:t>PROCESS CONTROLS</a:t>
              </a:r>
            </a:p>
          </p:txBody>
        </p:sp>
        <p:sp>
          <p:nvSpPr>
            <p:cNvPr id="13" name="Freeform 14"/>
            <p:cNvSpPr/>
            <p:nvPr/>
          </p:nvSpPr>
          <p:spPr>
            <a:xfrm>
              <a:off x="6436709" y="1602063"/>
              <a:ext cx="491278" cy="2586066"/>
            </a:xfrm>
            <a:custGeom>
              <a:avLst/>
              <a:gdLst>
                <a:gd name="connsiteX0" fmla="*/ 0 w 820905"/>
                <a:gd name="connsiteY0" fmla="*/ 0 h 4168588"/>
                <a:gd name="connsiteX1" fmla="*/ 820271 w 820905"/>
                <a:gd name="connsiteY1" fmla="*/ 2057400 h 4168588"/>
                <a:gd name="connsiteX2" fmla="*/ 107577 w 820905"/>
                <a:gd name="connsiteY2" fmla="*/ 4168588 h 416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0905" h="4168588">
                  <a:moveTo>
                    <a:pt x="0" y="0"/>
                  </a:moveTo>
                  <a:cubicBezTo>
                    <a:pt x="401171" y="681317"/>
                    <a:pt x="802342" y="1362635"/>
                    <a:pt x="820271" y="2057400"/>
                  </a:cubicBezTo>
                  <a:cubicBezTo>
                    <a:pt x="838200" y="2752165"/>
                    <a:pt x="472888" y="3460376"/>
                    <a:pt x="107577" y="4168588"/>
                  </a:cubicBezTo>
                </a:path>
              </a:pathLst>
            </a:custGeom>
            <a:ln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70930" tIns="35465" rIns="70930" bIns="35465" rtlCol="0" anchor="ctr"/>
            <a:lstStyle/>
            <a:p>
              <a:pPr algn="ctr"/>
              <a:endParaRPr lang="en-GB" sz="1225"/>
            </a:p>
          </p:txBody>
        </p:sp>
        <p:cxnSp>
          <p:nvCxnSpPr>
            <p:cNvPr id="14" name="Straight Arrow Connector 16"/>
            <p:cNvCxnSpPr/>
            <p:nvPr/>
          </p:nvCxnSpPr>
          <p:spPr>
            <a:xfrm flipV="1">
              <a:off x="2760183" y="1867092"/>
              <a:ext cx="349487" cy="16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9"/>
            <p:cNvCxnSpPr/>
            <p:nvPr/>
          </p:nvCxnSpPr>
          <p:spPr>
            <a:xfrm>
              <a:off x="5068044" y="2263489"/>
              <a:ext cx="629548" cy="55439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21"/>
            <p:cNvCxnSpPr>
              <a:endCxn id="8" idx="1"/>
            </p:cNvCxnSpPr>
            <p:nvPr/>
          </p:nvCxnSpPr>
          <p:spPr>
            <a:xfrm>
              <a:off x="5268201" y="1867091"/>
              <a:ext cx="45126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24"/>
            <p:cNvCxnSpPr>
              <a:stCxn id="8" idx="2"/>
            </p:cNvCxnSpPr>
            <p:nvPr/>
          </p:nvCxnSpPr>
          <p:spPr>
            <a:xfrm flipH="1">
              <a:off x="6037444" y="2242305"/>
              <a:ext cx="1" cy="3358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31"/>
            <p:cNvCxnSpPr/>
            <p:nvPr/>
          </p:nvCxnSpPr>
          <p:spPr>
            <a:xfrm>
              <a:off x="6100867" y="3570143"/>
              <a:ext cx="13159" cy="3899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39"/>
            <p:cNvCxnSpPr/>
            <p:nvPr/>
          </p:nvCxnSpPr>
          <p:spPr>
            <a:xfrm flipH="1">
              <a:off x="5274402" y="4540991"/>
              <a:ext cx="445062" cy="9609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42"/>
            <p:cNvCxnSpPr/>
            <p:nvPr/>
          </p:nvCxnSpPr>
          <p:spPr>
            <a:xfrm flipH="1" flipV="1">
              <a:off x="3295247" y="4188130"/>
              <a:ext cx="604727" cy="409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45"/>
            <p:cNvCxnSpPr/>
            <p:nvPr/>
          </p:nvCxnSpPr>
          <p:spPr>
            <a:xfrm>
              <a:off x="2751444" y="2179887"/>
              <a:ext cx="3059239" cy="211557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57"/>
            <p:cNvCxnSpPr/>
            <p:nvPr/>
          </p:nvCxnSpPr>
          <p:spPr>
            <a:xfrm flipH="1" flipV="1">
              <a:off x="4482845" y="2540688"/>
              <a:ext cx="289674" cy="28601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61"/>
            <p:cNvCxnSpPr/>
            <p:nvPr/>
          </p:nvCxnSpPr>
          <p:spPr>
            <a:xfrm flipV="1">
              <a:off x="1909084" y="2300798"/>
              <a:ext cx="0" cy="2572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17"/>
            <p:cNvCxnSpPr/>
            <p:nvPr/>
          </p:nvCxnSpPr>
          <p:spPr>
            <a:xfrm>
              <a:off x="5351725" y="3456617"/>
              <a:ext cx="535326" cy="5743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8525" y="2558059"/>
              <a:ext cx="2103667" cy="2086402"/>
            </a:xfrm>
            <a:prstGeom prst="rect">
              <a:avLst/>
            </a:prstGeom>
          </p:spPr>
        </p:pic>
        <p:sp>
          <p:nvSpPr>
            <p:cNvPr id="26" name="TextBox 2"/>
            <p:cNvSpPr txBox="1"/>
            <p:nvPr/>
          </p:nvSpPr>
          <p:spPr>
            <a:xfrm>
              <a:off x="996850" y="901631"/>
              <a:ext cx="1534841" cy="398997"/>
            </a:xfrm>
            <a:prstGeom prst="rect">
              <a:avLst/>
            </a:prstGeom>
          </p:spPr>
          <p:txBody>
            <a:bodyPr vert="horz" wrap="square" lIns="77221" tIns="38611" rIns="77221" bIns="38611" rtlCol="0">
              <a:normAutofit fontScale="92500" lnSpcReduction="20000"/>
            </a:bodyPr>
            <a:lstStyle/>
            <a:p>
              <a:pPr algn="ctr" defTabSz="386103">
                <a:spcBef>
                  <a:spcPct val="20000"/>
                </a:spcBef>
              </a:pPr>
              <a:r>
                <a:rPr lang="en-GB" sz="1293" dirty="0">
                  <a:solidFill>
                    <a:schemeClr val="accent1">
                      <a:lumMod val="75000"/>
                    </a:schemeClr>
                  </a:solidFill>
                </a:rPr>
                <a:t>Scenario 1</a:t>
              </a:r>
            </a:p>
            <a:p>
              <a:pPr algn="ctr" defTabSz="386103">
                <a:spcBef>
                  <a:spcPct val="20000"/>
                </a:spcBef>
              </a:pPr>
              <a:r>
                <a:rPr lang="en-GB" sz="1293" dirty="0">
                  <a:solidFill>
                    <a:schemeClr val="accent1">
                      <a:lumMod val="75000"/>
                    </a:schemeClr>
                  </a:solidFill>
                </a:rPr>
                <a:t>Local control panel</a:t>
              </a:r>
            </a:p>
            <a:p>
              <a:pPr algn="ctr" defTabSz="386103">
                <a:spcBef>
                  <a:spcPct val="20000"/>
                </a:spcBef>
              </a:pPr>
              <a:endParaRPr lang="en-GB" sz="1157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7" name="TextBox 28"/>
            <p:cNvSpPr txBox="1"/>
            <p:nvPr/>
          </p:nvSpPr>
          <p:spPr>
            <a:xfrm>
              <a:off x="3376035" y="866881"/>
              <a:ext cx="1697439" cy="398997"/>
            </a:xfrm>
            <a:prstGeom prst="rect">
              <a:avLst/>
            </a:prstGeom>
          </p:spPr>
          <p:txBody>
            <a:bodyPr vert="horz" wrap="square" lIns="77221" tIns="38611" rIns="77221" bIns="38611" rtlCol="0">
              <a:normAutofit fontScale="92500" lnSpcReduction="10000"/>
            </a:bodyPr>
            <a:lstStyle/>
            <a:p>
              <a:pPr algn="ctr" defTabSz="386103">
                <a:spcBef>
                  <a:spcPct val="20000"/>
                </a:spcBef>
              </a:pPr>
              <a:r>
                <a:rPr lang="en-GB" sz="1157" dirty="0">
                  <a:solidFill>
                    <a:schemeClr val="accent1">
                      <a:lumMod val="75000"/>
                    </a:schemeClr>
                  </a:solidFill>
                </a:rPr>
                <a:t>Scenario 2</a:t>
              </a:r>
            </a:p>
            <a:p>
              <a:pPr algn="ctr" defTabSz="386103">
                <a:spcBef>
                  <a:spcPct val="20000"/>
                </a:spcBef>
              </a:pPr>
              <a:r>
                <a:rPr lang="en-GB" sz="1157" dirty="0">
                  <a:solidFill>
                    <a:schemeClr val="accent1">
                      <a:lumMod val="75000"/>
                    </a:schemeClr>
                  </a:solidFill>
                </a:rPr>
                <a:t>Management dashboard</a:t>
              </a:r>
            </a:p>
          </p:txBody>
        </p:sp>
        <p:sp>
          <p:nvSpPr>
            <p:cNvPr id="28" name="TextBox 32"/>
            <p:cNvSpPr txBox="1"/>
            <p:nvPr/>
          </p:nvSpPr>
          <p:spPr>
            <a:xfrm>
              <a:off x="5427141" y="901630"/>
              <a:ext cx="1196885" cy="468655"/>
            </a:xfrm>
            <a:prstGeom prst="rect">
              <a:avLst/>
            </a:prstGeom>
          </p:spPr>
          <p:txBody>
            <a:bodyPr vert="horz" wrap="square" lIns="77221" tIns="38611" rIns="77221" bIns="38611" rtlCol="0">
              <a:normAutofit/>
            </a:bodyPr>
            <a:lstStyle/>
            <a:p>
              <a:pPr algn="ctr" defTabSz="386103">
                <a:spcBef>
                  <a:spcPct val="20000"/>
                </a:spcBef>
              </a:pPr>
              <a:r>
                <a:rPr lang="en-GB" sz="1088" dirty="0">
                  <a:solidFill>
                    <a:schemeClr val="accent1">
                      <a:lumMod val="75000"/>
                    </a:schemeClr>
                  </a:solidFill>
                </a:rPr>
                <a:t>Scenario 3</a:t>
              </a:r>
            </a:p>
            <a:p>
              <a:pPr algn="ctr" defTabSz="386103">
                <a:spcBef>
                  <a:spcPct val="20000"/>
                </a:spcBef>
              </a:pPr>
              <a:r>
                <a:rPr lang="en-GB" sz="1088" dirty="0">
                  <a:solidFill>
                    <a:schemeClr val="accent1">
                      <a:lumMod val="75000"/>
                    </a:schemeClr>
                  </a:solidFill>
                </a:rPr>
                <a:t>(Email System)</a:t>
              </a:r>
            </a:p>
          </p:txBody>
        </p:sp>
        <p:sp>
          <p:nvSpPr>
            <p:cNvPr id="29" name="TextBox 40"/>
            <p:cNvSpPr txBox="1"/>
            <p:nvPr/>
          </p:nvSpPr>
          <p:spPr>
            <a:xfrm>
              <a:off x="5631333" y="3278033"/>
              <a:ext cx="822485" cy="208477"/>
            </a:xfrm>
            <a:prstGeom prst="rect">
              <a:avLst/>
            </a:prstGeom>
          </p:spPr>
          <p:txBody>
            <a:bodyPr vert="horz" wrap="square" lIns="77221" tIns="38611" rIns="77221" bIns="38611" rtlCol="0">
              <a:normAutofit fontScale="92500" lnSpcReduction="20000"/>
            </a:bodyPr>
            <a:lstStyle/>
            <a:p>
              <a:pPr algn="ctr" defTabSz="386103">
                <a:spcBef>
                  <a:spcPct val="20000"/>
                </a:spcBef>
              </a:pPr>
              <a:r>
                <a:rPr lang="en-GB" sz="1157" dirty="0">
                  <a:solidFill>
                    <a:schemeClr val="accent1">
                      <a:lumMod val="75000"/>
                    </a:schemeClr>
                  </a:solidFill>
                </a:rPr>
                <a:t>Manager</a:t>
              </a:r>
            </a:p>
          </p:txBody>
        </p:sp>
        <p:sp>
          <p:nvSpPr>
            <p:cNvPr id="30" name="TextBox 34"/>
            <p:cNvSpPr txBox="1"/>
            <p:nvPr/>
          </p:nvSpPr>
          <p:spPr>
            <a:xfrm>
              <a:off x="5696473" y="4711251"/>
              <a:ext cx="808786" cy="259594"/>
            </a:xfrm>
            <a:prstGeom prst="rect">
              <a:avLst/>
            </a:prstGeom>
          </p:spPr>
          <p:txBody>
            <a:bodyPr vert="horz" wrap="square" lIns="77221" tIns="38611" rIns="77221" bIns="38611" rtlCol="0">
              <a:normAutofit/>
            </a:bodyPr>
            <a:lstStyle/>
            <a:p>
              <a:pPr algn="ctr" defTabSz="386103">
                <a:spcBef>
                  <a:spcPct val="20000"/>
                </a:spcBef>
              </a:pPr>
              <a:r>
                <a:rPr lang="en-GB" sz="1088" dirty="0">
                  <a:solidFill>
                    <a:schemeClr val="accent1">
                      <a:lumMod val="75000"/>
                    </a:schemeClr>
                  </a:solidFill>
                </a:rPr>
                <a:t>Operator</a:t>
              </a:r>
              <a:endParaRPr lang="en-GB" sz="952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1" name="TextBox 36"/>
            <p:cNvSpPr txBox="1"/>
            <p:nvPr/>
          </p:nvSpPr>
          <p:spPr>
            <a:xfrm>
              <a:off x="4572147" y="3241578"/>
              <a:ext cx="930285" cy="215041"/>
            </a:xfrm>
            <a:prstGeom prst="rect">
              <a:avLst/>
            </a:prstGeom>
          </p:spPr>
          <p:txBody>
            <a:bodyPr vert="horz" wrap="square" lIns="77221" tIns="38611" rIns="77221" bIns="38611" rtlCol="0">
              <a:noAutofit/>
            </a:bodyPr>
            <a:lstStyle/>
            <a:p>
              <a:pPr algn="ctr" defTabSz="386103">
                <a:spcBef>
                  <a:spcPct val="20000"/>
                </a:spcBef>
              </a:pPr>
              <a:r>
                <a:rPr lang="en-GB" sz="1088" dirty="0">
                  <a:solidFill>
                    <a:schemeClr val="accent1">
                      <a:lumMod val="75000"/>
                    </a:schemeClr>
                  </a:solidFill>
                </a:rPr>
                <a:t>Scientist</a:t>
              </a:r>
              <a:endParaRPr lang="en-GB" sz="1225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2" name="Straight Arrow Connector 35"/>
            <p:cNvCxnSpPr/>
            <p:nvPr/>
          </p:nvCxnSpPr>
          <p:spPr>
            <a:xfrm flipV="1">
              <a:off x="2529813" y="2291145"/>
              <a:ext cx="0" cy="24954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15"/>
            <p:cNvSpPr txBox="1"/>
            <p:nvPr/>
          </p:nvSpPr>
          <p:spPr>
            <a:xfrm>
              <a:off x="2028005" y="2300797"/>
              <a:ext cx="454407" cy="361921"/>
            </a:xfrm>
            <a:prstGeom prst="rect">
              <a:avLst/>
            </a:prstGeom>
          </p:spPr>
          <p:txBody>
            <a:bodyPr vert="horz" wrap="none" lIns="67709" tIns="33854" rIns="67709" bIns="33854" rtlCol="0">
              <a:norm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088" dirty="0">
                  <a:solidFill>
                    <a:schemeClr val="accent1">
                      <a:lumMod val="75000"/>
                    </a:schemeClr>
                  </a:solidFill>
                </a:rPr>
                <a:t>Data</a:t>
              </a:r>
            </a:p>
          </p:txBody>
        </p:sp>
        <p:cxnSp>
          <p:nvCxnSpPr>
            <p:cNvPr id="34" name="Straight Arrow Connector 37"/>
            <p:cNvCxnSpPr/>
            <p:nvPr/>
          </p:nvCxnSpPr>
          <p:spPr>
            <a:xfrm flipV="1">
              <a:off x="2647002" y="1370285"/>
              <a:ext cx="113181" cy="2317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41"/>
            <p:cNvSpPr txBox="1"/>
            <p:nvPr/>
          </p:nvSpPr>
          <p:spPr>
            <a:xfrm>
              <a:off x="2262421" y="1101129"/>
              <a:ext cx="1032825" cy="398997"/>
            </a:xfrm>
            <a:prstGeom prst="rect">
              <a:avLst/>
            </a:prstGeom>
          </p:spPr>
          <p:txBody>
            <a:bodyPr vert="horz" wrap="square" lIns="77221" tIns="38611" rIns="77221" bIns="38611" rtlCol="0">
              <a:normAutofit/>
            </a:bodyPr>
            <a:lstStyle/>
            <a:p>
              <a:pPr algn="ctr" defTabSz="386103">
                <a:spcBef>
                  <a:spcPct val="20000"/>
                </a:spcBef>
              </a:pPr>
              <a:r>
                <a:rPr lang="en-GB" sz="1293" dirty="0">
                  <a:solidFill>
                    <a:schemeClr val="accent1">
                      <a:lumMod val="75000"/>
                    </a:schemeClr>
                  </a:solidFill>
                </a:rPr>
                <a:t>SCADA</a:t>
              </a:r>
              <a:endParaRPr lang="en-GB" sz="1157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235558" y="0"/>
            <a:ext cx="1039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Sistema </a:t>
            </a:r>
            <a:r>
              <a:rPr lang="pt-BR" sz="24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Shepherd</a:t>
            </a:r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– Monitoramento e Gerenciamento para lodos ativados</a:t>
            </a:r>
            <a:endParaRPr lang="pt-BR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413" y="589798"/>
            <a:ext cx="11582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Sistema </a:t>
            </a:r>
            <a:r>
              <a:rPr lang="pt-BR" sz="28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Shepherd</a:t>
            </a:r>
            <a:r>
              <a:rPr lang="pt-BR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 – Monitoramento e Gerenciamento para lodos ativados</a:t>
            </a:r>
            <a:endParaRPr lang="pt-BR" sz="28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6871" y="1073052"/>
            <a:ext cx="10210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O que realmente está acontecendo neste processo?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 </a:t>
            </a:r>
            <a:r>
              <a:rPr lang="pt-BR" sz="2400" dirty="0" smtClean="0"/>
              <a:t>Quão </a:t>
            </a:r>
            <a:r>
              <a:rPr lang="pt-BR" sz="2400" dirty="0"/>
              <a:t>saudáveis são as bactérias?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 </a:t>
            </a:r>
            <a:r>
              <a:rPr lang="pt-BR" sz="2400" dirty="0" smtClean="0"/>
              <a:t>A </a:t>
            </a:r>
            <a:r>
              <a:rPr lang="pt-BR" sz="2400" dirty="0"/>
              <a:t>planta está operando corretamente?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 </a:t>
            </a:r>
            <a:r>
              <a:rPr lang="pt-BR" sz="2400" dirty="0" smtClean="0"/>
              <a:t>A </a:t>
            </a:r>
            <a:r>
              <a:rPr lang="pt-BR" sz="2400" dirty="0"/>
              <a:t>planta está </a:t>
            </a:r>
            <a:r>
              <a:rPr lang="pt-BR" sz="2400" dirty="0" smtClean="0"/>
              <a:t>passando por </a:t>
            </a:r>
            <a:r>
              <a:rPr lang="pt-BR" sz="2400" dirty="0"/>
              <a:t>um evento tóxico?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 </a:t>
            </a:r>
            <a:r>
              <a:rPr lang="pt-BR" sz="2400" dirty="0" smtClean="0"/>
              <a:t>Falhas </a:t>
            </a:r>
            <a:r>
              <a:rPr lang="pt-BR" sz="2400" dirty="0"/>
              <a:t>no equipamento estão afetando o processo?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 </a:t>
            </a:r>
            <a:r>
              <a:rPr lang="pt-BR" sz="2400" dirty="0" smtClean="0"/>
              <a:t>Existe </a:t>
            </a:r>
            <a:r>
              <a:rPr lang="pt-BR" sz="2400" dirty="0"/>
              <a:t>aeração suficiente?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 Há excesso de aeração?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 </a:t>
            </a:r>
            <a:r>
              <a:rPr lang="pt-BR" sz="2400" dirty="0" smtClean="0"/>
              <a:t>O </a:t>
            </a:r>
            <a:r>
              <a:rPr lang="pt-BR" sz="2400" dirty="0"/>
              <a:t>processo está caminhando para uma situação problemática?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 </a:t>
            </a:r>
            <a:r>
              <a:rPr lang="pt-BR" sz="2400" dirty="0" smtClean="0"/>
              <a:t>Os microrganismos </a:t>
            </a:r>
            <a:r>
              <a:rPr lang="pt-BR" sz="2400" dirty="0"/>
              <a:t>têm a quantidade certa de comida?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 </a:t>
            </a:r>
            <a:r>
              <a:rPr lang="pt-BR" sz="2400" dirty="0" smtClean="0"/>
              <a:t>Eles têm </a:t>
            </a:r>
            <a:r>
              <a:rPr lang="pt-BR" sz="2400" dirty="0"/>
              <a:t>tempo suficiente para processar os alimentos?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 </a:t>
            </a:r>
            <a:r>
              <a:rPr lang="pt-BR" sz="2400" dirty="0" smtClean="0"/>
              <a:t>Os </a:t>
            </a:r>
            <a:r>
              <a:rPr lang="pt-BR" sz="2400" dirty="0"/>
              <a:t>microrganismos</a:t>
            </a:r>
            <a:r>
              <a:rPr lang="pt-BR" sz="2400" dirty="0" smtClean="0"/>
              <a:t> </a:t>
            </a:r>
            <a:r>
              <a:rPr lang="pt-BR" sz="2400" dirty="0"/>
              <a:t>gastam muito tempo sem comida?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New Photos 9.9.15\135CDPFQ\S135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9532"/>
            <a:ext cx="12208948" cy="686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7099" y="275269"/>
            <a:ext cx="101429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Sistema </a:t>
            </a:r>
            <a:r>
              <a:rPr lang="pt-BR" sz="24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Shepherd</a:t>
            </a:r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– Monitoramento e Gerenciamento para lodos ativados</a:t>
            </a:r>
            <a:endParaRPr lang="pt-BR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9523" y="399961"/>
            <a:ext cx="1030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Sistema </a:t>
            </a:r>
            <a:r>
              <a:rPr lang="pt-BR" sz="24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Shepherd</a:t>
            </a:r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– Monitoramento e Gerenciamento para lodos ativados</a:t>
            </a:r>
            <a:endParaRPr lang="pt-BR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3" descr="C:\Users\annie.brooking\AppData\Local\Microsoft\Windows\Temporary Internet Files\Content.Outlook\3S3SIUPJ\IMG_10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0124" y="1773448"/>
            <a:ext cx="353253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bacdc01.bactest.local\redirected\annie.brooking\Documents\My Pictures\IMG_10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99575" y="1816005"/>
            <a:ext cx="3517632" cy="279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355009" y="1040921"/>
            <a:ext cx="860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Versão 1: 35 Kg					Versão 2: 13 Kg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8704" y="451251"/>
            <a:ext cx="1045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Sistema </a:t>
            </a:r>
            <a:r>
              <a:rPr lang="pt-BR" sz="24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Shepherd</a:t>
            </a:r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– Monitoramento e Gerenciamento para lodos ativados</a:t>
            </a:r>
            <a:endParaRPr lang="pt-BR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1697" y="2927829"/>
            <a:ext cx="48834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Durante o teste de 60 minutos: Os </a:t>
            </a:r>
            <a:r>
              <a:rPr lang="pt-BR" dirty="0" smtClean="0"/>
              <a:t>microrganismos se </a:t>
            </a:r>
            <a:r>
              <a:rPr lang="pt-BR" dirty="0"/>
              <a:t>alimentam, crescem e consomem </a:t>
            </a:r>
            <a:r>
              <a:rPr lang="pt-BR" dirty="0" smtClean="0"/>
              <a:t>oxigênio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A redução de </a:t>
            </a:r>
            <a:r>
              <a:rPr lang="pt-BR" dirty="0" smtClean="0"/>
              <a:t>oxigênio </a:t>
            </a:r>
            <a:r>
              <a:rPr lang="pt-BR" dirty="0"/>
              <a:t>cria uma alteração de pressão negativa que </a:t>
            </a:r>
            <a:r>
              <a:rPr lang="pt-BR" dirty="0" smtClean="0"/>
              <a:t>indica: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Atividade da </a:t>
            </a:r>
            <a:r>
              <a:rPr lang="pt-BR" dirty="0"/>
              <a:t>biomassa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Disponibilidade e utilização de alimentos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Aeração necessária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943583" y="1132667"/>
            <a:ext cx="7081737" cy="4061903"/>
            <a:chOff x="216266" y="1113212"/>
            <a:chExt cx="6829765" cy="3784883"/>
          </a:xfrm>
        </p:grpSpPr>
        <p:sp>
          <p:nvSpPr>
            <p:cNvPr id="4" name="Freeform 96"/>
            <p:cNvSpPr/>
            <p:nvPr/>
          </p:nvSpPr>
          <p:spPr>
            <a:xfrm>
              <a:off x="1380101" y="3306694"/>
              <a:ext cx="402711" cy="680653"/>
            </a:xfrm>
            <a:custGeom>
              <a:avLst/>
              <a:gdLst>
                <a:gd name="connsiteX0" fmla="*/ 1082842 w 1082842"/>
                <a:gd name="connsiteY0" fmla="*/ 1840832 h 1840832"/>
                <a:gd name="connsiteX1" fmla="*/ 144379 w 1082842"/>
                <a:gd name="connsiteY1" fmla="*/ 1143000 h 1840832"/>
                <a:gd name="connsiteX2" fmla="*/ 0 w 1082842"/>
                <a:gd name="connsiteY2" fmla="*/ 0 h 184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2" h="1840832">
                  <a:moveTo>
                    <a:pt x="1082842" y="1840832"/>
                  </a:moveTo>
                  <a:cubicBezTo>
                    <a:pt x="703847" y="1645318"/>
                    <a:pt x="324853" y="1449805"/>
                    <a:pt x="144379" y="1143000"/>
                  </a:cubicBezTo>
                  <a:cubicBezTo>
                    <a:pt x="-36095" y="836195"/>
                    <a:pt x="24063" y="188495"/>
                    <a:pt x="0" y="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195" tIns="44597" rIns="89195" bIns="445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85538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" name="Freeform 97"/>
            <p:cNvSpPr/>
            <p:nvPr/>
          </p:nvSpPr>
          <p:spPr>
            <a:xfrm flipH="1">
              <a:off x="3633630" y="3345774"/>
              <a:ext cx="396219" cy="680653"/>
            </a:xfrm>
            <a:custGeom>
              <a:avLst/>
              <a:gdLst>
                <a:gd name="connsiteX0" fmla="*/ 1082842 w 1082842"/>
                <a:gd name="connsiteY0" fmla="*/ 1840832 h 1840832"/>
                <a:gd name="connsiteX1" fmla="*/ 144379 w 1082842"/>
                <a:gd name="connsiteY1" fmla="*/ 1143000 h 1840832"/>
                <a:gd name="connsiteX2" fmla="*/ 0 w 1082842"/>
                <a:gd name="connsiteY2" fmla="*/ 0 h 184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2842" h="1840832">
                  <a:moveTo>
                    <a:pt x="1082842" y="1840832"/>
                  </a:moveTo>
                  <a:cubicBezTo>
                    <a:pt x="703847" y="1645318"/>
                    <a:pt x="324853" y="1449805"/>
                    <a:pt x="144379" y="1143000"/>
                  </a:cubicBezTo>
                  <a:cubicBezTo>
                    <a:pt x="-36095" y="836195"/>
                    <a:pt x="24063" y="188495"/>
                    <a:pt x="0" y="0"/>
                  </a:cubicBezTo>
                </a:path>
              </a:pathLst>
            </a:custGeom>
            <a:ln w="381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9195" tIns="44597" rIns="89195" bIns="445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85538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" name="Freeform 99"/>
            <p:cNvSpPr/>
            <p:nvPr/>
          </p:nvSpPr>
          <p:spPr>
            <a:xfrm>
              <a:off x="2051720" y="1167812"/>
              <a:ext cx="1164745" cy="49675"/>
            </a:xfrm>
            <a:custGeom>
              <a:avLst/>
              <a:gdLst>
                <a:gd name="connsiteX0" fmla="*/ 0 w 2177716"/>
                <a:gd name="connsiteY0" fmla="*/ 96289 h 96289"/>
                <a:gd name="connsiteX1" fmla="*/ 1203158 w 2177716"/>
                <a:gd name="connsiteY1" fmla="*/ 37 h 96289"/>
                <a:gd name="connsiteX2" fmla="*/ 2177716 w 2177716"/>
                <a:gd name="connsiteY2" fmla="*/ 84258 h 9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7716" h="96289">
                  <a:moveTo>
                    <a:pt x="0" y="96289"/>
                  </a:moveTo>
                  <a:cubicBezTo>
                    <a:pt x="420102" y="49165"/>
                    <a:pt x="840205" y="2042"/>
                    <a:pt x="1203158" y="37"/>
                  </a:cubicBezTo>
                  <a:cubicBezTo>
                    <a:pt x="1566111" y="-1968"/>
                    <a:pt x="2015290" y="76237"/>
                    <a:pt x="2177716" y="84258"/>
                  </a:cubicBezTo>
                </a:path>
              </a:pathLst>
            </a:custGeom>
            <a:ln w="3810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89195" tIns="44597" rIns="89195" bIns="4459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85538"/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7" name="Group 132"/>
            <p:cNvGrpSpPr/>
            <p:nvPr/>
          </p:nvGrpSpPr>
          <p:grpSpPr>
            <a:xfrm>
              <a:off x="4729111" y="1113212"/>
              <a:ext cx="1521686" cy="351696"/>
              <a:chOff x="6205349" y="1359542"/>
              <a:chExt cx="2845084" cy="681720"/>
            </a:xfrm>
          </p:grpSpPr>
          <p:sp>
            <p:nvSpPr>
              <p:cNvPr id="8" name="TextBox 100"/>
              <p:cNvSpPr txBox="1"/>
              <p:nvPr/>
            </p:nvSpPr>
            <p:spPr>
              <a:xfrm>
                <a:off x="7732374" y="1780675"/>
                <a:ext cx="1318059" cy="260587"/>
              </a:xfrm>
              <a:prstGeom prst="rect">
                <a:avLst/>
              </a:prstGeom>
              <a:solidFill>
                <a:srgbClr val="E7E6E6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85165" tIns="42582" rIns="85165" bIns="42582" rtlCol="0">
                <a:normAutofit fontScale="40000" lnSpcReduction="20000"/>
              </a:bodyPr>
              <a:lstStyle/>
              <a:p>
                <a:pPr algn="ctr" defTabSz="485538">
                  <a:spcBef>
                    <a:spcPct val="20000"/>
                  </a:spcBef>
                </a:pPr>
                <a:r>
                  <a:rPr lang="en-GB" sz="1000" dirty="0">
                    <a:solidFill>
                      <a:prstClr val="black"/>
                    </a:solidFill>
                  </a:rPr>
                  <a:t>CALCULATION </a:t>
                </a:r>
              </a:p>
            </p:txBody>
          </p:sp>
          <p:grpSp>
            <p:nvGrpSpPr>
              <p:cNvPr id="9" name="Group 131"/>
              <p:cNvGrpSpPr/>
              <p:nvPr/>
            </p:nvGrpSpPr>
            <p:grpSpPr>
              <a:xfrm>
                <a:off x="6205349" y="1359542"/>
                <a:ext cx="2186056" cy="421133"/>
                <a:chOff x="6205349" y="1359542"/>
                <a:chExt cx="2186056" cy="421133"/>
              </a:xfrm>
            </p:grpSpPr>
            <p:cxnSp>
              <p:nvCxnSpPr>
                <p:cNvPr id="10" name="Straight Connector 112"/>
                <p:cNvCxnSpPr/>
                <p:nvPr/>
              </p:nvCxnSpPr>
              <p:spPr>
                <a:xfrm>
                  <a:off x="6205349" y="1359542"/>
                  <a:ext cx="2186056" cy="0"/>
                </a:xfrm>
                <a:prstGeom prst="line">
                  <a:avLst/>
                </a:prstGeom>
                <a:ln w="38100" cap="sq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15"/>
                <p:cNvCxnSpPr/>
                <p:nvPr/>
              </p:nvCxnSpPr>
              <p:spPr>
                <a:xfrm>
                  <a:off x="6205349" y="1359542"/>
                  <a:ext cx="0" cy="12150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9"/>
                <p:cNvCxnSpPr>
                  <a:stCxn id="8" idx="0"/>
                </p:cNvCxnSpPr>
                <p:nvPr/>
              </p:nvCxnSpPr>
              <p:spPr>
                <a:xfrm flipV="1">
                  <a:off x="8391405" y="1359542"/>
                  <a:ext cx="0" cy="42113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346" y="1574068"/>
              <a:ext cx="1521685" cy="999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6132" y="1169897"/>
              <a:ext cx="1425736" cy="1759472"/>
            </a:xfrm>
            <a:prstGeom prst="rect">
              <a:avLst/>
            </a:prstGeom>
          </p:spPr>
        </p:pic>
        <p:pic>
          <p:nvPicPr>
            <p:cNvPr id="15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266" y="1192650"/>
              <a:ext cx="1403406" cy="1733673"/>
            </a:xfrm>
            <a:prstGeom prst="rect">
              <a:avLst/>
            </a:prstGeom>
          </p:spPr>
        </p:pic>
        <p:pic>
          <p:nvPicPr>
            <p:cNvPr id="16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0870" y="3076600"/>
              <a:ext cx="1468073" cy="18214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1668" y="219851"/>
            <a:ext cx="9906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Sistema </a:t>
            </a:r>
            <a:r>
              <a:rPr lang="pt-BR" sz="28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Shepherd</a:t>
            </a:r>
            <a:r>
              <a:rPr lang="pt-BR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 – Monitoramento e Gerenciamento para lodos ativados.</a:t>
            </a:r>
            <a:endParaRPr lang="pt-BR" sz="28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4651" y="1157652"/>
            <a:ext cx="115841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Shepherd</a:t>
            </a:r>
            <a:r>
              <a:rPr lang="pt-BR" sz="2400" dirty="0"/>
              <a:t> é um sistema </a:t>
            </a:r>
            <a:r>
              <a:rPr lang="pt-BR" sz="2400" dirty="0" smtClean="0"/>
              <a:t>que </a:t>
            </a:r>
            <a:r>
              <a:rPr lang="pt-BR" sz="2400" dirty="0"/>
              <a:t>flutua </a:t>
            </a:r>
            <a:r>
              <a:rPr lang="pt-BR" sz="2400" dirty="0" smtClean="0"/>
              <a:t>no tanque de lodos ativados e coleta </a:t>
            </a:r>
            <a:r>
              <a:rPr lang="pt-BR" sz="2400" dirty="0"/>
              <a:t>amostras automaticamente a cada 60 </a:t>
            </a:r>
            <a:r>
              <a:rPr lang="pt-BR" sz="2400" dirty="0" smtClean="0"/>
              <a:t>minutos. Um valor de DBO</a:t>
            </a:r>
            <a:r>
              <a:rPr lang="pt-BR" sz="2400" baseline="-25000" dirty="0" smtClean="0"/>
              <a:t>5</a:t>
            </a:r>
            <a:r>
              <a:rPr lang="pt-BR" sz="2400" dirty="0" smtClean="0"/>
              <a:t> aproximado é exibido de hora em hora. 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Gera dados de DBO a cada 60 </a:t>
            </a:r>
            <a:r>
              <a:rPr lang="pt-BR" sz="2400" dirty="0" smtClean="0"/>
              <a:t>minutos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Indica </a:t>
            </a:r>
            <a:r>
              <a:rPr lang="pt-BR" sz="2400" dirty="0" smtClean="0"/>
              <a:t>o </a:t>
            </a:r>
            <a:r>
              <a:rPr lang="pt-BR" sz="2400" dirty="0" smtClean="0"/>
              <a:t>fluxo </a:t>
            </a:r>
            <a:r>
              <a:rPr lang="pt-BR" sz="2400" dirty="0"/>
              <a:t>de ar recomendado para a carga </a:t>
            </a:r>
            <a:r>
              <a:rPr lang="pt-BR" sz="2400" dirty="0" smtClean="0"/>
              <a:t>atual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Permite a otimização dos custos de aeração e </a:t>
            </a:r>
            <a:r>
              <a:rPr lang="pt-BR" sz="2400" b="1" dirty="0" smtClean="0"/>
              <a:t>energia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Permite ajuste fino sem risco de </a:t>
            </a:r>
            <a:r>
              <a:rPr lang="pt-BR" sz="2400" dirty="0" smtClean="0"/>
              <a:t>falhas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Alerta  </a:t>
            </a:r>
            <a:r>
              <a:rPr lang="pt-BR" sz="2400" dirty="0"/>
              <a:t>atividade incomum ou </a:t>
            </a:r>
            <a:r>
              <a:rPr lang="pt-BR" sz="2400" dirty="0" smtClean="0"/>
              <a:t>toxicidade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Fornece uma trilha de auditoria da atividade da </a:t>
            </a:r>
            <a:r>
              <a:rPr lang="pt-BR" sz="2400" dirty="0" smtClean="0"/>
              <a:t>planta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Fornece informações e conselhos em três cenários de software integrados, atendendo a diferentes usuários e necessidades operacionais.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268" y="399961"/>
            <a:ext cx="1048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Sistema </a:t>
            </a:r>
            <a:r>
              <a:rPr lang="pt-BR" sz="24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Shepherd</a:t>
            </a:r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– Monitoramento e Gerenciamento para lodos ativados</a:t>
            </a:r>
            <a:endParaRPr lang="pt-BR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016" y="946158"/>
            <a:ext cx="1998127" cy="133208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899" y="1021465"/>
            <a:ext cx="2880320" cy="3840425"/>
          </a:xfrm>
          <a:prstGeom prst="rect">
            <a:avLst/>
          </a:prstGeom>
        </p:spPr>
      </p:pic>
      <p:cxnSp>
        <p:nvCxnSpPr>
          <p:cNvPr id="5" name="Straight Arrow Connector 10"/>
          <p:cNvCxnSpPr/>
          <p:nvPr/>
        </p:nvCxnSpPr>
        <p:spPr>
          <a:xfrm flipH="1">
            <a:off x="4406630" y="1468876"/>
            <a:ext cx="3686783" cy="8171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\\bacdc01.bactest.local\redirected\annie.brooking\Desktop\best Shepherd INstrument phop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5517" y="2628894"/>
            <a:ext cx="2161495" cy="263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2010126" y="2411030"/>
            <a:ext cx="8484065" cy="2520000"/>
            <a:chOff x="482883" y="1632817"/>
            <a:chExt cx="8484065" cy="25200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83" y="1632817"/>
              <a:ext cx="8484065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Arrow Connector 13"/>
            <p:cNvCxnSpPr/>
            <p:nvPr/>
          </p:nvCxnSpPr>
          <p:spPr>
            <a:xfrm flipH="1">
              <a:off x="3652653" y="1911324"/>
              <a:ext cx="326572" cy="9025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405940" y="431797"/>
            <a:ext cx="980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Sistema </a:t>
            </a:r>
            <a:r>
              <a:rPr lang="pt-BR" sz="24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Shepherd</a:t>
            </a:r>
            <a:r>
              <a:rPr lang="pt-BR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– Monitoramento e Gerenciamento para lodos ativados</a:t>
            </a:r>
            <a:endParaRPr lang="pt-BR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4781" y="1312609"/>
            <a:ext cx="2990601" cy="914400"/>
          </a:xfrm>
          <a:prstGeom prst="rect">
            <a:avLst/>
          </a:prstGeom>
        </p:spPr>
        <p:txBody>
          <a:bodyPr vert="horz" wrap="none" lIns="99551" tIns="49775" rIns="99551" bIns="49775" rtlCol="0">
            <a:normAutofit/>
          </a:bodyPr>
          <a:lstStyle/>
          <a:p>
            <a:pPr marL="373315" marR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kumimoji="0" lang="en-GB" sz="15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3118948" y="1350195"/>
            <a:ext cx="4487499" cy="457200"/>
          </a:xfrm>
          <a:prstGeom prst="rect">
            <a:avLst/>
          </a:prstGeom>
        </p:spPr>
        <p:txBody>
          <a:bodyPr vert="horz" wrap="none" lIns="99551" tIns="49775" rIns="99551" bIns="49775" rtlCol="0">
            <a:noAutofit/>
          </a:bodyPr>
          <a:lstStyle/>
          <a:p>
            <a:pPr marR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GB" sz="2400" b="1" dirty="0" err="1" smtClean="0"/>
              <a:t>Aeração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Redundante</a:t>
            </a:r>
            <a:r>
              <a:rPr lang="en-GB" sz="2400" b="1" dirty="0" smtClean="0"/>
              <a:t> e </a:t>
            </a:r>
            <a:r>
              <a:rPr lang="en-GB" sz="2400" b="1" dirty="0" err="1" smtClean="0"/>
              <a:t>Desperdício</a:t>
            </a:r>
            <a:r>
              <a:rPr lang="en-GB" sz="2400" b="1" dirty="0" smtClean="0"/>
              <a:t> de </a:t>
            </a:r>
            <a:r>
              <a:rPr lang="en-GB" sz="2400" b="1" dirty="0" err="1" smtClean="0"/>
              <a:t>Dinheiro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4957084" y="4761208"/>
            <a:ext cx="914400" cy="457200"/>
          </a:xfrm>
          <a:prstGeom prst="rect">
            <a:avLst/>
          </a:prstGeom>
        </p:spPr>
        <p:txBody>
          <a:bodyPr vert="horz" wrap="none" lIns="99551" tIns="49775" rIns="99551" bIns="49775" rtlCol="0">
            <a:normAutofit/>
          </a:bodyPr>
          <a:lstStyle/>
          <a:p>
            <a:pPr marR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Tempo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7465612" y="2659279"/>
            <a:ext cx="1828800" cy="457200"/>
          </a:xfrm>
          <a:prstGeom prst="rect">
            <a:avLst/>
          </a:prstGeom>
        </p:spPr>
        <p:txBody>
          <a:bodyPr vert="horz" wrap="none" lIns="99551" tIns="49775" rIns="99551" bIns="49775" rtlCol="0">
            <a:normAutofit/>
          </a:bodyPr>
          <a:lstStyle/>
          <a:p>
            <a:pPr marR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Ponto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Ajustado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 OD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827</Words>
  <Application>Microsoft Office PowerPoint</Application>
  <PresentationFormat>Widescreen</PresentationFormat>
  <Paragraphs>129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</dc:creator>
  <cp:lastModifiedBy>SONIA</cp:lastModifiedBy>
  <cp:revision>23</cp:revision>
  <dcterms:created xsi:type="dcterms:W3CDTF">2017-02-03T18:53:11Z</dcterms:created>
  <dcterms:modified xsi:type="dcterms:W3CDTF">2017-03-21T02:49:19Z</dcterms:modified>
</cp:coreProperties>
</file>