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3" r:id="rId8"/>
    <p:sldId id="275" r:id="rId9"/>
    <p:sldId id="262" r:id="rId10"/>
    <p:sldId id="264" r:id="rId11"/>
    <p:sldId id="265" r:id="rId12"/>
    <p:sldId id="268" r:id="rId13"/>
    <p:sldId id="266" r:id="rId14"/>
    <p:sldId id="269" r:id="rId15"/>
    <p:sldId id="267" r:id="rId16"/>
    <p:sldId id="270" r:id="rId17"/>
    <p:sldId id="271" r:id="rId18"/>
    <p:sldId id="261" r:id="rId19"/>
    <p:sldId id="272" r:id="rId20"/>
    <p:sldId id="273" r:id="rId21"/>
    <p:sldId id="276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61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B62E4-1FA3-4F46-B4AD-470730A314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99A0E8D-C8C6-400F-82F1-D3D307AF8880}">
      <dgm:prSet phldrT="[Texto]"/>
      <dgm:spPr/>
      <dgm:t>
        <a:bodyPr/>
        <a:lstStyle/>
        <a:p>
          <a:r>
            <a:rPr lang="pt-BR" dirty="0" smtClean="0"/>
            <a:t>Cooperação interinstitucional </a:t>
          </a:r>
          <a:endParaRPr lang="pt-BR" dirty="0"/>
        </a:p>
      </dgm:t>
    </dgm:pt>
    <dgm:pt modelId="{F298C5D2-8A40-4942-9BD9-47FE99348F23}" type="parTrans" cxnId="{340812F6-029A-49FC-B0BD-D8C648E828CC}">
      <dgm:prSet/>
      <dgm:spPr/>
      <dgm:t>
        <a:bodyPr/>
        <a:lstStyle/>
        <a:p>
          <a:endParaRPr lang="pt-BR"/>
        </a:p>
      </dgm:t>
    </dgm:pt>
    <dgm:pt modelId="{4722F424-A45A-4F12-9144-3249759DFD82}" type="sibTrans" cxnId="{340812F6-029A-49FC-B0BD-D8C648E828CC}">
      <dgm:prSet/>
      <dgm:spPr/>
      <dgm:t>
        <a:bodyPr/>
        <a:lstStyle/>
        <a:p>
          <a:endParaRPr lang="pt-BR"/>
        </a:p>
      </dgm:t>
    </dgm:pt>
    <dgm:pt modelId="{6F5158BE-F8A5-44B6-9984-B03D109800CB}">
      <dgm:prSet phldrT="[Texto]" custT="1"/>
      <dgm:spPr/>
      <dgm:t>
        <a:bodyPr/>
        <a:lstStyle/>
        <a:p>
          <a:r>
            <a:rPr lang="pt-BR" sz="2000" dirty="0" smtClean="0"/>
            <a:t>Pouca efetividade da cooperação intergovernamental.</a:t>
          </a:r>
          <a:endParaRPr lang="pt-BR" sz="2000" dirty="0"/>
        </a:p>
      </dgm:t>
    </dgm:pt>
    <dgm:pt modelId="{F52F544F-71CB-45F4-86D5-178E42674F03}" type="parTrans" cxnId="{C638A89B-20F9-416C-A5C5-6D0514904DBD}">
      <dgm:prSet/>
      <dgm:spPr/>
      <dgm:t>
        <a:bodyPr/>
        <a:lstStyle/>
        <a:p>
          <a:endParaRPr lang="pt-BR"/>
        </a:p>
      </dgm:t>
    </dgm:pt>
    <dgm:pt modelId="{54C4766B-D5F6-4566-B3F1-F1ABB50A54E3}" type="sibTrans" cxnId="{C638A89B-20F9-416C-A5C5-6D0514904DBD}">
      <dgm:prSet/>
      <dgm:spPr/>
      <dgm:t>
        <a:bodyPr/>
        <a:lstStyle/>
        <a:p>
          <a:endParaRPr lang="pt-BR"/>
        </a:p>
      </dgm:t>
    </dgm:pt>
    <dgm:pt modelId="{A2C6C08C-EE87-412A-AC5C-22CD18E32601}">
      <dgm:prSet phldrT="[Texto]"/>
      <dgm:spPr/>
      <dgm:t>
        <a:bodyPr/>
        <a:lstStyle/>
        <a:p>
          <a:r>
            <a:rPr lang="pt-BR" dirty="0" smtClean="0"/>
            <a:t>Institucionalização dos procedimentos </a:t>
          </a:r>
          <a:endParaRPr lang="pt-BR" dirty="0"/>
        </a:p>
      </dgm:t>
    </dgm:pt>
    <dgm:pt modelId="{D85B5AE9-18CC-4E6E-9104-9476A1A330F6}" type="parTrans" cxnId="{85733AFF-D962-4119-B445-CBEB4093AE26}">
      <dgm:prSet/>
      <dgm:spPr/>
      <dgm:t>
        <a:bodyPr/>
        <a:lstStyle/>
        <a:p>
          <a:endParaRPr lang="pt-BR"/>
        </a:p>
      </dgm:t>
    </dgm:pt>
    <dgm:pt modelId="{9DB155E5-0FBD-4F70-B779-FA5AA224AC30}" type="sibTrans" cxnId="{85733AFF-D962-4119-B445-CBEB4093AE26}">
      <dgm:prSet/>
      <dgm:spPr/>
      <dgm:t>
        <a:bodyPr/>
        <a:lstStyle/>
        <a:p>
          <a:endParaRPr lang="pt-BR"/>
        </a:p>
      </dgm:t>
    </dgm:pt>
    <dgm:pt modelId="{3EA746AB-D95C-491F-BF18-C7245AEB8CE5}">
      <dgm:prSet phldrT="[Texto]" custT="1"/>
      <dgm:spPr/>
      <dgm:t>
        <a:bodyPr/>
        <a:lstStyle/>
        <a:p>
          <a:r>
            <a:rPr lang="pt-BR" sz="2000" dirty="0" smtClean="0">
              <a:sym typeface="Wingdings" panose="05000000000000000000" pitchFamily="2" charset="2"/>
            </a:rPr>
            <a:t>C</a:t>
          </a:r>
          <a:r>
            <a:rPr lang="pt-BR" sz="2000" dirty="0" smtClean="0"/>
            <a:t>onstantes mudanças nas regras de acesso aos recursos.</a:t>
          </a:r>
          <a:endParaRPr lang="pt-BR" sz="2000" dirty="0"/>
        </a:p>
      </dgm:t>
    </dgm:pt>
    <dgm:pt modelId="{6B396987-77D4-4D90-A75E-44680F8B5EC4}" type="parTrans" cxnId="{D8893F46-242C-4BBA-8FC2-88C1B24ABD53}">
      <dgm:prSet/>
      <dgm:spPr/>
      <dgm:t>
        <a:bodyPr/>
        <a:lstStyle/>
        <a:p>
          <a:endParaRPr lang="pt-BR"/>
        </a:p>
      </dgm:t>
    </dgm:pt>
    <dgm:pt modelId="{591F0551-F9EA-4E7D-B933-4C49CD35EF50}" type="sibTrans" cxnId="{D8893F46-242C-4BBA-8FC2-88C1B24ABD53}">
      <dgm:prSet/>
      <dgm:spPr/>
      <dgm:t>
        <a:bodyPr/>
        <a:lstStyle/>
        <a:p>
          <a:endParaRPr lang="pt-BR"/>
        </a:p>
      </dgm:t>
    </dgm:pt>
    <dgm:pt modelId="{921F63AD-6098-4AEA-A05F-498E7B209806}">
      <dgm:prSet phldrT="[Texto]"/>
      <dgm:spPr/>
      <dgm:t>
        <a:bodyPr/>
        <a:lstStyle/>
        <a:p>
          <a:r>
            <a:rPr lang="pt-BR" dirty="0" smtClean="0"/>
            <a:t>Conflitos interinstitucionais </a:t>
          </a:r>
          <a:endParaRPr lang="pt-BR" dirty="0"/>
        </a:p>
      </dgm:t>
    </dgm:pt>
    <dgm:pt modelId="{1D3B6D2E-7C63-40ED-AFE9-E3CEE5D6884A}" type="parTrans" cxnId="{B9C36224-635B-4339-8DC8-168DDDDF483E}">
      <dgm:prSet/>
      <dgm:spPr/>
      <dgm:t>
        <a:bodyPr/>
        <a:lstStyle/>
        <a:p>
          <a:endParaRPr lang="pt-BR"/>
        </a:p>
      </dgm:t>
    </dgm:pt>
    <dgm:pt modelId="{E26474DB-E242-4337-9049-39B3748C72CF}" type="sibTrans" cxnId="{B9C36224-635B-4339-8DC8-168DDDDF483E}">
      <dgm:prSet/>
      <dgm:spPr/>
      <dgm:t>
        <a:bodyPr/>
        <a:lstStyle/>
        <a:p>
          <a:endParaRPr lang="pt-BR"/>
        </a:p>
      </dgm:t>
    </dgm:pt>
    <dgm:pt modelId="{8F164DA4-220E-4D52-A313-89FB82EE8BD1}">
      <dgm:prSet phldrT="[Texto]" custT="1"/>
      <dgm:spPr/>
      <dgm:t>
        <a:bodyPr/>
        <a:lstStyle/>
        <a:p>
          <a:r>
            <a:rPr lang="pt-BR" sz="2000" dirty="0" smtClean="0"/>
            <a:t>De ordem técnica </a:t>
          </a:r>
          <a:r>
            <a:rPr lang="pt-BR" sz="2000" dirty="0" smtClean="0">
              <a:sym typeface="Wingdings" panose="05000000000000000000" pitchFamily="2" charset="2"/>
            </a:rPr>
            <a:t> </a:t>
          </a:r>
          <a:r>
            <a:rPr lang="pt-BR" sz="2000" dirty="0" smtClean="0"/>
            <a:t>procedimentos de cada instituição envolvida no processo;</a:t>
          </a:r>
          <a:endParaRPr lang="pt-BR" sz="2000" dirty="0"/>
        </a:p>
      </dgm:t>
    </dgm:pt>
    <dgm:pt modelId="{3A3F2AC1-D7CF-4560-ACF3-8CA44F24E590}" type="parTrans" cxnId="{71A2BA39-C57E-473D-A281-241990FF8D05}">
      <dgm:prSet/>
      <dgm:spPr/>
      <dgm:t>
        <a:bodyPr/>
        <a:lstStyle/>
        <a:p>
          <a:endParaRPr lang="pt-BR"/>
        </a:p>
      </dgm:t>
    </dgm:pt>
    <dgm:pt modelId="{0C7CBA09-5523-4041-A7A9-3B5575036B4B}" type="sibTrans" cxnId="{71A2BA39-C57E-473D-A281-241990FF8D05}">
      <dgm:prSet/>
      <dgm:spPr/>
      <dgm:t>
        <a:bodyPr/>
        <a:lstStyle/>
        <a:p>
          <a:endParaRPr lang="pt-BR"/>
        </a:p>
      </dgm:t>
    </dgm:pt>
    <dgm:pt modelId="{5589F43D-AEF4-4C44-B90E-0FB44A676395}">
      <dgm:prSet phldrT="[Texto]" custT="1"/>
      <dgm:spPr/>
      <dgm:t>
        <a:bodyPr/>
        <a:lstStyle/>
        <a:p>
          <a:r>
            <a:rPr lang="pt-BR" sz="2000" dirty="0" smtClean="0"/>
            <a:t>Dificuldades no emprego de instrumentos de cooperação existentes</a:t>
          </a:r>
          <a:r>
            <a:rPr lang="pt-BR" sz="1500" dirty="0" smtClean="0"/>
            <a:t>.</a:t>
          </a:r>
          <a:endParaRPr lang="pt-BR" sz="1500" dirty="0"/>
        </a:p>
      </dgm:t>
    </dgm:pt>
    <dgm:pt modelId="{A71E7E46-8C68-493E-B5CF-10DB87809EE3}" type="parTrans" cxnId="{69B6F83E-C5F9-485B-B2B0-445BD69E91A5}">
      <dgm:prSet/>
      <dgm:spPr/>
      <dgm:t>
        <a:bodyPr/>
        <a:lstStyle/>
        <a:p>
          <a:endParaRPr lang="pt-BR"/>
        </a:p>
      </dgm:t>
    </dgm:pt>
    <dgm:pt modelId="{9694E15B-FCDD-4F6D-9AF5-E2364243EB1D}" type="sibTrans" cxnId="{69B6F83E-C5F9-485B-B2B0-445BD69E91A5}">
      <dgm:prSet/>
      <dgm:spPr/>
      <dgm:t>
        <a:bodyPr/>
        <a:lstStyle/>
        <a:p>
          <a:endParaRPr lang="pt-BR"/>
        </a:p>
      </dgm:t>
    </dgm:pt>
    <dgm:pt modelId="{7E749635-AAA1-4A1D-9D28-E88A1A21503D}">
      <dgm:prSet phldrT="[Texto]" custT="1"/>
      <dgm:spPr/>
      <dgm:t>
        <a:bodyPr/>
        <a:lstStyle/>
        <a:p>
          <a:r>
            <a:rPr lang="pt-BR" sz="2000" dirty="0" smtClean="0"/>
            <a:t>Falta de atualização dos manuais institucionais.</a:t>
          </a:r>
          <a:endParaRPr lang="pt-BR" sz="2000" dirty="0"/>
        </a:p>
      </dgm:t>
    </dgm:pt>
    <dgm:pt modelId="{D92C7199-B57F-4464-A938-7E14607F441A}" type="parTrans" cxnId="{C8A426A8-A813-406A-BED5-C9FFCE9CB5CA}">
      <dgm:prSet/>
      <dgm:spPr/>
      <dgm:t>
        <a:bodyPr/>
        <a:lstStyle/>
        <a:p>
          <a:endParaRPr lang="pt-BR"/>
        </a:p>
      </dgm:t>
    </dgm:pt>
    <dgm:pt modelId="{96A07CB4-7613-4691-BD26-D8FDE2E9EC32}" type="sibTrans" cxnId="{C8A426A8-A813-406A-BED5-C9FFCE9CB5CA}">
      <dgm:prSet/>
      <dgm:spPr/>
      <dgm:t>
        <a:bodyPr/>
        <a:lstStyle/>
        <a:p>
          <a:endParaRPr lang="pt-BR"/>
        </a:p>
      </dgm:t>
    </dgm:pt>
    <dgm:pt modelId="{B92349E1-5FE6-4C56-A6F1-49228442D543}">
      <dgm:prSet phldrT="[Texto]" custT="1"/>
      <dgm:spPr/>
      <dgm:t>
        <a:bodyPr/>
        <a:lstStyle/>
        <a:p>
          <a:r>
            <a:rPr lang="pt-BR" sz="2000" dirty="0" smtClean="0"/>
            <a:t>Dificulta a “conformação de organizações, políticas e normas legais” (PAIM, 2011, p. 23).</a:t>
          </a:r>
          <a:endParaRPr lang="pt-BR" sz="2000" dirty="0"/>
        </a:p>
      </dgm:t>
    </dgm:pt>
    <dgm:pt modelId="{DC606C48-D1C7-428E-9C89-22F5661523B6}" type="parTrans" cxnId="{A5244A91-FB11-4233-85E4-BE138F371B88}">
      <dgm:prSet/>
      <dgm:spPr/>
      <dgm:t>
        <a:bodyPr/>
        <a:lstStyle/>
        <a:p>
          <a:endParaRPr lang="pt-BR"/>
        </a:p>
      </dgm:t>
    </dgm:pt>
    <dgm:pt modelId="{08CFCD2F-D09D-4F40-A586-485B87BAE2FD}" type="sibTrans" cxnId="{A5244A91-FB11-4233-85E4-BE138F371B88}">
      <dgm:prSet/>
      <dgm:spPr/>
      <dgm:t>
        <a:bodyPr/>
        <a:lstStyle/>
        <a:p>
          <a:endParaRPr lang="pt-BR"/>
        </a:p>
      </dgm:t>
    </dgm:pt>
    <dgm:pt modelId="{6B2F731C-E859-47B9-9AC3-B6D78EE5205B}">
      <dgm:prSet phldrT="[Texto]" custT="1"/>
      <dgm:spPr/>
      <dgm:t>
        <a:bodyPr/>
        <a:lstStyle/>
        <a:p>
          <a:r>
            <a:rPr lang="pt-BR" sz="2000" dirty="0" smtClean="0"/>
            <a:t>De ordem política.</a:t>
          </a:r>
          <a:endParaRPr lang="pt-BR" sz="2000" dirty="0"/>
        </a:p>
      </dgm:t>
    </dgm:pt>
    <dgm:pt modelId="{4F738FF9-F78A-4086-8E0C-7F8399077B38}" type="parTrans" cxnId="{C2886344-6DB9-42A8-99BE-7BAFC3A74D31}">
      <dgm:prSet/>
      <dgm:spPr/>
      <dgm:t>
        <a:bodyPr/>
        <a:lstStyle/>
        <a:p>
          <a:endParaRPr lang="pt-BR"/>
        </a:p>
      </dgm:t>
    </dgm:pt>
    <dgm:pt modelId="{F91A7496-4CDD-470E-8A31-F57A1240CC00}" type="sibTrans" cxnId="{C2886344-6DB9-42A8-99BE-7BAFC3A74D31}">
      <dgm:prSet/>
      <dgm:spPr/>
      <dgm:t>
        <a:bodyPr/>
        <a:lstStyle/>
        <a:p>
          <a:endParaRPr lang="pt-BR"/>
        </a:p>
      </dgm:t>
    </dgm:pt>
    <dgm:pt modelId="{7B1B9DBB-5F37-416C-A425-0333CF8D9A19}" type="pres">
      <dgm:prSet presAssocID="{939B62E4-1FA3-4F46-B4AD-470730A314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2EFEBA2-D0AF-45BD-8CA5-75B552D54357}" type="pres">
      <dgm:prSet presAssocID="{099A0E8D-C8C6-400F-82F1-D3D307AF8880}" presName="linNode" presStyleCnt="0"/>
      <dgm:spPr/>
    </dgm:pt>
    <dgm:pt modelId="{CD578AFC-5132-40A8-8BC5-84897D2C2EBE}" type="pres">
      <dgm:prSet presAssocID="{099A0E8D-C8C6-400F-82F1-D3D307AF8880}" presName="parentText" presStyleLbl="node1" presStyleIdx="0" presStyleCnt="3" custScaleX="82146" custLinFactNeighborX="-4366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D19583-ABD4-417D-B7C8-7D9CC33B9FB4}" type="pres">
      <dgm:prSet presAssocID="{099A0E8D-C8C6-400F-82F1-D3D307AF8880}" presName="descendantText" presStyleLbl="alignAccFollowNode1" presStyleIdx="0" presStyleCnt="3" custScaleX="104260" custScaleY="1134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5755A6-5900-4AC7-9292-387810C174EC}" type="pres">
      <dgm:prSet presAssocID="{4722F424-A45A-4F12-9144-3249759DFD82}" presName="sp" presStyleCnt="0"/>
      <dgm:spPr/>
    </dgm:pt>
    <dgm:pt modelId="{9829B017-38D9-40B5-A7D7-FDA663C3CA2F}" type="pres">
      <dgm:prSet presAssocID="{A2C6C08C-EE87-412A-AC5C-22CD18E32601}" presName="linNode" presStyleCnt="0"/>
      <dgm:spPr/>
    </dgm:pt>
    <dgm:pt modelId="{3948AEC7-75A6-4918-B186-C9E5B5AC48E0}" type="pres">
      <dgm:prSet presAssocID="{A2C6C08C-EE87-412A-AC5C-22CD18E32601}" presName="parentText" presStyleLbl="node1" presStyleIdx="1" presStyleCnt="3" custScaleX="83310" custScaleY="85264" custLinFactNeighborX="-453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B657DC-4404-4B8B-A501-CECD9046C099}" type="pres">
      <dgm:prSet presAssocID="{A2C6C08C-EE87-412A-AC5C-22CD18E32601}" presName="descendantText" presStyleLbl="alignAccFollowNode1" presStyleIdx="1" presStyleCnt="3" custScaleX="103989" custScaleY="110959" custLinFactNeighborX="-822" custLinFactNeighborY="258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59899D4-5011-4BD5-AB32-523532B649F0}" type="pres">
      <dgm:prSet presAssocID="{9DB155E5-0FBD-4F70-B779-FA5AA224AC30}" presName="sp" presStyleCnt="0"/>
      <dgm:spPr/>
    </dgm:pt>
    <dgm:pt modelId="{46E4EA1D-F027-42FA-89EA-8F1A9CC944BB}" type="pres">
      <dgm:prSet presAssocID="{921F63AD-6098-4AEA-A05F-498E7B209806}" presName="linNode" presStyleCnt="0"/>
      <dgm:spPr/>
    </dgm:pt>
    <dgm:pt modelId="{AB5B40E4-798B-4ECF-BF14-8CD96055A1A2}" type="pres">
      <dgm:prSet presAssocID="{921F63AD-6098-4AEA-A05F-498E7B209806}" presName="parentText" presStyleLbl="node1" presStyleIdx="2" presStyleCnt="3" custScaleX="82728" custLinFactNeighborX="-453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0F6EA8-FF82-48C2-BF40-0D7FB28B9C68}" type="pres">
      <dgm:prSet presAssocID="{921F63AD-6098-4AEA-A05F-498E7B209806}" presName="descendantText" presStyleLbl="alignAccFollowNode1" presStyleIdx="2" presStyleCnt="3" custScaleX="103932" custScaleY="11473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DFC290E-5D8C-4FEE-8166-57641CFB6B2A}" type="presOf" srcId="{099A0E8D-C8C6-400F-82F1-D3D307AF8880}" destId="{CD578AFC-5132-40A8-8BC5-84897D2C2EBE}" srcOrd="0" destOrd="0" presId="urn:microsoft.com/office/officeart/2005/8/layout/vList5"/>
    <dgm:cxn modelId="{5F3FFEB4-C918-4F25-8602-FEB737D32073}" type="presOf" srcId="{939B62E4-1FA3-4F46-B4AD-470730A314D7}" destId="{7B1B9DBB-5F37-416C-A425-0333CF8D9A19}" srcOrd="0" destOrd="0" presId="urn:microsoft.com/office/officeart/2005/8/layout/vList5"/>
    <dgm:cxn modelId="{89B9FC26-9161-4EFC-B574-8E89BDD2C6A5}" type="presOf" srcId="{B92349E1-5FE6-4C56-A6F1-49228442D543}" destId="{23B657DC-4404-4B8B-A501-CECD9046C099}" srcOrd="0" destOrd="2" presId="urn:microsoft.com/office/officeart/2005/8/layout/vList5"/>
    <dgm:cxn modelId="{00EFE27D-DF6E-4030-BD07-8D74984875FF}" type="presOf" srcId="{5589F43D-AEF4-4C44-B90E-0FB44A676395}" destId="{FAD19583-ABD4-417D-B7C8-7D9CC33B9FB4}" srcOrd="0" destOrd="1" presId="urn:microsoft.com/office/officeart/2005/8/layout/vList5"/>
    <dgm:cxn modelId="{BBB0F2F1-B7A8-4AE4-8335-258545D88C5F}" type="presOf" srcId="{3EA746AB-D95C-491F-BF18-C7245AEB8CE5}" destId="{23B657DC-4404-4B8B-A501-CECD9046C099}" srcOrd="0" destOrd="0" presId="urn:microsoft.com/office/officeart/2005/8/layout/vList5"/>
    <dgm:cxn modelId="{340812F6-029A-49FC-B0BD-D8C648E828CC}" srcId="{939B62E4-1FA3-4F46-B4AD-470730A314D7}" destId="{099A0E8D-C8C6-400F-82F1-D3D307AF8880}" srcOrd="0" destOrd="0" parTransId="{F298C5D2-8A40-4942-9BD9-47FE99348F23}" sibTransId="{4722F424-A45A-4F12-9144-3249759DFD82}"/>
    <dgm:cxn modelId="{C2886344-6DB9-42A8-99BE-7BAFC3A74D31}" srcId="{921F63AD-6098-4AEA-A05F-498E7B209806}" destId="{6B2F731C-E859-47B9-9AC3-B6D78EE5205B}" srcOrd="1" destOrd="0" parTransId="{4F738FF9-F78A-4086-8E0C-7F8399077B38}" sibTransId="{F91A7496-4CDD-470E-8A31-F57A1240CC00}"/>
    <dgm:cxn modelId="{C8A426A8-A813-406A-BED5-C9FFCE9CB5CA}" srcId="{A2C6C08C-EE87-412A-AC5C-22CD18E32601}" destId="{7E749635-AAA1-4A1D-9D28-E88A1A21503D}" srcOrd="1" destOrd="0" parTransId="{D92C7199-B57F-4464-A938-7E14607F441A}" sibTransId="{96A07CB4-7613-4691-BD26-D8FDE2E9EC32}"/>
    <dgm:cxn modelId="{9887ADEA-9E75-4AA0-B33A-CFF65D68A994}" type="presOf" srcId="{6B2F731C-E859-47B9-9AC3-B6D78EE5205B}" destId="{4C0F6EA8-FF82-48C2-BF40-0D7FB28B9C68}" srcOrd="0" destOrd="1" presId="urn:microsoft.com/office/officeart/2005/8/layout/vList5"/>
    <dgm:cxn modelId="{D8893F46-242C-4BBA-8FC2-88C1B24ABD53}" srcId="{A2C6C08C-EE87-412A-AC5C-22CD18E32601}" destId="{3EA746AB-D95C-491F-BF18-C7245AEB8CE5}" srcOrd="0" destOrd="0" parTransId="{6B396987-77D4-4D90-A75E-44680F8B5EC4}" sibTransId="{591F0551-F9EA-4E7D-B933-4C49CD35EF50}"/>
    <dgm:cxn modelId="{B9C36224-635B-4339-8DC8-168DDDDF483E}" srcId="{939B62E4-1FA3-4F46-B4AD-470730A314D7}" destId="{921F63AD-6098-4AEA-A05F-498E7B209806}" srcOrd="2" destOrd="0" parTransId="{1D3B6D2E-7C63-40ED-AFE9-E3CEE5D6884A}" sibTransId="{E26474DB-E242-4337-9049-39B3748C72CF}"/>
    <dgm:cxn modelId="{C638A89B-20F9-416C-A5C5-6D0514904DBD}" srcId="{099A0E8D-C8C6-400F-82F1-D3D307AF8880}" destId="{6F5158BE-F8A5-44B6-9984-B03D109800CB}" srcOrd="0" destOrd="0" parTransId="{F52F544F-71CB-45F4-86D5-178E42674F03}" sibTransId="{54C4766B-D5F6-4566-B3F1-F1ABB50A54E3}"/>
    <dgm:cxn modelId="{6F15EDB3-7879-4572-AAB4-38CEC2421B7E}" type="presOf" srcId="{7E749635-AAA1-4A1D-9D28-E88A1A21503D}" destId="{23B657DC-4404-4B8B-A501-CECD9046C099}" srcOrd="0" destOrd="1" presId="urn:microsoft.com/office/officeart/2005/8/layout/vList5"/>
    <dgm:cxn modelId="{35CBC480-70C6-4710-A88A-26222C165232}" type="presOf" srcId="{A2C6C08C-EE87-412A-AC5C-22CD18E32601}" destId="{3948AEC7-75A6-4918-B186-C9E5B5AC48E0}" srcOrd="0" destOrd="0" presId="urn:microsoft.com/office/officeart/2005/8/layout/vList5"/>
    <dgm:cxn modelId="{85733AFF-D962-4119-B445-CBEB4093AE26}" srcId="{939B62E4-1FA3-4F46-B4AD-470730A314D7}" destId="{A2C6C08C-EE87-412A-AC5C-22CD18E32601}" srcOrd="1" destOrd="0" parTransId="{D85B5AE9-18CC-4E6E-9104-9476A1A330F6}" sibTransId="{9DB155E5-0FBD-4F70-B779-FA5AA224AC30}"/>
    <dgm:cxn modelId="{D38DDFFB-E5C5-4EE6-8E6A-B3F2C5FE1D4A}" type="presOf" srcId="{8F164DA4-220E-4D52-A313-89FB82EE8BD1}" destId="{4C0F6EA8-FF82-48C2-BF40-0D7FB28B9C68}" srcOrd="0" destOrd="0" presId="urn:microsoft.com/office/officeart/2005/8/layout/vList5"/>
    <dgm:cxn modelId="{A5244A91-FB11-4233-85E4-BE138F371B88}" srcId="{A2C6C08C-EE87-412A-AC5C-22CD18E32601}" destId="{B92349E1-5FE6-4C56-A6F1-49228442D543}" srcOrd="2" destOrd="0" parTransId="{DC606C48-D1C7-428E-9C89-22F5661523B6}" sibTransId="{08CFCD2F-D09D-4F40-A586-485B87BAE2FD}"/>
    <dgm:cxn modelId="{9025BF9C-1504-4EC7-825D-1A729292A317}" type="presOf" srcId="{6F5158BE-F8A5-44B6-9984-B03D109800CB}" destId="{FAD19583-ABD4-417D-B7C8-7D9CC33B9FB4}" srcOrd="0" destOrd="0" presId="urn:microsoft.com/office/officeart/2005/8/layout/vList5"/>
    <dgm:cxn modelId="{69B6F83E-C5F9-485B-B2B0-445BD69E91A5}" srcId="{099A0E8D-C8C6-400F-82F1-D3D307AF8880}" destId="{5589F43D-AEF4-4C44-B90E-0FB44A676395}" srcOrd="1" destOrd="0" parTransId="{A71E7E46-8C68-493E-B5CF-10DB87809EE3}" sibTransId="{9694E15B-FCDD-4F6D-9AF5-E2364243EB1D}"/>
    <dgm:cxn modelId="{71A2BA39-C57E-473D-A281-241990FF8D05}" srcId="{921F63AD-6098-4AEA-A05F-498E7B209806}" destId="{8F164DA4-220E-4D52-A313-89FB82EE8BD1}" srcOrd="0" destOrd="0" parTransId="{3A3F2AC1-D7CF-4560-ACF3-8CA44F24E590}" sibTransId="{0C7CBA09-5523-4041-A7A9-3B5575036B4B}"/>
    <dgm:cxn modelId="{CEFA7FC7-73F3-404E-8111-3AC48E9E713C}" type="presOf" srcId="{921F63AD-6098-4AEA-A05F-498E7B209806}" destId="{AB5B40E4-798B-4ECF-BF14-8CD96055A1A2}" srcOrd="0" destOrd="0" presId="urn:microsoft.com/office/officeart/2005/8/layout/vList5"/>
    <dgm:cxn modelId="{69761086-1A02-4E07-9A83-C9E32FBD0E1B}" type="presParOf" srcId="{7B1B9DBB-5F37-416C-A425-0333CF8D9A19}" destId="{62EFEBA2-D0AF-45BD-8CA5-75B552D54357}" srcOrd="0" destOrd="0" presId="urn:microsoft.com/office/officeart/2005/8/layout/vList5"/>
    <dgm:cxn modelId="{DF532B47-77C4-4C15-B7EE-D61D0DFDC33E}" type="presParOf" srcId="{62EFEBA2-D0AF-45BD-8CA5-75B552D54357}" destId="{CD578AFC-5132-40A8-8BC5-84897D2C2EBE}" srcOrd="0" destOrd="0" presId="urn:microsoft.com/office/officeart/2005/8/layout/vList5"/>
    <dgm:cxn modelId="{3B865B77-C65D-4E60-9826-729639DB1C95}" type="presParOf" srcId="{62EFEBA2-D0AF-45BD-8CA5-75B552D54357}" destId="{FAD19583-ABD4-417D-B7C8-7D9CC33B9FB4}" srcOrd="1" destOrd="0" presId="urn:microsoft.com/office/officeart/2005/8/layout/vList5"/>
    <dgm:cxn modelId="{52CB4DD6-F2F4-4767-94A0-B661DEB1A7B4}" type="presParOf" srcId="{7B1B9DBB-5F37-416C-A425-0333CF8D9A19}" destId="{1A5755A6-5900-4AC7-9292-387810C174EC}" srcOrd="1" destOrd="0" presId="urn:microsoft.com/office/officeart/2005/8/layout/vList5"/>
    <dgm:cxn modelId="{FFC55677-BB9D-4B63-BC69-997C0E09F6FB}" type="presParOf" srcId="{7B1B9DBB-5F37-416C-A425-0333CF8D9A19}" destId="{9829B017-38D9-40B5-A7D7-FDA663C3CA2F}" srcOrd="2" destOrd="0" presId="urn:microsoft.com/office/officeart/2005/8/layout/vList5"/>
    <dgm:cxn modelId="{9D34DEDF-C7FD-426D-BF66-B13A761DB30B}" type="presParOf" srcId="{9829B017-38D9-40B5-A7D7-FDA663C3CA2F}" destId="{3948AEC7-75A6-4918-B186-C9E5B5AC48E0}" srcOrd="0" destOrd="0" presId="urn:microsoft.com/office/officeart/2005/8/layout/vList5"/>
    <dgm:cxn modelId="{C342120F-0DDB-4789-8628-EB05063157B5}" type="presParOf" srcId="{9829B017-38D9-40B5-A7D7-FDA663C3CA2F}" destId="{23B657DC-4404-4B8B-A501-CECD9046C099}" srcOrd="1" destOrd="0" presId="urn:microsoft.com/office/officeart/2005/8/layout/vList5"/>
    <dgm:cxn modelId="{E2782EBD-2CC0-4BEB-91D2-4180FF0D2204}" type="presParOf" srcId="{7B1B9DBB-5F37-416C-A425-0333CF8D9A19}" destId="{859899D4-5011-4BD5-AB32-523532B649F0}" srcOrd="3" destOrd="0" presId="urn:microsoft.com/office/officeart/2005/8/layout/vList5"/>
    <dgm:cxn modelId="{9E44660F-0706-4357-BCC6-DBDAB643B703}" type="presParOf" srcId="{7B1B9DBB-5F37-416C-A425-0333CF8D9A19}" destId="{46E4EA1D-F027-42FA-89EA-8F1A9CC944BB}" srcOrd="4" destOrd="0" presId="urn:microsoft.com/office/officeart/2005/8/layout/vList5"/>
    <dgm:cxn modelId="{5A8A91DD-A8B5-4210-B452-F2B5509D9365}" type="presParOf" srcId="{46E4EA1D-F027-42FA-89EA-8F1A9CC944BB}" destId="{AB5B40E4-798B-4ECF-BF14-8CD96055A1A2}" srcOrd="0" destOrd="0" presId="urn:microsoft.com/office/officeart/2005/8/layout/vList5"/>
    <dgm:cxn modelId="{935B2508-A713-4041-9689-D3ED0A66BFA6}" type="presParOf" srcId="{46E4EA1D-F027-42FA-89EA-8F1A9CC944BB}" destId="{4C0F6EA8-FF82-48C2-BF40-0D7FB28B9C68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19583-ABD4-417D-B7C8-7D9CC33B9FB4}">
      <dsp:nvSpPr>
        <dsp:cNvPr id="0" name=""/>
        <dsp:cNvSpPr/>
      </dsp:nvSpPr>
      <dsp:spPr>
        <a:xfrm rot="5400000">
          <a:off x="6775585" y="-3112305"/>
          <a:ext cx="1303514" cy="76642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Pouca efetividade da cooperação intergovernamental.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Dificuldades no emprego de instrumentos de cooperação existentes</a:t>
          </a:r>
          <a:r>
            <a:rPr lang="pt-BR" sz="1500" kern="1200" dirty="0" smtClean="0"/>
            <a:t>.</a:t>
          </a:r>
          <a:endParaRPr lang="pt-BR" sz="1500" kern="1200" dirty="0"/>
        </a:p>
      </dsp:txBody>
      <dsp:txXfrm rot="-5400000">
        <a:off x="3595196" y="131716"/>
        <a:ext cx="7600661" cy="1176250"/>
      </dsp:txXfrm>
    </dsp:sp>
    <dsp:sp modelId="{CD578AFC-5132-40A8-8BC5-84897D2C2EBE}">
      <dsp:nvSpPr>
        <dsp:cNvPr id="0" name=""/>
        <dsp:cNvSpPr/>
      </dsp:nvSpPr>
      <dsp:spPr>
        <a:xfrm>
          <a:off x="0" y="1514"/>
          <a:ext cx="3396748" cy="14366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Cooperação interinstitucional </a:t>
          </a:r>
          <a:endParaRPr lang="pt-BR" sz="3000" kern="1200" dirty="0"/>
        </a:p>
      </dsp:txBody>
      <dsp:txXfrm>
        <a:off x="70132" y="71646"/>
        <a:ext cx="3256484" cy="1296387"/>
      </dsp:txXfrm>
    </dsp:sp>
    <dsp:sp modelId="{23B657DC-4404-4B8B-A501-CECD9046C099}">
      <dsp:nvSpPr>
        <dsp:cNvPr id="0" name=""/>
        <dsp:cNvSpPr/>
      </dsp:nvSpPr>
      <dsp:spPr>
        <a:xfrm rot="5400000">
          <a:off x="6793886" y="-1644850"/>
          <a:ext cx="1275275" cy="764437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>
              <a:sym typeface="Wingdings" panose="05000000000000000000" pitchFamily="2" charset="2"/>
            </a:rPr>
            <a:t>C</a:t>
          </a:r>
          <a:r>
            <a:rPr lang="pt-BR" sz="2000" kern="1200" dirty="0" smtClean="0"/>
            <a:t>onstantes mudanças nas regras de acesso aos recursos.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Falta de atualização dos manuais institucionais.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Dificulta a “conformação de organizações, políticas e normas legais” (PAIM, 2011, p. 23).</a:t>
          </a:r>
          <a:endParaRPr lang="pt-BR" sz="2000" kern="1200" dirty="0"/>
        </a:p>
      </dsp:txBody>
      <dsp:txXfrm rot="-5400000">
        <a:off x="3609338" y="1601952"/>
        <a:ext cx="7582117" cy="1150767"/>
      </dsp:txXfrm>
    </dsp:sp>
    <dsp:sp modelId="{3948AEC7-75A6-4918-B186-C9E5B5AC48E0}">
      <dsp:nvSpPr>
        <dsp:cNvPr id="0" name=""/>
        <dsp:cNvSpPr/>
      </dsp:nvSpPr>
      <dsp:spPr>
        <a:xfrm>
          <a:off x="0" y="1535163"/>
          <a:ext cx="3444879" cy="12249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Institucionalização dos procedimentos </a:t>
          </a:r>
          <a:endParaRPr lang="pt-BR" sz="3000" kern="1200" dirty="0"/>
        </a:p>
      </dsp:txBody>
      <dsp:txXfrm>
        <a:off x="59797" y="1594960"/>
        <a:ext cx="3325285" cy="1105352"/>
      </dsp:txXfrm>
    </dsp:sp>
    <dsp:sp modelId="{4C0F6EA8-FF82-48C2-BF40-0D7FB28B9C68}">
      <dsp:nvSpPr>
        <dsp:cNvPr id="0" name=""/>
        <dsp:cNvSpPr/>
      </dsp:nvSpPr>
      <dsp:spPr>
        <a:xfrm rot="5400000">
          <a:off x="6780015" y="-244657"/>
          <a:ext cx="1318673" cy="764018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De ordem técnica </a:t>
          </a:r>
          <a:r>
            <a:rPr lang="pt-BR" sz="2000" kern="1200" dirty="0" smtClean="0">
              <a:sym typeface="Wingdings" panose="05000000000000000000" pitchFamily="2" charset="2"/>
            </a:rPr>
            <a:t> </a:t>
          </a:r>
          <a:r>
            <a:rPr lang="pt-BR" sz="2000" kern="1200" dirty="0" smtClean="0"/>
            <a:t>procedimentos de cada instituição envolvida no processo;</a:t>
          </a:r>
          <a:endParaRPr lang="pt-B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000" kern="1200" dirty="0" smtClean="0"/>
            <a:t>De ordem política.</a:t>
          </a:r>
          <a:endParaRPr lang="pt-BR" sz="2000" kern="1200" dirty="0"/>
        </a:p>
      </dsp:txBody>
      <dsp:txXfrm rot="-5400000">
        <a:off x="3619261" y="2980469"/>
        <a:ext cx="7575809" cy="1189929"/>
      </dsp:txXfrm>
    </dsp:sp>
    <dsp:sp modelId="{AB5B40E4-798B-4ECF-BF14-8CD96055A1A2}">
      <dsp:nvSpPr>
        <dsp:cNvPr id="0" name=""/>
        <dsp:cNvSpPr/>
      </dsp:nvSpPr>
      <dsp:spPr>
        <a:xfrm>
          <a:off x="0" y="2857107"/>
          <a:ext cx="3420813" cy="14366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Conflitos interinstitucionais </a:t>
          </a:r>
          <a:endParaRPr lang="pt-BR" sz="3000" kern="1200" dirty="0"/>
        </a:p>
      </dsp:txBody>
      <dsp:txXfrm>
        <a:off x="70132" y="2927239"/>
        <a:ext cx="3280549" cy="1296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oraes@ufba.br" TargetMode="External"/><Relationship Id="rId4" Type="http://schemas.openxmlformats.org/officeDocument/2006/relationships/hyperlink" Target="mailto:hvitordourado@hot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14321" y="1990726"/>
            <a:ext cx="9144000" cy="2387600"/>
          </a:xfrm>
        </p:spPr>
        <p:txBody>
          <a:bodyPr anchor="ctr" anchorCtr="0">
            <a:normAutofit/>
          </a:bodyPr>
          <a:lstStyle/>
          <a:p>
            <a:pPr algn="ctr"/>
            <a:r>
              <a:rPr lang="pt-BR" sz="5400" b="1" dirty="0" smtClean="0"/>
              <a:t>Análise de arranjos institucionais alternativos na área de saneamento básico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594756" y="4748666"/>
            <a:ext cx="9144000" cy="1655762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dirty="0" smtClean="0"/>
              <a:t>Hugo Vítor Dourado de Almeida (SUEST-BA/Funasa)</a:t>
            </a:r>
          </a:p>
          <a:p>
            <a:pPr marL="0" indent="0" algn="ctr">
              <a:buNone/>
            </a:pPr>
            <a:r>
              <a:rPr lang="pt-BR" dirty="0" smtClean="0"/>
              <a:t>Luiz Roberto Santos Moraes (MAASA/UFBA)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372622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4 – MATERIAIS E MÉTODOS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208555"/>
            <a:ext cx="11325726" cy="449981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Levantamento bibliográfico e documental + Análise crítica.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Palavras-chave: saneamento básico, ambiente institucional, ambiente institucional-normativo, desenho institucional, crise institucional, </a:t>
            </a:r>
            <a:r>
              <a:rPr lang="pt-BR" dirty="0"/>
              <a:t>entre outras</a:t>
            </a:r>
            <a:r>
              <a:rPr lang="pt-BR" dirty="0" smtClean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Categorias analíticas: i</a:t>
            </a:r>
            <a:r>
              <a:rPr lang="pt-BR" dirty="0"/>
              <a:t>) cooperação interinstitucional; </a:t>
            </a:r>
            <a:r>
              <a:rPr lang="pt-BR" dirty="0" err="1"/>
              <a:t>ii</a:t>
            </a:r>
            <a:r>
              <a:rPr lang="pt-BR" dirty="0"/>
              <a:t>) institucionalização dos procedimentos;  e </a:t>
            </a:r>
            <a:r>
              <a:rPr lang="pt-BR" dirty="0" err="1"/>
              <a:t>iii</a:t>
            </a:r>
            <a:r>
              <a:rPr lang="pt-BR" dirty="0"/>
              <a:t>) conflitos </a:t>
            </a:r>
            <a:r>
              <a:rPr lang="pt-BR" dirty="0" smtClean="0"/>
              <a:t>interinstitucionais (adaptadas </a:t>
            </a:r>
            <a:r>
              <a:rPr lang="pt-BR" dirty="0"/>
              <a:t>de </a:t>
            </a:r>
            <a:r>
              <a:rPr lang="pt-BR" dirty="0" smtClean="0"/>
              <a:t>ALMEIDA, 2016).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832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48899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5</a:t>
            </a:r>
            <a:r>
              <a:rPr lang="pt-BR" sz="6000" b="1" dirty="0" smtClean="0"/>
              <a:t> – RESULTADOS E DISCUSSÃO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24932"/>
            <a:ext cx="11325726" cy="43634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       CONSÓRCIOS PÚBLICOS: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Figura </a:t>
            </a:r>
            <a:r>
              <a:rPr lang="pt-BR" dirty="0"/>
              <a:t>jurídica criada para cumprimento dos objetivos de interesse comum dos entes </a:t>
            </a:r>
            <a:r>
              <a:rPr lang="pt-BR" dirty="0" smtClean="0"/>
              <a:t>consorciados (art</a:t>
            </a:r>
            <a:r>
              <a:rPr lang="pt-BR" dirty="0"/>
              <a:t>. 1º da Lei n</a:t>
            </a:r>
            <a:r>
              <a:rPr lang="pt-BR" baseline="30000" dirty="0"/>
              <a:t>o</a:t>
            </a:r>
            <a:r>
              <a:rPr lang="pt-BR" dirty="0"/>
              <a:t> </a:t>
            </a:r>
            <a:r>
              <a:rPr lang="pt-BR" dirty="0" smtClean="0"/>
              <a:t>11.107/2005) </a:t>
            </a:r>
            <a:r>
              <a:rPr lang="pt-BR" dirty="0" smtClean="0">
                <a:sym typeface="Wingdings" panose="05000000000000000000" pitchFamily="2" charset="2"/>
              </a:rPr>
              <a:t> A</a:t>
            </a:r>
            <a:r>
              <a:rPr lang="pt-BR" dirty="0" smtClean="0"/>
              <a:t>rranjo diretamente voltado para </a:t>
            </a:r>
            <a:r>
              <a:rPr lang="pt-BR" b="1" dirty="0" smtClean="0">
                <a:solidFill>
                  <a:srgbClr val="00B0F0"/>
                </a:solidFill>
              </a:rPr>
              <a:t>cooperação </a:t>
            </a:r>
            <a:r>
              <a:rPr lang="pt-BR" b="1" dirty="0">
                <a:solidFill>
                  <a:srgbClr val="00B0F0"/>
                </a:solidFill>
              </a:rPr>
              <a:t>interinstitucional</a:t>
            </a:r>
            <a:r>
              <a:rPr lang="pt-BR" dirty="0"/>
              <a:t> entre entes federativos</a:t>
            </a:r>
            <a:r>
              <a:rPr lang="pt-BR" dirty="0" smtClean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Pessoa Jurídica </a:t>
            </a:r>
            <a:r>
              <a:rPr lang="pt-BR" dirty="0"/>
              <a:t>formada exclusivamente por entes da </a:t>
            </a:r>
            <a:r>
              <a:rPr lang="pt-BR" dirty="0" smtClean="0"/>
              <a:t>Federação (reg. da Lei </a:t>
            </a:r>
            <a:r>
              <a:rPr lang="pt-BR" dirty="0"/>
              <a:t>n</a:t>
            </a:r>
            <a:r>
              <a:rPr lang="pt-BR" baseline="30000" dirty="0"/>
              <a:t>o</a:t>
            </a:r>
            <a:r>
              <a:rPr lang="pt-BR" dirty="0"/>
              <a:t> 11.107/2005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 R</a:t>
            </a:r>
            <a:r>
              <a:rPr lang="pt-BR" dirty="0" smtClean="0"/>
              <a:t>eduz possibilidades </a:t>
            </a:r>
            <a:r>
              <a:rPr lang="pt-BR" dirty="0"/>
              <a:t>de cooperação ao não prever diretamente no acordo, por exemplo, entidades da administração indireta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dirty="0" smtClean="0"/>
              <a:t>Possibilidade de firmar </a:t>
            </a:r>
            <a:r>
              <a:rPr lang="pt-BR" dirty="0"/>
              <a:t>convênios, contratos ou acordos de outras natureza </a:t>
            </a:r>
            <a:r>
              <a:rPr lang="pt-BR" dirty="0" smtClean="0"/>
              <a:t>com Administração </a:t>
            </a:r>
            <a:r>
              <a:rPr lang="pt-BR" dirty="0"/>
              <a:t>Pública </a:t>
            </a:r>
            <a:r>
              <a:rPr lang="pt-BR" dirty="0" smtClean="0"/>
              <a:t>ou outras </a:t>
            </a:r>
            <a:r>
              <a:rPr lang="pt-BR" dirty="0"/>
              <a:t>figuras jurídicas (BRASIL, 2005</a:t>
            </a:r>
            <a:r>
              <a:rPr lang="pt-BR" dirty="0" smtClean="0"/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1022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30561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5</a:t>
            </a:r>
            <a:r>
              <a:rPr lang="pt-BR" sz="6000" b="1" dirty="0" smtClean="0"/>
              <a:t> – RESULTADOS E DISCUSSÃO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24932"/>
            <a:ext cx="11325726" cy="43153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       CONSÓRCIOS PÚBLICOS: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Constituído </a:t>
            </a:r>
            <a:r>
              <a:rPr lang="pt-BR" dirty="0"/>
              <a:t>por </a:t>
            </a:r>
            <a:r>
              <a:rPr lang="pt-BR" dirty="0" smtClean="0"/>
              <a:t>contrato (</a:t>
            </a:r>
            <a:r>
              <a:rPr lang="pt-BR" dirty="0"/>
              <a:t>Lei nº 11.107/2005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P</a:t>
            </a:r>
            <a:r>
              <a:rPr lang="pt-BR" dirty="0" smtClean="0"/>
              <a:t>révia </a:t>
            </a:r>
            <a:r>
              <a:rPr lang="pt-BR" dirty="0"/>
              <a:t>subscrição de protocolo de intenções, ratificado por lei pelos entes </a:t>
            </a:r>
            <a:r>
              <a:rPr lang="pt-BR" dirty="0" smtClean="0"/>
              <a:t>consorciados </a:t>
            </a:r>
            <a:r>
              <a:rPr lang="pt-BR" dirty="0" smtClean="0">
                <a:sym typeface="Wingdings" panose="05000000000000000000" pitchFamily="2" charset="2"/>
              </a:rPr>
              <a:t> F</a:t>
            </a:r>
            <a:r>
              <a:rPr lang="pt-BR" dirty="0" smtClean="0"/>
              <a:t>orma </a:t>
            </a:r>
            <a:r>
              <a:rPr lang="pt-BR" dirty="0"/>
              <a:t>de instituição prevista em </a:t>
            </a:r>
            <a:r>
              <a:rPr lang="pt-BR" dirty="0" smtClean="0"/>
              <a:t>Lei, com </a:t>
            </a:r>
            <a:r>
              <a:rPr lang="pt-BR" dirty="0"/>
              <a:t>procedimentos institucionais bem </a:t>
            </a:r>
            <a:r>
              <a:rPr lang="pt-BR" dirty="0" smtClean="0"/>
              <a:t>definidos </a:t>
            </a:r>
            <a:r>
              <a:rPr lang="pt-BR" dirty="0" smtClean="0">
                <a:sym typeface="Wingdings" panose="05000000000000000000" pitchFamily="2" charset="2"/>
              </a:rPr>
              <a:t></a:t>
            </a:r>
            <a:r>
              <a:rPr lang="pt-BR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pt-BR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Institucionalização dos procedimentos</a:t>
            </a:r>
            <a:r>
              <a:rPr lang="pt-BR" dirty="0" smtClean="0">
                <a:solidFill>
                  <a:srgbClr val="00B0F0"/>
                </a:solidFill>
              </a:rPr>
              <a:t>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Natureza facultativa + Nuances </a:t>
            </a:r>
            <a:r>
              <a:rPr lang="pt-BR" dirty="0"/>
              <a:t>institucionais </a:t>
            </a:r>
            <a:r>
              <a:rPr lang="pt-BR" dirty="0" smtClean="0"/>
              <a:t>bem definidas (Lei de </a:t>
            </a:r>
            <a:r>
              <a:rPr lang="pt-BR" dirty="0"/>
              <a:t>2005 e </a:t>
            </a:r>
            <a:r>
              <a:rPr lang="pt-BR" dirty="0" smtClean="0"/>
              <a:t>regulamento de 2007) + Área </a:t>
            </a:r>
            <a:r>
              <a:rPr lang="pt-BR" dirty="0"/>
              <a:t>de atuação </a:t>
            </a:r>
            <a:r>
              <a:rPr lang="pt-BR" dirty="0" smtClean="0"/>
              <a:t>restrita aos territórios </a:t>
            </a:r>
            <a:r>
              <a:rPr lang="pt-BR" dirty="0"/>
              <a:t>dos entes Federativos que o ratificaram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dirty="0" smtClean="0"/>
              <a:t>Reduz </a:t>
            </a:r>
            <a:r>
              <a:rPr lang="pt-BR" dirty="0"/>
              <a:t>o campo de ocorrência de </a:t>
            </a:r>
            <a:r>
              <a:rPr lang="pt-BR" b="1" dirty="0">
                <a:solidFill>
                  <a:srgbClr val="00B0F0"/>
                </a:solidFill>
              </a:rPr>
              <a:t>conflitos</a:t>
            </a:r>
            <a:r>
              <a:rPr lang="pt-BR" dirty="0"/>
              <a:t> de abrangência e de competência (BRASIL, 2007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8838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439122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5</a:t>
            </a:r>
            <a:r>
              <a:rPr lang="pt-BR" sz="6000" b="1" dirty="0" smtClean="0"/>
              <a:t> – RESULTADOS E DISCUSSÃO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08307"/>
            <a:ext cx="11325726" cy="43634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       </a:t>
            </a:r>
            <a:r>
              <a:rPr lang="pt-BR" b="1" dirty="0" smtClean="0"/>
              <a:t>ENTES METROPOLITANOS: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“Adequado </a:t>
            </a:r>
            <a:r>
              <a:rPr lang="pt-BR" dirty="0"/>
              <a:t>atendimento do interesse comum” em </a:t>
            </a:r>
            <a:r>
              <a:rPr lang="pt-BR" dirty="0" err="1" smtClean="0"/>
              <a:t>RMs</a:t>
            </a:r>
            <a:r>
              <a:rPr lang="pt-BR" dirty="0" smtClean="0"/>
              <a:t> (</a:t>
            </a:r>
            <a:r>
              <a:rPr lang="pt-BR" b="1" dirty="0" smtClean="0">
                <a:solidFill>
                  <a:srgbClr val="00B0F0"/>
                </a:solidFill>
              </a:rPr>
              <a:t>cooperação interinstitucional</a:t>
            </a:r>
            <a:r>
              <a:rPr lang="pt-BR" dirty="0" smtClean="0"/>
              <a:t>)  </a:t>
            </a:r>
            <a:r>
              <a:rPr lang="pt-BR" dirty="0" smtClean="0">
                <a:sym typeface="Wingdings" panose="05000000000000000000" pitchFamily="2" charset="2"/>
              </a:rPr>
              <a:t>  </a:t>
            </a:r>
            <a:r>
              <a:rPr lang="pt-BR" dirty="0" smtClean="0"/>
              <a:t>ADI </a:t>
            </a:r>
            <a:r>
              <a:rPr lang="pt-BR" dirty="0"/>
              <a:t>1.842/1998 do PDT do </a:t>
            </a:r>
            <a:r>
              <a:rPr lang="pt-BR" dirty="0" smtClean="0"/>
              <a:t>RJ (STF</a:t>
            </a:r>
            <a:r>
              <a:rPr lang="pt-BR" dirty="0"/>
              <a:t>, 2013, </a:t>
            </a:r>
            <a:r>
              <a:rPr lang="pt-BR" dirty="0" err="1"/>
              <a:t>s.p</a:t>
            </a:r>
            <a:r>
              <a:rPr lang="pt-BR" dirty="0" err="1" smtClean="0"/>
              <a:t>.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 E</a:t>
            </a:r>
            <a:r>
              <a:rPr lang="pt-BR" dirty="0" smtClean="0"/>
              <a:t>nvolve </a:t>
            </a:r>
            <a:r>
              <a:rPr lang="pt-BR" dirty="0"/>
              <a:t>apenas entes </a:t>
            </a:r>
            <a:r>
              <a:rPr lang="pt-BR" dirty="0" smtClean="0"/>
              <a:t>federativos (</a:t>
            </a:r>
            <a:r>
              <a:rPr lang="pt-BR" b="1" dirty="0" smtClean="0"/>
              <a:t>=</a:t>
            </a:r>
            <a:r>
              <a:rPr lang="pt-BR" dirty="0" smtClean="0"/>
              <a:t> consórcios </a:t>
            </a:r>
            <a:r>
              <a:rPr lang="pt-BR" dirty="0"/>
              <a:t>públicos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 N</a:t>
            </a:r>
            <a:r>
              <a:rPr lang="pt-BR" dirty="0" smtClean="0"/>
              <a:t>atureza compulsória (</a:t>
            </a:r>
            <a:r>
              <a:rPr lang="pt-BR" b="1" dirty="0" smtClean="0"/>
              <a:t>≠</a:t>
            </a:r>
            <a:r>
              <a:rPr lang="pt-BR" dirty="0" smtClean="0"/>
              <a:t> consórcios </a:t>
            </a:r>
            <a:r>
              <a:rPr lang="pt-BR" dirty="0"/>
              <a:t>públicos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 I</a:t>
            </a:r>
            <a:r>
              <a:rPr lang="pt-BR" dirty="0" smtClean="0"/>
              <a:t>nstituídos </a:t>
            </a:r>
            <a:r>
              <a:rPr lang="pt-BR" dirty="0"/>
              <a:t>por </a:t>
            </a:r>
            <a:r>
              <a:rPr lang="pt-BR" dirty="0" smtClean="0"/>
              <a:t>lei </a:t>
            </a:r>
            <a:r>
              <a:rPr lang="pt-BR" dirty="0"/>
              <a:t>complementar </a:t>
            </a:r>
            <a:r>
              <a:rPr lang="pt-BR" dirty="0" smtClean="0"/>
              <a:t>estadual.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Parâmetros não definidos pelo STF: divisão </a:t>
            </a:r>
            <a:r>
              <a:rPr lang="pt-BR" dirty="0"/>
              <a:t>do poder </a:t>
            </a:r>
            <a:r>
              <a:rPr lang="pt-BR" dirty="0" smtClean="0"/>
              <a:t>decisório, extensão </a:t>
            </a:r>
            <a:r>
              <a:rPr lang="pt-BR" dirty="0"/>
              <a:t>territorial da </a:t>
            </a:r>
            <a:r>
              <a:rPr lang="pt-BR" dirty="0" smtClean="0"/>
              <a:t>decisão (CASTRO; BERTOCCELLI, 2014)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dirty="0" smtClean="0"/>
              <a:t>Institucionalidade </a:t>
            </a:r>
            <a:r>
              <a:rPr lang="pt-BR" dirty="0"/>
              <a:t>incipiente comparada aos consórcios ou aos Acordos </a:t>
            </a:r>
            <a:r>
              <a:rPr lang="pt-BR" dirty="0" smtClean="0"/>
              <a:t>Setoriais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b="1" dirty="0">
                <a:solidFill>
                  <a:srgbClr val="FF0000"/>
                </a:solidFill>
                <a:sym typeface="Wingdings" panose="05000000000000000000" pitchFamily="2" charset="2"/>
              </a:rPr>
              <a:t>Institucionalização dos </a:t>
            </a:r>
            <a:r>
              <a:rPr lang="pt-B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procedimentos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1332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464061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5</a:t>
            </a:r>
            <a:r>
              <a:rPr lang="pt-BR" sz="6000" b="1" dirty="0" smtClean="0"/>
              <a:t> – RESULTADOS E DISCUSSÃO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24932"/>
            <a:ext cx="11325726" cy="43313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      </a:t>
            </a:r>
            <a:r>
              <a:rPr lang="pt-BR" b="1" dirty="0" smtClean="0"/>
              <a:t>ENTES METROPOLITANOS: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Natureza compulsória + Nuances </a:t>
            </a:r>
            <a:r>
              <a:rPr lang="pt-BR" dirty="0"/>
              <a:t>institucionais </a:t>
            </a:r>
            <a:r>
              <a:rPr lang="pt-BR" dirty="0" smtClean="0"/>
              <a:t>pouco delineadas (</a:t>
            </a:r>
            <a:r>
              <a:rPr lang="pt-BR" dirty="0" err="1" smtClean="0"/>
              <a:t>LCs</a:t>
            </a:r>
            <a:r>
              <a:rPr lang="pt-BR" dirty="0" smtClean="0"/>
              <a:t> estaduais</a:t>
            </a:r>
            <a:r>
              <a:rPr lang="pt-BR" dirty="0"/>
              <a:t>, tais como a LC nº 41/2014 </a:t>
            </a:r>
            <a:r>
              <a:rPr lang="pt-BR" dirty="0" smtClean="0"/>
              <a:t>BA </a:t>
            </a:r>
            <a:r>
              <a:rPr lang="pt-BR" dirty="0"/>
              <a:t>e em decisões do </a:t>
            </a:r>
            <a:r>
              <a:rPr lang="pt-BR" dirty="0" smtClean="0"/>
              <a:t>STF)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b="1" dirty="0" smtClean="0">
                <a:solidFill>
                  <a:srgbClr val="FF0000"/>
                </a:solidFill>
              </a:rPr>
              <a:t>Favorece a </a:t>
            </a:r>
            <a:r>
              <a:rPr lang="pt-BR" b="1" dirty="0">
                <a:solidFill>
                  <a:srgbClr val="FF0000"/>
                </a:solidFill>
              </a:rPr>
              <a:t>existência de </a:t>
            </a:r>
            <a:r>
              <a:rPr lang="pt-BR" b="1" dirty="0" smtClean="0">
                <a:solidFill>
                  <a:srgbClr val="FF0000"/>
                </a:solidFill>
              </a:rPr>
              <a:t>conflitos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 Em geral resolvidos na justiça.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Exemplo de conflito: Prefeitura </a:t>
            </a:r>
            <a:r>
              <a:rPr lang="pt-BR" dirty="0"/>
              <a:t>Municipal de </a:t>
            </a:r>
            <a:r>
              <a:rPr lang="pt-BR" dirty="0" smtClean="0"/>
              <a:t>Salvador x Governo da Bahia </a:t>
            </a:r>
            <a:r>
              <a:rPr lang="pt-BR" dirty="0"/>
              <a:t>e </a:t>
            </a:r>
            <a:r>
              <a:rPr lang="pt-BR" dirty="0" smtClean="0"/>
              <a:t>Embasa (ALMEIDA </a:t>
            </a:r>
            <a:r>
              <a:rPr lang="pt-BR" i="1" dirty="0" smtClean="0"/>
              <a:t>et al.</a:t>
            </a:r>
            <a:r>
              <a:rPr lang="pt-BR" dirty="0" smtClean="0"/>
              <a:t>, 2015).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097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414185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5</a:t>
            </a:r>
            <a:r>
              <a:rPr lang="pt-BR" sz="6000" b="1" dirty="0" smtClean="0"/>
              <a:t> – RESULTADOS E DISCUSSÃO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096260"/>
            <a:ext cx="11325726" cy="4299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 smtClean="0"/>
              <a:t>        </a:t>
            </a:r>
            <a:r>
              <a:rPr lang="pt-BR" sz="2800" b="1" dirty="0" smtClean="0"/>
              <a:t>ACORDOS SETORIAIS: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/>
              <a:t>“Ato </a:t>
            </a:r>
            <a:r>
              <a:rPr lang="pt-BR" sz="2800" dirty="0"/>
              <a:t>de natureza contratual firmado entre </a:t>
            </a:r>
            <a:r>
              <a:rPr lang="pt-BR" sz="2800"/>
              <a:t>o </a:t>
            </a:r>
            <a:r>
              <a:rPr lang="pt-BR" sz="2800" smtClean="0"/>
              <a:t>Poder Público </a:t>
            </a:r>
            <a:r>
              <a:rPr lang="pt-BR" sz="2800" dirty="0"/>
              <a:t>e fabricantes, importadores, distribuidores ou comerciantes, tendo em vista a implantação da responsabilidade compartilhada pelo ciclo de vida do produto” </a:t>
            </a:r>
            <a:r>
              <a:rPr lang="pt-BR" sz="2800" dirty="0" smtClean="0"/>
              <a:t>(</a:t>
            </a:r>
            <a:r>
              <a:rPr lang="pt-BR" sz="2800" dirty="0"/>
              <a:t>Lei n</a:t>
            </a:r>
            <a:r>
              <a:rPr lang="pt-BR" sz="2800" baseline="30000" dirty="0"/>
              <a:t>o</a:t>
            </a:r>
            <a:r>
              <a:rPr lang="pt-BR" sz="2800" dirty="0"/>
              <a:t> </a:t>
            </a:r>
            <a:r>
              <a:rPr lang="pt-BR" sz="2800" dirty="0" smtClean="0"/>
              <a:t>12.305/2010)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Arranjo diretamente </a:t>
            </a:r>
            <a:r>
              <a:rPr lang="pt-BR" sz="2800" dirty="0"/>
              <a:t>voltado para </a:t>
            </a:r>
            <a:r>
              <a:rPr lang="pt-BR" sz="2800" b="1" dirty="0">
                <a:solidFill>
                  <a:srgbClr val="00B0F0"/>
                </a:solidFill>
              </a:rPr>
              <a:t>cooperação </a:t>
            </a:r>
            <a:r>
              <a:rPr lang="pt-BR" sz="2800" b="1" dirty="0" smtClean="0">
                <a:solidFill>
                  <a:srgbClr val="00B0F0"/>
                </a:solidFill>
              </a:rPr>
              <a:t>interinstitucional</a:t>
            </a:r>
            <a:r>
              <a:rPr lang="pt-BR" sz="2800" dirty="0" smtClean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/>
              <a:t>Maior abrangência que os </a:t>
            </a:r>
            <a:r>
              <a:rPr lang="pt-BR" sz="2800" dirty="0"/>
              <a:t>consórcios </a:t>
            </a:r>
            <a:r>
              <a:rPr lang="pt-BR" sz="2800" dirty="0" smtClean="0"/>
              <a:t>públicos e os entes metropolitanos </a:t>
            </a:r>
            <a:r>
              <a:rPr lang="pt-BR" sz="2800" dirty="0" smtClean="0">
                <a:sym typeface="Wingdings" panose="05000000000000000000" pitchFamily="2" charset="2"/>
              </a:rPr>
              <a:t> A</a:t>
            </a:r>
            <a:r>
              <a:rPr lang="pt-BR" sz="2800" dirty="0" smtClean="0"/>
              <a:t>grega </a:t>
            </a:r>
            <a:r>
              <a:rPr lang="pt-BR" sz="2800" dirty="0"/>
              <a:t>entes diferentes do Poder Público, a exemplo de  fabricantes, importadores, distribuidores ou comerciantes dos produtos objeto da logística </a:t>
            </a:r>
            <a:r>
              <a:rPr lang="pt-BR" sz="2800" dirty="0" smtClean="0"/>
              <a:t>reversa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b="1" dirty="0">
                <a:solidFill>
                  <a:srgbClr val="00B0F0"/>
                </a:solidFill>
              </a:rPr>
              <a:t>cooperação interinstitucional</a:t>
            </a:r>
            <a:r>
              <a:rPr lang="pt-BR" sz="28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14367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42249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5</a:t>
            </a:r>
            <a:r>
              <a:rPr lang="pt-BR" sz="6000" b="1" dirty="0" smtClean="0"/>
              <a:t> – RESULTADOS E DISCUSSÃO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019696"/>
            <a:ext cx="11325726" cy="40586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 smtClean="0"/>
              <a:t>        </a:t>
            </a:r>
            <a:r>
              <a:rPr lang="pt-BR" sz="2800" b="1" dirty="0" smtClean="0"/>
              <a:t>ACORDOS SETORIAIS: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/>
              <a:t>Normativos </a:t>
            </a:r>
            <a:r>
              <a:rPr lang="pt-BR" sz="2800" dirty="0"/>
              <a:t>preveem apenas os itens mínimos a serem contidos no </a:t>
            </a:r>
            <a:r>
              <a:rPr lang="pt-BR" sz="2800" dirty="0" smtClean="0"/>
              <a:t>acordo </a:t>
            </a:r>
            <a:r>
              <a:rPr lang="pt-BR" sz="2800" dirty="0" smtClean="0">
                <a:sym typeface="Wingdings" panose="05000000000000000000" pitchFamily="2" charset="2"/>
              </a:rPr>
              <a:t> P</a:t>
            </a:r>
            <a:r>
              <a:rPr lang="pt-BR" sz="2800" dirty="0" smtClean="0"/>
              <a:t>rodutos </a:t>
            </a:r>
            <a:r>
              <a:rPr lang="pt-BR" sz="2800" dirty="0"/>
              <a:t>e embalagens objeto do </a:t>
            </a:r>
            <a:r>
              <a:rPr lang="pt-BR" sz="2800" dirty="0" smtClean="0"/>
              <a:t>acordo, etapas </a:t>
            </a:r>
            <a:r>
              <a:rPr lang="pt-BR" sz="2800" dirty="0"/>
              <a:t>do ciclo de vida, forma de operacionalização da logística reversa, participação de órgãos públicos </a:t>
            </a:r>
            <a:r>
              <a:rPr lang="pt-BR" sz="2800" dirty="0" smtClean="0"/>
              <a:t>e consumidor nas </a:t>
            </a:r>
            <a:r>
              <a:rPr lang="pt-BR" sz="2800" dirty="0"/>
              <a:t>ações propostas</a:t>
            </a:r>
            <a:r>
              <a:rPr lang="pt-BR" sz="2800" dirty="0" smtClean="0"/>
              <a:t>, metas</a:t>
            </a:r>
            <a:r>
              <a:rPr lang="pt-BR" sz="2800" dirty="0"/>
              <a:t>, </a:t>
            </a:r>
            <a:r>
              <a:rPr lang="pt-BR" sz="2800" dirty="0" smtClean="0"/>
              <a:t>cronograma, atribuições, penalidades (Lei </a:t>
            </a:r>
            <a:r>
              <a:rPr lang="pt-BR" sz="2800" dirty="0"/>
              <a:t>nº 12.305/2010 </a:t>
            </a:r>
            <a:r>
              <a:rPr lang="pt-BR" sz="2800" dirty="0" smtClean="0"/>
              <a:t>e Decreto </a:t>
            </a:r>
            <a:r>
              <a:rPr lang="pt-BR" sz="2800" dirty="0"/>
              <a:t>nº </a:t>
            </a:r>
            <a:r>
              <a:rPr lang="pt-BR" sz="2800" dirty="0" smtClean="0"/>
              <a:t>7.404/2010) </a:t>
            </a:r>
            <a:r>
              <a:rPr lang="pt-BR" sz="2800" dirty="0" smtClean="0">
                <a:sym typeface="Wingdings" panose="05000000000000000000" pitchFamily="2" charset="2"/>
              </a:rPr>
              <a:t> M</a:t>
            </a:r>
            <a:r>
              <a:rPr lang="pt-BR" sz="2800" dirty="0" smtClean="0"/>
              <a:t>aior </a:t>
            </a:r>
            <a:r>
              <a:rPr lang="pt-BR" sz="2800" dirty="0"/>
              <a:t>flexibilidade das entidades envolvidas no </a:t>
            </a:r>
            <a:r>
              <a:rPr lang="pt-BR" sz="2800" dirty="0" smtClean="0"/>
              <a:t>arranjo.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/>
              <a:t>Obrigações dos atores envolvidos definidas </a:t>
            </a:r>
            <a:r>
              <a:rPr lang="pt-BR" sz="2800" dirty="0"/>
              <a:t>detalhadamente nos </a:t>
            </a:r>
            <a:r>
              <a:rPr lang="pt-BR" sz="2800" dirty="0" smtClean="0"/>
              <a:t>acordos (</a:t>
            </a:r>
            <a:r>
              <a:rPr lang="pt-BR" sz="2800" b="1" dirty="0">
                <a:solidFill>
                  <a:srgbClr val="00B0F0"/>
                </a:solidFill>
                <a:sym typeface="Wingdings" panose="05000000000000000000" pitchFamily="2" charset="2"/>
              </a:rPr>
              <a:t>Institucionalização dos procedimentos</a:t>
            </a:r>
            <a:r>
              <a:rPr lang="pt-BR" sz="2800" dirty="0" smtClean="0"/>
              <a:t>)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D</a:t>
            </a:r>
            <a:r>
              <a:rPr lang="pt-BR" sz="2800" b="1" dirty="0" smtClean="0">
                <a:solidFill>
                  <a:srgbClr val="00B0F0"/>
                </a:solidFill>
              </a:rPr>
              <a:t>ificulta </a:t>
            </a:r>
            <a:r>
              <a:rPr lang="pt-BR" sz="2800" b="1" dirty="0">
                <a:solidFill>
                  <a:srgbClr val="00B0F0"/>
                </a:solidFill>
              </a:rPr>
              <a:t>a ocorrência de </a:t>
            </a:r>
            <a:r>
              <a:rPr lang="pt-BR" sz="2800" b="1" dirty="0" smtClean="0">
                <a:solidFill>
                  <a:srgbClr val="00B0F0"/>
                </a:solidFill>
              </a:rPr>
              <a:t>conflitos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8337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7212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5</a:t>
            </a:r>
            <a:r>
              <a:rPr lang="pt-BR" sz="6000" b="1" dirty="0" smtClean="0"/>
              <a:t> – RESULTADOS E DISCUSSÃO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58183"/>
            <a:ext cx="11325726" cy="40586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 smtClean="0"/>
              <a:t>        </a:t>
            </a:r>
            <a:r>
              <a:rPr lang="pt-BR" sz="2800" b="1" dirty="0" smtClean="0"/>
              <a:t>ACORDOS SETORIAIS: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b="1" dirty="0" smtClean="0"/>
              <a:t>Comitê Orientador</a:t>
            </a:r>
            <a:r>
              <a:rPr lang="pt-BR" sz="2800" dirty="0" smtClean="0"/>
              <a:t> para </a:t>
            </a:r>
            <a:r>
              <a:rPr lang="pt-BR" sz="2800" dirty="0"/>
              <a:t>Implantação de Sistemas de Logística Reversa </a:t>
            </a:r>
            <a:r>
              <a:rPr lang="pt-BR" sz="2800" dirty="0" smtClean="0"/>
              <a:t>(</a:t>
            </a:r>
            <a:r>
              <a:rPr lang="pt-BR" sz="2800" dirty="0"/>
              <a:t>Decreto nº 7.404/2010 </a:t>
            </a:r>
            <a:r>
              <a:rPr lang="pt-BR" sz="2800" dirty="0" smtClean="0"/>
              <a:t>)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orientação estratégica, </a:t>
            </a:r>
            <a:r>
              <a:rPr lang="pt-BR" sz="2800" dirty="0"/>
              <a:t>definição de prioridades, aprovação de estudos de viabilidade técnica e econômica, </a:t>
            </a:r>
            <a:r>
              <a:rPr lang="pt-BR" sz="2800" dirty="0" smtClean="0"/>
              <a:t>aprovação </a:t>
            </a:r>
            <a:r>
              <a:rPr lang="pt-BR" sz="2800" dirty="0"/>
              <a:t>dos editais de </a:t>
            </a:r>
            <a:r>
              <a:rPr lang="pt-BR" sz="2800" dirty="0" smtClean="0"/>
              <a:t>chamamento e das </a:t>
            </a:r>
            <a:r>
              <a:rPr lang="pt-BR" sz="2800" dirty="0"/>
              <a:t>propostas de acordo setorial de iniciativa de entes diferentes do Poder </a:t>
            </a:r>
            <a:r>
              <a:rPr lang="pt-BR" sz="2800" dirty="0" smtClean="0"/>
              <a:t>Público.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b="1" dirty="0"/>
              <a:t>Comitê Orientador</a:t>
            </a:r>
            <a:r>
              <a:rPr lang="pt-BR" sz="2800" dirty="0"/>
              <a:t> </a:t>
            </a:r>
            <a:r>
              <a:rPr lang="pt-BR" sz="2800" dirty="0" smtClean="0">
                <a:sym typeface="Wingdings" panose="05000000000000000000" pitchFamily="2" charset="2"/>
              </a:rPr>
              <a:t> C</a:t>
            </a:r>
            <a:r>
              <a:rPr lang="pt-BR" sz="2800" dirty="0" smtClean="0"/>
              <a:t>oordenação </a:t>
            </a:r>
            <a:r>
              <a:rPr lang="pt-BR" sz="2800" dirty="0" smtClean="0">
                <a:sym typeface="Wingdings" panose="05000000000000000000" pitchFamily="2" charset="2"/>
              </a:rPr>
              <a:t> R</a:t>
            </a:r>
            <a:r>
              <a:rPr lang="pt-BR" sz="2800" dirty="0" smtClean="0"/>
              <a:t>edução dos </a:t>
            </a:r>
            <a:r>
              <a:rPr lang="pt-BR" sz="2800" b="1" dirty="0" smtClean="0">
                <a:solidFill>
                  <a:srgbClr val="00B0F0"/>
                </a:solidFill>
              </a:rPr>
              <a:t>conflitos </a:t>
            </a:r>
            <a:r>
              <a:rPr lang="pt-BR" sz="2800" dirty="0"/>
              <a:t>interinstitucionais (BRASIL, 2010b</a:t>
            </a:r>
            <a:r>
              <a:rPr lang="pt-BR" sz="2800" dirty="0" smtClean="0"/>
              <a:t>).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11917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331059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6</a:t>
            </a:r>
            <a:r>
              <a:rPr lang="pt-BR" sz="6000" b="1" dirty="0" smtClean="0"/>
              <a:t> – CONCLUSÃO</a:t>
            </a: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067243"/>
            <a:ext cx="11325726" cy="44998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 smtClean="0"/>
              <a:t>Área </a:t>
            </a:r>
            <a:r>
              <a:rPr lang="pt-BR" sz="2800" dirty="0"/>
              <a:t>de </a:t>
            </a:r>
            <a:r>
              <a:rPr lang="pt-BR" sz="2800" dirty="0" smtClean="0"/>
              <a:t>SB </a:t>
            </a:r>
            <a:r>
              <a:rPr lang="pt-BR" sz="2800" dirty="0"/>
              <a:t>no Brasil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diversas </a:t>
            </a:r>
            <a:r>
              <a:rPr lang="pt-BR" sz="2800" dirty="0"/>
              <a:t>entidades das diferentes esferas de </a:t>
            </a:r>
            <a:r>
              <a:rPr lang="pt-BR" sz="2800" dirty="0" smtClean="0"/>
              <a:t>governo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limitações </a:t>
            </a:r>
            <a:r>
              <a:rPr lang="pt-BR" sz="2800" dirty="0"/>
              <a:t>na atuação </a:t>
            </a:r>
            <a:r>
              <a:rPr lang="pt-BR" sz="2800" dirty="0" smtClean="0"/>
              <a:t>interinstitucional, </a:t>
            </a:r>
            <a:r>
              <a:rPr lang="pt-BR" sz="2800" dirty="0"/>
              <a:t>afetando, entre outros, </a:t>
            </a:r>
            <a:r>
              <a:rPr lang="pt-BR" sz="2800" dirty="0" smtClean="0"/>
              <a:t>o </a:t>
            </a:r>
            <a:r>
              <a:rPr lang="pt-BR" sz="2800" dirty="0"/>
              <a:t>acesso aos recursos públicos </a:t>
            </a:r>
            <a:r>
              <a:rPr lang="pt-BR" sz="2800" dirty="0" smtClean="0"/>
              <a:t>disponibilizados (cooperação </a:t>
            </a:r>
            <a:r>
              <a:rPr lang="pt-BR" sz="2800" dirty="0"/>
              <a:t>interinstitucional, </a:t>
            </a:r>
            <a:r>
              <a:rPr lang="pt-BR" sz="2800" dirty="0" smtClean="0"/>
              <a:t>institucionalização </a:t>
            </a:r>
            <a:r>
              <a:rPr lang="pt-BR" sz="2800" dirty="0"/>
              <a:t>dos procedimentos e </a:t>
            </a:r>
            <a:r>
              <a:rPr lang="pt-BR" sz="2800" dirty="0" smtClean="0"/>
              <a:t>conflitos interinstitucionais).</a:t>
            </a:r>
            <a:endParaRPr lang="pt-BR" sz="2800" dirty="0"/>
          </a:p>
          <a:p>
            <a:endParaRPr lang="pt-BR" sz="2800" dirty="0" smtClean="0"/>
          </a:p>
          <a:p>
            <a:r>
              <a:rPr lang="pt-BR" sz="2800" dirty="0" smtClean="0"/>
              <a:t>Este trabalho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Relações entre limitações institucionais e diferentes arranjos usuais na área de SB no Brasil.</a:t>
            </a:r>
          </a:p>
          <a:p>
            <a:endParaRPr lang="pt-BR" sz="2800" dirty="0"/>
          </a:p>
          <a:p>
            <a:r>
              <a:rPr lang="pt-BR" sz="2800" b="1" dirty="0" smtClean="0"/>
              <a:t>Consórcios Públicos </a:t>
            </a:r>
            <a:r>
              <a:rPr lang="pt-BR" sz="2800" dirty="0" smtClean="0">
                <a:sym typeface="Wingdings" panose="05000000000000000000" pitchFamily="2" charset="2"/>
              </a:rPr>
              <a:t> C</a:t>
            </a:r>
            <a:r>
              <a:rPr lang="pt-BR" sz="2800" dirty="0" smtClean="0"/>
              <a:t>ooperação </a:t>
            </a:r>
            <a:r>
              <a:rPr lang="pt-BR" sz="2800" dirty="0"/>
              <a:t>interinstitucional entre entes federativos, com forma de instituição prevista em lei e com procedimentos institucionais bastante sedimentados</a:t>
            </a:r>
            <a:r>
              <a:rPr lang="pt-BR" sz="28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472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355994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6</a:t>
            </a:r>
            <a:r>
              <a:rPr lang="pt-BR" sz="6000" b="1" dirty="0" smtClean="0"/>
              <a:t> – CONCLUSÃO</a:t>
            </a: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16619"/>
            <a:ext cx="11325726" cy="33848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>Entes </a:t>
            </a:r>
            <a:r>
              <a:rPr lang="pt-BR" sz="2800" b="1" dirty="0"/>
              <a:t>Metropolitanos </a:t>
            </a:r>
            <a:r>
              <a:rPr lang="pt-BR" sz="2800" dirty="0">
                <a:sym typeface="Wingdings" panose="05000000000000000000" pitchFamily="2" charset="2"/>
              </a:rPr>
              <a:t> I</a:t>
            </a:r>
            <a:r>
              <a:rPr lang="pt-BR" sz="2800" dirty="0"/>
              <a:t>nteresse comum em </a:t>
            </a:r>
            <a:r>
              <a:rPr lang="pt-BR" sz="2800" dirty="0" err="1" smtClean="0"/>
              <a:t>RMs</a:t>
            </a:r>
            <a:r>
              <a:rPr lang="pt-BR" sz="2800" dirty="0" smtClean="0"/>
              <a:t> </a:t>
            </a:r>
            <a:r>
              <a:rPr lang="pt-BR" sz="2800" dirty="0">
                <a:sym typeface="Wingdings" panose="05000000000000000000" pitchFamily="2" charset="2"/>
              </a:rPr>
              <a:t> N</a:t>
            </a:r>
            <a:r>
              <a:rPr lang="pt-BR" sz="2800" dirty="0"/>
              <a:t>ão gozam do mesmo arcabouço e estabilidade institucional dos consórcios, facilitando a ocorrência de conflitos.</a:t>
            </a:r>
          </a:p>
          <a:p>
            <a:endParaRPr lang="pt-BR" sz="2800" dirty="0" smtClean="0"/>
          </a:p>
          <a:p>
            <a:r>
              <a:rPr lang="pt-BR" sz="2800" b="1" dirty="0" smtClean="0"/>
              <a:t>Acordos setoriais </a:t>
            </a:r>
            <a:r>
              <a:rPr lang="pt-BR" sz="2800" dirty="0" smtClean="0">
                <a:sym typeface="Wingdings" panose="05000000000000000000" pitchFamily="2" charset="2"/>
              </a:rPr>
              <a:t> A</a:t>
            </a:r>
            <a:r>
              <a:rPr lang="pt-BR" sz="2800" dirty="0" smtClean="0"/>
              <a:t>rranjos </a:t>
            </a:r>
            <a:r>
              <a:rPr lang="pt-BR" sz="2800" dirty="0"/>
              <a:t>de natureza </a:t>
            </a:r>
            <a:r>
              <a:rPr lang="pt-BR" sz="2800" dirty="0" smtClean="0"/>
              <a:t>contratual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compartilhamento </a:t>
            </a:r>
            <a:r>
              <a:rPr lang="pt-BR" sz="2800" dirty="0"/>
              <a:t>de responsabilidades pelo ciclo de vida dos produtos, no âmbito da logística </a:t>
            </a:r>
            <a:r>
              <a:rPr lang="pt-BR" sz="2800" dirty="0" smtClean="0"/>
              <a:t>reversa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Maior </a:t>
            </a:r>
            <a:r>
              <a:rPr lang="pt-BR" sz="2800" dirty="0"/>
              <a:t>flexibilidade na </a:t>
            </a:r>
            <a:r>
              <a:rPr lang="pt-BR" sz="2800" dirty="0" smtClean="0"/>
              <a:t>implementação </a:t>
            </a:r>
            <a:r>
              <a:rPr lang="pt-BR" sz="2800" dirty="0" smtClean="0">
                <a:sym typeface="Wingdings" panose="05000000000000000000" pitchFamily="2" charset="2"/>
              </a:rPr>
              <a:t> A</a:t>
            </a:r>
            <a:r>
              <a:rPr lang="pt-BR" sz="2800" dirty="0" smtClean="0"/>
              <a:t>tribuições </a:t>
            </a:r>
            <a:r>
              <a:rPr lang="pt-BR" sz="2800" dirty="0"/>
              <a:t>de responsabilidades </a:t>
            </a:r>
            <a:r>
              <a:rPr lang="pt-BR" sz="2800" dirty="0" smtClean="0"/>
              <a:t>bem definidas e previsão do Comitê </a:t>
            </a:r>
            <a:r>
              <a:rPr lang="pt-BR" sz="2800" dirty="0"/>
              <a:t>Orientador </a:t>
            </a:r>
            <a:r>
              <a:rPr lang="pt-BR" sz="2800" dirty="0" smtClean="0"/>
              <a:t>reduzem as </a:t>
            </a:r>
            <a:r>
              <a:rPr lang="pt-BR" sz="2800" dirty="0" err="1" smtClean="0"/>
              <a:t>as</a:t>
            </a:r>
            <a:r>
              <a:rPr lang="pt-BR" sz="2800" dirty="0" smtClean="0"/>
              <a:t> </a:t>
            </a:r>
            <a:r>
              <a:rPr lang="pt-BR" sz="2800" dirty="0"/>
              <a:t>possibilidades de conflitos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13818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572126"/>
            <a:ext cx="9144000" cy="4491790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SUMÁRIO</a:t>
            </a:r>
            <a:br>
              <a:rPr lang="pt-BR" sz="60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3200" b="1" dirty="0" smtClean="0"/>
              <a:t>1 - INTRODUÇÃO</a:t>
            </a:r>
            <a:br>
              <a:rPr lang="pt-BR" sz="3200" b="1" dirty="0" smtClean="0"/>
            </a:br>
            <a:r>
              <a:rPr lang="pt-BR" sz="1600" b="1" dirty="0" smtClean="0"/>
              <a:t>  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2 - OBJETIVOS</a:t>
            </a:r>
            <a:br>
              <a:rPr lang="pt-BR" sz="3200" b="1" dirty="0" smtClean="0"/>
            </a:br>
            <a:r>
              <a:rPr lang="pt-BR" sz="900" b="1" dirty="0"/>
              <a:t> </a:t>
            </a:r>
            <a:r>
              <a:rPr lang="pt-BR" sz="5400" b="1" dirty="0"/>
              <a:t/>
            </a:r>
            <a:br>
              <a:rPr lang="pt-BR" sz="5400" b="1" dirty="0"/>
            </a:br>
            <a:r>
              <a:rPr lang="pt-BR" sz="3200" b="1" dirty="0" smtClean="0"/>
              <a:t>3 </a:t>
            </a:r>
            <a:r>
              <a:rPr lang="pt-BR" sz="3200" b="1" dirty="0"/>
              <a:t>- BREVE REVISÃO BIBLIOGRÁFICA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1600" b="1" dirty="0" smtClean="0"/>
              <a:t>  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4 - MATERIAL E MÉTODOS</a:t>
            </a:r>
            <a:br>
              <a:rPr lang="pt-BR" sz="3200" b="1" dirty="0" smtClean="0"/>
            </a:br>
            <a:r>
              <a:rPr lang="pt-BR" sz="1600" b="1" dirty="0" smtClean="0"/>
              <a:t> 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5 - RESULTADOS / DISCUSSÃO</a:t>
            </a:r>
            <a:br>
              <a:rPr lang="pt-BR" sz="3200" b="1" dirty="0" smtClean="0"/>
            </a:br>
            <a:r>
              <a:rPr lang="pt-BR" sz="1600" b="1" dirty="0" smtClean="0"/>
              <a:t>  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6 - CONCLUSÃO</a:t>
            </a:r>
            <a:endParaRPr lang="pt-BR" sz="32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7212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/>
              <a:t>6</a:t>
            </a:r>
            <a:r>
              <a:rPr lang="pt-BR" sz="6000" b="1" dirty="0" smtClean="0"/>
              <a:t> – CONCLUSÃO</a:t>
            </a: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58184"/>
            <a:ext cx="11325726" cy="33848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/>
              <a:t>Contribuições do trabalho:</a:t>
            </a:r>
          </a:p>
          <a:p>
            <a:endParaRPr lang="pt-BR" sz="3200" dirty="0" smtClean="0"/>
          </a:p>
          <a:p>
            <a:pPr marL="571500" indent="-571500">
              <a:buFontTx/>
              <a:buChar char="-"/>
            </a:pPr>
            <a:r>
              <a:rPr lang="pt-BR" sz="3200" dirty="0" smtClean="0"/>
              <a:t>Maior </a:t>
            </a:r>
            <a:r>
              <a:rPr lang="pt-BR" sz="3200" dirty="0"/>
              <a:t>entendimento da forma como os diferentes arranjos institucionais empregados na área de </a:t>
            </a:r>
            <a:r>
              <a:rPr lang="pt-BR" sz="3200" dirty="0" smtClean="0"/>
              <a:t>SB podem </a:t>
            </a:r>
            <a:r>
              <a:rPr lang="pt-BR" sz="3200" dirty="0"/>
              <a:t>contribuir para superar as limitações no acesso aos recursos públicos destinados à área. </a:t>
            </a:r>
            <a:endParaRPr lang="pt-BR" sz="3200" dirty="0" smtClean="0"/>
          </a:p>
          <a:p>
            <a:pPr marL="571500" indent="-571500">
              <a:buFontTx/>
              <a:buChar char="-"/>
            </a:pPr>
            <a:endParaRPr lang="pt-BR" sz="3200" dirty="0" smtClean="0"/>
          </a:p>
          <a:p>
            <a:pPr marL="571500" indent="-571500">
              <a:buFontTx/>
              <a:buChar char="-"/>
            </a:pPr>
            <a:r>
              <a:rPr lang="pt-BR" sz="3200" dirty="0" smtClean="0"/>
              <a:t>Contribuição preliminarmente </a:t>
            </a:r>
            <a:r>
              <a:rPr lang="pt-BR" sz="3200" dirty="0"/>
              <a:t>para uma futura proposição de arranjos institucionais alternativos com vistas a facilitar o acesso aos </a:t>
            </a:r>
            <a:r>
              <a:rPr lang="pt-BR" sz="3200" dirty="0" smtClean="0"/>
              <a:t>recursos. 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192215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2184015" y="2740569"/>
            <a:ext cx="7817235" cy="25297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800" dirty="0" smtClean="0"/>
              <a:t>Muito obrigado!</a:t>
            </a:r>
          </a:p>
          <a:p>
            <a:pPr algn="ctr"/>
            <a:endParaRPr lang="pt-BR" sz="4800" dirty="0" smtClean="0"/>
          </a:p>
          <a:p>
            <a:pPr algn="ctr"/>
            <a:r>
              <a:rPr lang="pt-BR" sz="4800" dirty="0" smtClean="0">
                <a:hlinkClick r:id="rId4"/>
              </a:rPr>
              <a:t>hvitordourado@hotmail.com</a:t>
            </a:r>
            <a:endParaRPr lang="pt-BR" sz="4800" dirty="0" smtClean="0"/>
          </a:p>
          <a:p>
            <a:pPr algn="ctr"/>
            <a:r>
              <a:rPr lang="pt-BR" sz="4800" dirty="0" smtClean="0">
                <a:hlinkClick r:id="rId5"/>
              </a:rPr>
              <a:t>moraes@ufba.br</a:t>
            </a:r>
            <a:endParaRPr lang="pt-BR" sz="4800" dirty="0" smtClean="0"/>
          </a:p>
          <a:p>
            <a:pPr algn="ctr"/>
            <a:endParaRPr lang="pt-BR" sz="6600" dirty="0"/>
          </a:p>
        </p:txBody>
      </p:sp>
    </p:spTree>
    <p:extLst>
      <p:ext uri="{BB962C8B-B14F-4D97-AF65-F5344CB8AC3E}">
        <p14:creationId xmlns="" xmlns:p14="http://schemas.microsoft.com/office/powerpoint/2010/main" val="405746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05622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1 – INTRODUÇÃO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183618"/>
            <a:ext cx="11325726" cy="37859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dirty="0" smtClean="0"/>
              <a:t>Saneamento básico no Brasil </a:t>
            </a:r>
            <a:r>
              <a:rPr lang="pt-BR" sz="3600" dirty="0" smtClean="0">
                <a:sym typeface="Wingdings" panose="05000000000000000000" pitchFamily="2" charset="2"/>
              </a:rPr>
              <a:t> variadas entidades envolvidas (meio ambiente, </a:t>
            </a:r>
            <a:r>
              <a:rPr lang="pt-BR" sz="3600" dirty="0" smtClean="0"/>
              <a:t>controle interno e externo, controle social etc.) </a:t>
            </a:r>
            <a:r>
              <a:rPr lang="pt-BR" sz="3600" dirty="0" smtClean="0">
                <a:sym typeface="Wingdings" panose="05000000000000000000" pitchFamily="2" charset="2"/>
              </a:rPr>
              <a:t> </a:t>
            </a:r>
            <a:r>
              <a:rPr lang="pt-BR" sz="3600" dirty="0" err="1" smtClean="0"/>
              <a:t>Dificultador</a:t>
            </a:r>
            <a:r>
              <a:rPr lang="pt-BR" sz="3600" dirty="0" smtClean="0"/>
              <a:t> do direcionamento da política de saneamento básico (PAIM, 2011) </a:t>
            </a:r>
            <a:r>
              <a:rPr lang="pt-BR" sz="3600" dirty="0" smtClean="0">
                <a:sym typeface="Wingdings" panose="05000000000000000000" pitchFamily="2" charset="2"/>
              </a:rPr>
              <a:t> Limitações no acesso aos recursos públicos destinados à área (ALMEIDA, 2016)</a:t>
            </a:r>
            <a:r>
              <a:rPr lang="pt-BR" sz="3600" dirty="0" smtClean="0"/>
              <a:t>.</a:t>
            </a:r>
            <a:br>
              <a:rPr lang="pt-BR" sz="3600" dirty="0" smtClean="0"/>
            </a:br>
            <a:endParaRPr lang="pt-BR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3600" dirty="0" smtClean="0"/>
              <a:t>Arranjos institucionais da área de SB </a:t>
            </a:r>
            <a:r>
              <a:rPr lang="pt-BR" sz="3600" dirty="0" smtClean="0">
                <a:sym typeface="Wingdings" panose="05000000000000000000" pitchFamily="2" charset="2"/>
              </a:rPr>
              <a:t> </a:t>
            </a:r>
            <a:r>
              <a:rPr lang="pt-BR" sz="3600" dirty="0" smtClean="0"/>
              <a:t>Consórcios Públicos / Entes Metropolitanos / Acordos setoriais. 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</p:spTree>
    <p:extLst>
      <p:ext uri="{BB962C8B-B14F-4D97-AF65-F5344CB8AC3E}">
        <p14:creationId xmlns="" xmlns:p14="http://schemas.microsoft.com/office/powerpoint/2010/main" val="316290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7212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2 – OBJETIVO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58184"/>
            <a:ext cx="11325726" cy="37859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dirty="0" smtClean="0"/>
          </a:p>
          <a:p>
            <a:pPr algn="ctr"/>
            <a:r>
              <a:rPr lang="pt-BR" dirty="0" smtClean="0"/>
              <a:t>Avaliar </a:t>
            </a:r>
            <a:r>
              <a:rPr lang="pt-BR" dirty="0"/>
              <a:t>alguns arranjos institucionais utilizados na área de saneamento básico, no tocante aos aspectos da cooperação interinstitucional, da institucionalização dos procedimentos e dos conflitos interinstitucionais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477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7212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3 – BREVE REVISÃO BIBLIOGRÁFICA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58184"/>
            <a:ext cx="11325726" cy="449981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Gestão </a:t>
            </a:r>
            <a:r>
              <a:rPr lang="pt-BR" dirty="0"/>
              <a:t>e organização dos serviços públicos de água e </a:t>
            </a:r>
            <a:r>
              <a:rPr lang="pt-BR" dirty="0" smtClean="0"/>
              <a:t>esgoto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dirty="0" smtClean="0"/>
              <a:t>Complexidade </a:t>
            </a:r>
            <a:r>
              <a:rPr lang="pt-BR" dirty="0"/>
              <a:t>e </a:t>
            </a:r>
            <a:r>
              <a:rPr lang="pt-BR" dirty="0" smtClean="0"/>
              <a:t>diversidade </a:t>
            </a:r>
            <a:r>
              <a:rPr lang="pt-BR" dirty="0"/>
              <a:t>institucional e </a:t>
            </a:r>
            <a:r>
              <a:rPr lang="pt-BR" dirty="0" smtClean="0"/>
              <a:t>organizacional (SEPPALA; KATKO, 2013).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Ambiente </a:t>
            </a:r>
            <a:r>
              <a:rPr lang="pt-BR" dirty="0"/>
              <a:t>institucional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dirty="0"/>
              <a:t>contexto de limitações que norteia a conduta individual e </a:t>
            </a:r>
            <a:r>
              <a:rPr lang="pt-BR" dirty="0" smtClean="0"/>
              <a:t>organizacional, </a:t>
            </a:r>
            <a:r>
              <a:rPr lang="pt-BR" dirty="0"/>
              <a:t>baseado em instituições formais e </a:t>
            </a:r>
            <a:r>
              <a:rPr lang="pt-BR" dirty="0" smtClean="0"/>
              <a:t>informais </a:t>
            </a:r>
            <a:r>
              <a:rPr lang="pt-BR" dirty="0"/>
              <a:t>(SEPPALA; KATKO, 2013</a:t>
            </a:r>
            <a:r>
              <a:rPr lang="pt-BR" dirty="0" smtClean="0"/>
              <a:t>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Arranjos </a:t>
            </a:r>
            <a:r>
              <a:rPr lang="pt-BR" dirty="0"/>
              <a:t>institucionais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dirty="0" smtClean="0"/>
              <a:t>conjunto </a:t>
            </a:r>
            <a:r>
              <a:rPr lang="pt-BR" dirty="0"/>
              <a:t>estruturado de instituições interligadas ou interdependentes que abarcam o sistema social dos campos econômico, social e </a:t>
            </a:r>
            <a:r>
              <a:rPr lang="pt-BR" dirty="0" smtClean="0"/>
              <a:t>político, </a:t>
            </a:r>
            <a:r>
              <a:rPr lang="pt-BR" dirty="0"/>
              <a:t>juntamente com as diretrizes governamentais que conformam as decisões (SEPPALA; KATKO, </a:t>
            </a:r>
            <a:r>
              <a:rPr lang="pt-BR" dirty="0" smtClean="0"/>
              <a:t>2013).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9144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2059755587"/>
              </p:ext>
            </p:extLst>
          </p:nvPr>
        </p:nvGraphicFramePr>
        <p:xfrm>
          <a:off x="336884" y="2358189"/>
          <a:ext cx="11486148" cy="4295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417095" y="1356653"/>
            <a:ext cx="11325726" cy="12392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/>
              <a:t>Limitações institucionais no acesso </a:t>
            </a:r>
            <a:r>
              <a:rPr lang="pt-BR" sz="2800" dirty="0"/>
              <a:t>aos recursos públicos </a:t>
            </a:r>
            <a:r>
              <a:rPr lang="pt-BR" sz="2800" dirty="0" smtClean="0"/>
              <a:t>destinados à área de saneamento básico, componente esgotamento sanitário:</a:t>
            </a:r>
            <a:endParaRPr lang="pt-BR" sz="2800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945026" y="6540402"/>
            <a:ext cx="3424989" cy="44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 smtClean="0"/>
              <a:t>Fonte: Almeida (2016):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3357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364311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3 – BREVE REVISÃO BIBLIOGRÁFICA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045797"/>
            <a:ext cx="11325726" cy="418699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 smtClean="0"/>
              <a:t>       Arranjos institucionais usuais na área de saneamento básico: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b="1" dirty="0"/>
              <a:t>Consórcios </a:t>
            </a:r>
            <a:r>
              <a:rPr lang="pt-BR" sz="2800" b="1" dirty="0" smtClean="0"/>
              <a:t>Públicos</a:t>
            </a:r>
            <a:r>
              <a:rPr lang="pt-BR" sz="2800" dirty="0" smtClean="0"/>
              <a:t> (Lei </a:t>
            </a:r>
            <a:r>
              <a:rPr lang="pt-BR" sz="2800" dirty="0"/>
              <a:t>nº </a:t>
            </a:r>
            <a:r>
              <a:rPr lang="pt-BR" sz="2800" dirty="0" smtClean="0"/>
              <a:t>11.107/2005) </a:t>
            </a:r>
            <a:r>
              <a:rPr lang="pt-BR" sz="2800" dirty="0" smtClean="0">
                <a:sym typeface="Wingdings" panose="05000000000000000000" pitchFamily="2" charset="2"/>
              </a:rPr>
              <a:t> C</a:t>
            </a:r>
            <a:r>
              <a:rPr lang="pt-BR" sz="2800" dirty="0" smtClean="0"/>
              <a:t>ooperação intergovernamental </a:t>
            </a:r>
            <a:r>
              <a:rPr lang="pt-BR" sz="2800" dirty="0" smtClean="0">
                <a:sym typeface="Wingdings" panose="05000000000000000000" pitchFamily="2" charset="2"/>
              </a:rPr>
              <a:t> P</a:t>
            </a:r>
            <a:r>
              <a:rPr lang="pt-BR" sz="2800" dirty="0" smtClean="0"/>
              <a:t>restação, fiscalização etc.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Personalidade </a:t>
            </a:r>
            <a:r>
              <a:rPr lang="pt-BR" sz="2800" dirty="0"/>
              <a:t>jurídica </a:t>
            </a:r>
            <a:r>
              <a:rPr lang="pt-BR" sz="2800" dirty="0" smtClean="0"/>
              <a:t>própria (</a:t>
            </a:r>
            <a:r>
              <a:rPr lang="pt-BR" sz="2800" dirty="0"/>
              <a:t>BRASIL, 2005</a:t>
            </a:r>
            <a:r>
              <a:rPr lang="pt-BR" sz="2800" dirty="0" smtClean="0"/>
              <a:t>) </a:t>
            </a:r>
            <a:r>
              <a:rPr lang="pt-BR" sz="2800" dirty="0" smtClean="0">
                <a:sym typeface="Wingdings" panose="05000000000000000000" pitchFamily="2" charset="2"/>
              </a:rPr>
              <a:t> Distribuição horizontal do poder (</a:t>
            </a:r>
            <a:r>
              <a:rPr lang="pt-BR" sz="2800" dirty="0" smtClean="0"/>
              <a:t>CUNHA, 2011).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b="1" dirty="0" smtClean="0"/>
              <a:t>Entes metropolitanos</a:t>
            </a:r>
            <a:r>
              <a:rPr lang="pt-BR" sz="2800" dirty="0" smtClean="0"/>
              <a:t>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Titularidade dos SPSB em </a:t>
            </a:r>
            <a:r>
              <a:rPr lang="pt-BR" sz="2800" dirty="0"/>
              <a:t>regiões metropolitanas </a:t>
            </a:r>
            <a:r>
              <a:rPr lang="pt-BR" sz="2800" dirty="0" smtClean="0">
                <a:sym typeface="Wingdings" panose="05000000000000000000" pitchFamily="2" charset="2"/>
              </a:rPr>
              <a:t> I</a:t>
            </a:r>
            <a:r>
              <a:rPr lang="pt-BR" sz="2800" dirty="0" smtClean="0"/>
              <a:t>nteresse </a:t>
            </a:r>
            <a:r>
              <a:rPr lang="pt-BR" sz="2800" dirty="0"/>
              <a:t>comum e </a:t>
            </a:r>
            <a:r>
              <a:rPr lang="pt-BR" sz="2800" dirty="0" smtClean="0"/>
              <a:t>obrigatoriedade </a:t>
            </a:r>
            <a:r>
              <a:rPr lang="pt-BR" sz="2800" dirty="0"/>
              <a:t>de o município se integrar à </a:t>
            </a:r>
            <a:r>
              <a:rPr lang="pt-BR" sz="2800" dirty="0" smtClean="0"/>
              <a:t>RM </a:t>
            </a:r>
            <a:r>
              <a:rPr lang="pt-BR" sz="2800" dirty="0"/>
              <a:t>“não são incompatíveis com a autonomia municipal” (CASTRO; BERTOCCELLI, 2014, </a:t>
            </a:r>
            <a:r>
              <a:rPr lang="pt-BR" sz="2800" dirty="0" err="1"/>
              <a:t>s.p</a:t>
            </a:r>
            <a:r>
              <a:rPr lang="pt-BR" sz="2800" dirty="0" err="1" smtClean="0"/>
              <a:t>.</a:t>
            </a:r>
            <a:r>
              <a:rPr lang="pt-BR" sz="2800" dirty="0" smtClean="0"/>
              <a:t>) </a:t>
            </a:r>
            <a:r>
              <a:rPr lang="pt-BR" sz="2800" dirty="0" smtClean="0">
                <a:sym typeface="Wingdings" panose="05000000000000000000" pitchFamily="2" charset="2"/>
              </a:rPr>
              <a:t> Necessidade de criação de órgão colegiado em cada RM (decisão do STF) </a:t>
            </a:r>
            <a:r>
              <a:rPr lang="pt-BR" sz="2800" dirty="0"/>
              <a:t>(CASTRO; BERTOCCELLI, </a:t>
            </a:r>
            <a:r>
              <a:rPr lang="pt-BR" sz="2800" dirty="0" smtClean="0"/>
              <a:t>2014)</a:t>
            </a:r>
            <a:r>
              <a:rPr lang="pt-BR" sz="2800" dirty="0" smtClean="0">
                <a:sym typeface="Wingdings" panose="05000000000000000000" pitchFamily="2" charset="2"/>
              </a:rPr>
              <a:t>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0649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7212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3 – BREVE REVISÃO BIBLIOGRÁFICA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58183"/>
            <a:ext cx="11325726" cy="418699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 smtClean="0"/>
              <a:t>       Cont... Arranjos institucionais usuais na área de saneamento básico: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8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b="1" dirty="0" smtClean="0"/>
              <a:t>Acordos setoriais </a:t>
            </a:r>
            <a:r>
              <a:rPr lang="pt-BR" sz="2800" dirty="0" smtClean="0"/>
              <a:t>(PNRS / Lei </a:t>
            </a:r>
            <a:r>
              <a:rPr lang="pt-BR" sz="2800" dirty="0"/>
              <a:t>nº </a:t>
            </a:r>
            <a:r>
              <a:rPr lang="pt-BR" sz="2800" dirty="0" smtClean="0"/>
              <a:t>12.305 de 2010) </a:t>
            </a:r>
            <a:r>
              <a:rPr lang="pt-BR" sz="2800" dirty="0" smtClean="0">
                <a:sym typeface="Wingdings" panose="05000000000000000000" pitchFamily="2" charset="2"/>
              </a:rPr>
              <a:t> C</a:t>
            </a:r>
            <a:r>
              <a:rPr lang="pt-BR" sz="2800" dirty="0" smtClean="0"/>
              <a:t>ompartilhamento </a:t>
            </a:r>
            <a:r>
              <a:rPr lang="pt-BR" sz="2800" dirty="0"/>
              <a:t>de responsabilidades pelo ciclo de vida dos produtos </a:t>
            </a:r>
            <a:r>
              <a:rPr lang="pt-BR" sz="2800" dirty="0" smtClean="0"/>
              <a:t>na logística reversa </a:t>
            </a:r>
            <a:r>
              <a:rPr lang="pt-BR" sz="2800" dirty="0" smtClean="0">
                <a:sym typeface="Wingdings" panose="05000000000000000000" pitchFamily="2" charset="2"/>
              </a:rPr>
              <a:t> </a:t>
            </a:r>
            <a:r>
              <a:rPr lang="pt-BR" sz="2800" dirty="0" smtClean="0"/>
              <a:t>Natureza contratual (Poder </a:t>
            </a:r>
            <a:r>
              <a:rPr lang="pt-BR" sz="2800" dirty="0"/>
              <a:t>Público </a:t>
            </a:r>
            <a:r>
              <a:rPr lang="pt-BR" sz="2800" dirty="0" smtClean="0"/>
              <a:t>/ Fabricantes / Importadores / Distribuidores </a:t>
            </a:r>
            <a:r>
              <a:rPr lang="pt-BR" sz="2800" dirty="0"/>
              <a:t>ou </a:t>
            </a:r>
            <a:r>
              <a:rPr lang="pt-BR" sz="2800" dirty="0" smtClean="0"/>
              <a:t>comerciantes).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sym typeface="Wingdings" panose="05000000000000000000" pitchFamily="2" charset="2"/>
              </a:rPr>
              <a:t>Os acordos podem ser iniciados </a:t>
            </a:r>
            <a:r>
              <a:rPr lang="pt-BR" sz="2800" dirty="0"/>
              <a:t>pelo Poder Público ou por fabricantes, importadores, distribuidores ou comerciantes dos </a:t>
            </a:r>
            <a:r>
              <a:rPr lang="pt-BR" sz="2800" dirty="0" smtClean="0"/>
              <a:t>termos indicados </a:t>
            </a:r>
            <a:r>
              <a:rPr lang="pt-BR" sz="2800" dirty="0"/>
              <a:t>no </a:t>
            </a:r>
            <a:r>
              <a:rPr lang="pt-BR" sz="2800" dirty="0" smtClean="0"/>
              <a:t>normativo.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800" dirty="0" smtClean="0">
                <a:sym typeface="Wingdings" panose="05000000000000000000" pitchFamily="2" charset="2"/>
              </a:rPr>
              <a:t>Nos acordos há </a:t>
            </a:r>
            <a:r>
              <a:rPr lang="pt-BR" sz="2800" b="1" dirty="0" smtClean="0">
                <a:sym typeface="Wingdings" panose="05000000000000000000" pitchFamily="2" charset="2"/>
              </a:rPr>
              <a:t>o</a:t>
            </a:r>
            <a:r>
              <a:rPr lang="pt-BR" sz="2800" b="1" dirty="0" smtClean="0"/>
              <a:t>brigações</a:t>
            </a:r>
            <a:r>
              <a:rPr lang="pt-BR" sz="2800" dirty="0" smtClean="0"/>
              <a:t> comuns, da </a:t>
            </a:r>
            <a:r>
              <a:rPr lang="pt-BR" sz="2800" dirty="0"/>
              <a:t>União, </a:t>
            </a:r>
            <a:r>
              <a:rPr lang="pt-BR" sz="2800" dirty="0" smtClean="0"/>
              <a:t>e dos demais participantes.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75037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97306" y="1572126"/>
            <a:ext cx="11325726" cy="786063"/>
          </a:xfrm>
        </p:spPr>
        <p:txBody>
          <a:bodyPr anchor="t" anchorCtr="0">
            <a:normAutofit fontScale="90000"/>
          </a:bodyPr>
          <a:lstStyle/>
          <a:p>
            <a:r>
              <a:rPr lang="pt-BR" sz="6000" b="1" dirty="0" smtClean="0"/>
              <a:t>3 – BREVE REVISÃO BIBLIOGRÁFICA</a:t>
            </a:r>
            <a:br>
              <a:rPr lang="pt-BR" sz="6000" b="1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497306" y="2358184"/>
            <a:ext cx="11325726" cy="40907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        Cont... Arranjos usuais na área de saneamento básico: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Exemplos de </a:t>
            </a:r>
            <a:r>
              <a:rPr lang="pt-BR" b="1" dirty="0" smtClean="0"/>
              <a:t>Acordo Setorial</a:t>
            </a:r>
            <a:r>
              <a:rPr lang="pt-BR" dirty="0" smtClean="0"/>
              <a:t>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dirty="0" smtClean="0"/>
              <a:t>i</a:t>
            </a:r>
            <a:r>
              <a:rPr lang="pt-BR" dirty="0"/>
              <a:t>) </a:t>
            </a:r>
            <a:r>
              <a:rPr lang="pt-BR" dirty="0" smtClean="0"/>
              <a:t>Embalagens </a:t>
            </a:r>
            <a:r>
              <a:rPr lang="pt-BR" dirty="0"/>
              <a:t>plásticas de óleos lubrificantes; </a:t>
            </a:r>
            <a:r>
              <a:rPr lang="pt-BR" dirty="0" err="1"/>
              <a:t>ii</a:t>
            </a:r>
            <a:r>
              <a:rPr lang="pt-BR" dirty="0"/>
              <a:t>) </a:t>
            </a:r>
            <a:r>
              <a:rPr lang="pt-BR" dirty="0" smtClean="0"/>
              <a:t>Lâmpadas </a:t>
            </a:r>
            <a:r>
              <a:rPr lang="pt-BR" dirty="0"/>
              <a:t>Fluorescentes, de Vapor de Sódio e Mercúrio e de Luz Mista e </a:t>
            </a:r>
            <a:r>
              <a:rPr lang="pt-BR" dirty="0" err="1"/>
              <a:t>iii</a:t>
            </a:r>
            <a:r>
              <a:rPr lang="pt-BR" dirty="0"/>
              <a:t>) </a:t>
            </a:r>
            <a:r>
              <a:rPr lang="pt-BR" dirty="0" smtClean="0"/>
              <a:t>Embalagens </a:t>
            </a:r>
            <a:r>
              <a:rPr lang="pt-BR" dirty="0"/>
              <a:t>em </a:t>
            </a:r>
            <a:r>
              <a:rPr lang="pt-BR" dirty="0" smtClean="0"/>
              <a:t>Geral (SINIR, 2017).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Signatários do Acordo (i): 1) Sindicato </a:t>
            </a:r>
            <a:r>
              <a:rPr lang="pt-BR" dirty="0"/>
              <a:t>Nacional das Empresas Distribuidoras de Combustíveis e de Lubrificantes – SINDICOM; </a:t>
            </a:r>
            <a:r>
              <a:rPr lang="pt-BR" dirty="0" smtClean="0"/>
              <a:t>   2) Sindicato </a:t>
            </a:r>
            <a:r>
              <a:rPr lang="pt-BR" dirty="0"/>
              <a:t>Interestadual das Indústrias Misturadoras e </a:t>
            </a:r>
            <a:r>
              <a:rPr lang="pt-BR" dirty="0" err="1"/>
              <a:t>Envasilhadoras</a:t>
            </a:r>
            <a:r>
              <a:rPr lang="pt-BR" dirty="0"/>
              <a:t> de Produtos Derivados de Petróleo – SIMEPETRO; </a:t>
            </a:r>
            <a:r>
              <a:rPr lang="pt-BR" dirty="0" smtClean="0"/>
              <a:t>   3) Sindicato </a:t>
            </a:r>
            <a:r>
              <a:rPr lang="pt-BR" dirty="0"/>
              <a:t>Interestadual do Comércio de Lubrificantes – SINDILUB; </a:t>
            </a:r>
            <a:r>
              <a:rPr lang="pt-BR" dirty="0" smtClean="0"/>
              <a:t>   4) Sindicato </a:t>
            </a:r>
            <a:r>
              <a:rPr lang="pt-BR" dirty="0"/>
              <a:t>Nacional do Comércio Transportador Revendedor-Retalhista de Combustíveis – SINDITRR; </a:t>
            </a:r>
            <a:r>
              <a:rPr lang="pt-BR" dirty="0" smtClean="0"/>
              <a:t>   5) </a:t>
            </a:r>
            <a:r>
              <a:rPr lang="pt-BR" dirty="0"/>
              <a:t>A Federação Nacional do Comércio de Combustíveis e Lubrificantes – FECOMBUSTÍVEIS; </a:t>
            </a:r>
            <a:r>
              <a:rPr lang="pt-BR" dirty="0" smtClean="0"/>
              <a:t>  e   6) </a:t>
            </a:r>
            <a:r>
              <a:rPr lang="pt-BR" dirty="0"/>
              <a:t>A Confederação Nacional do Comercio de Bens, Serviços e Turismo – CNC (SINIR, 2017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700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1546</Words>
  <Application>Microsoft Office PowerPoint</Application>
  <PresentationFormat>Custom</PresentationFormat>
  <Paragraphs>115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Tema do Office</vt:lpstr>
      <vt:lpstr>Análise de arranjos institucionais alternativos na área de saneamento básico</vt:lpstr>
      <vt:lpstr>SUMÁRIO  1 - INTRODUÇÃO     2 - OBJETIVOS   3 - BREVE REVISÃO BIBLIOGRÁFICA     4 - MATERIAL E MÉTODOS    5 - RESULTADOS / DISCUSSÃO     6 - CONCLUSÃO</vt:lpstr>
      <vt:lpstr>1 – INTRODUÇÃO   </vt:lpstr>
      <vt:lpstr>2 – OBJETIVO   </vt:lpstr>
      <vt:lpstr>3 – BREVE REVISÃO BIBLIOGRÁFICA   </vt:lpstr>
      <vt:lpstr>Slide 6</vt:lpstr>
      <vt:lpstr>3 – BREVE REVISÃO BIBLIOGRÁFICA   </vt:lpstr>
      <vt:lpstr>3 – BREVE REVISÃO BIBLIOGRÁFICA   </vt:lpstr>
      <vt:lpstr>3 – BREVE REVISÃO BIBLIOGRÁFICA   </vt:lpstr>
      <vt:lpstr>4 – MATERIAIS E MÉTODOS   </vt:lpstr>
      <vt:lpstr>5 – RESULTADOS E DISCUSSÃO   </vt:lpstr>
      <vt:lpstr>5 – RESULTADOS E DISCUSSÃO   </vt:lpstr>
      <vt:lpstr>5 – RESULTADOS E DISCUSSÃO   </vt:lpstr>
      <vt:lpstr>5 – RESULTADOS E DISCUSSÃO   </vt:lpstr>
      <vt:lpstr>5 – RESULTADOS E DISCUSSÃO   </vt:lpstr>
      <vt:lpstr>5 – RESULTADOS E DISCUSSÃO   </vt:lpstr>
      <vt:lpstr>5 – RESULTADOS E DISCUSSÃO   </vt:lpstr>
      <vt:lpstr>6 – CONCLUSÃO</vt:lpstr>
      <vt:lpstr>6 – CONCLUSÃO</vt:lpstr>
      <vt:lpstr>6 – CONCLUSÃO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Moraes</cp:lastModifiedBy>
  <cp:revision>94</cp:revision>
  <dcterms:created xsi:type="dcterms:W3CDTF">2017-05-30T09:26:55Z</dcterms:created>
  <dcterms:modified xsi:type="dcterms:W3CDTF">2017-06-20T04:46:31Z</dcterms:modified>
</cp:coreProperties>
</file>