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arlaalcione.ufg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 smtClean="0"/>
              <a:t>AVALIAÇÃO </a:t>
            </a:r>
            <a:r>
              <a:rPr lang="pt-BR" b="1" dirty="0"/>
              <a:t>DA QUALIDADE DA ÁGUA BRUTA DE MANANCIAIS DE ABASTECIMENTO PÚBLICO DO ESTADO DE </a:t>
            </a:r>
            <a:r>
              <a:rPr lang="pt-BR" b="1" dirty="0" smtClean="0"/>
              <a:t>GOIÁS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748666"/>
            <a:ext cx="9144000" cy="1655762"/>
          </a:xfrm>
        </p:spPr>
        <p:txBody>
          <a:bodyPr>
            <a:normAutofit fontScale="62500" lnSpcReduction="20000"/>
          </a:bodyPr>
          <a:lstStyle/>
          <a:p>
            <a:r>
              <a:rPr lang="pt-BR" b="1" dirty="0"/>
              <a:t>Yan Machado </a:t>
            </a:r>
            <a:r>
              <a:rPr lang="pt-BR" b="1" dirty="0" smtClean="0"/>
              <a:t>Sousa</a:t>
            </a:r>
            <a:endParaRPr lang="pt-BR" b="1" baseline="30000" dirty="0"/>
          </a:p>
          <a:p>
            <a:r>
              <a:rPr lang="pt-BR" b="1" dirty="0"/>
              <a:t>Karla Alcione da Silva </a:t>
            </a:r>
            <a:r>
              <a:rPr lang="pt-BR" b="1" dirty="0" err="1"/>
              <a:t>Cruvinel</a:t>
            </a:r>
            <a:endParaRPr lang="pt-BR" dirty="0"/>
          </a:p>
          <a:p>
            <a:r>
              <a:rPr lang="pt-BR" b="1" dirty="0"/>
              <a:t>Saulo Bruno Silveira e Souza</a:t>
            </a:r>
            <a:endParaRPr lang="pt-BR" dirty="0"/>
          </a:p>
          <a:p>
            <a:r>
              <a:rPr lang="pt-BR" b="1" dirty="0"/>
              <a:t>Paulo Sérgio </a:t>
            </a:r>
            <a:r>
              <a:rPr lang="pt-BR" b="1" dirty="0" err="1"/>
              <a:t>Scalize</a:t>
            </a:r>
            <a:endParaRPr lang="pt-BR" dirty="0"/>
          </a:p>
          <a:p>
            <a:r>
              <a:rPr lang="pt-BR" b="1" dirty="0"/>
              <a:t>Humberto Carlos </a:t>
            </a:r>
            <a:r>
              <a:rPr lang="pt-BR" b="1" dirty="0" err="1"/>
              <a:t>Ruggeri</a:t>
            </a:r>
            <a:r>
              <a:rPr lang="pt-BR" b="1" dirty="0"/>
              <a:t> Júnior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80325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3020832"/>
            <a:ext cx="59790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Região Leste:</a:t>
            </a:r>
          </a:p>
          <a:p>
            <a:pPr algn="just"/>
            <a:endParaRPr lang="pt-BR" sz="2400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BR" sz="2400" dirty="0" smtClean="0">
                <a:latin typeface="+mj-lt"/>
              </a:rPr>
              <a:t>Melhor media de IQA;</a:t>
            </a:r>
          </a:p>
          <a:p>
            <a:pPr marL="342900" indent="-342900" algn="just">
              <a:buFontTx/>
              <a:buChar char="-"/>
            </a:pPr>
            <a:r>
              <a:rPr lang="pt-BR" sz="2400" dirty="0" smtClean="0">
                <a:latin typeface="+mj-lt"/>
              </a:rPr>
              <a:t>Alexânia: terceira </a:t>
            </a:r>
            <a:r>
              <a:rPr lang="pt-BR" sz="2400" dirty="0">
                <a:latin typeface="+mj-lt"/>
              </a:rPr>
              <a:t>maior produtora de água </a:t>
            </a:r>
            <a:r>
              <a:rPr lang="pt-BR" sz="2400" dirty="0" smtClean="0">
                <a:latin typeface="+mj-lt"/>
              </a:rPr>
              <a:t>   mineral </a:t>
            </a:r>
            <a:r>
              <a:rPr lang="pt-BR" sz="2400" dirty="0">
                <a:latin typeface="+mj-lt"/>
              </a:rPr>
              <a:t>do estado de </a:t>
            </a:r>
            <a:r>
              <a:rPr lang="pt-BR" sz="2400" dirty="0" smtClean="0">
                <a:latin typeface="+mj-lt"/>
              </a:rPr>
              <a:t>Goiás;</a:t>
            </a:r>
          </a:p>
          <a:p>
            <a:pPr marL="342900" indent="-342900" algn="just">
              <a:buFontTx/>
              <a:buChar char="-"/>
            </a:pPr>
            <a:r>
              <a:rPr lang="pt-BR" sz="2400" dirty="0" smtClean="0">
                <a:latin typeface="+mj-lt"/>
              </a:rPr>
              <a:t>Não </a:t>
            </a:r>
            <a:r>
              <a:rPr lang="pt-BR" sz="2400" dirty="0">
                <a:latin typeface="+mj-lt"/>
              </a:rPr>
              <a:t>recebe água de outros corpos d’água devido a sua elevada altitude em relação ao restante do </a:t>
            </a:r>
            <a:r>
              <a:rPr lang="pt-BR" sz="2400" dirty="0" smtClean="0">
                <a:latin typeface="+mj-lt"/>
              </a:rPr>
              <a:t>estado;</a:t>
            </a:r>
          </a:p>
          <a:p>
            <a:pPr marL="342900" indent="-342900" algn="just">
              <a:buFontTx/>
              <a:buChar char="-"/>
            </a:pPr>
            <a:r>
              <a:rPr lang="pt-BR" sz="2400" dirty="0" smtClean="0">
                <a:latin typeface="+mj-lt"/>
              </a:rPr>
              <a:t>Pirenópolis: alto IQA – muita vegetação nativa.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588" y="3326187"/>
            <a:ext cx="5761956" cy="280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75043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3020832"/>
            <a:ext cx="59790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Região Central:</a:t>
            </a:r>
          </a:p>
          <a:p>
            <a:pPr algn="just"/>
            <a:endParaRPr lang="pt-BR" sz="2400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BR" sz="2400" dirty="0">
                <a:latin typeface="+mj-lt"/>
              </a:rPr>
              <a:t>mais populosa e mais urbanizada, obteve as menores das médias, possuindo também o</a:t>
            </a:r>
            <a:r>
              <a:rPr lang="pt-BR" sz="2400" dirty="0" smtClean="0">
                <a:latin typeface="+mj-lt"/>
              </a:rPr>
              <a:t> pior  IQA (0,08);</a:t>
            </a:r>
          </a:p>
          <a:p>
            <a:pPr marL="342900" indent="-342900" algn="just">
              <a:buFontTx/>
              <a:buChar char="-"/>
            </a:pPr>
            <a:r>
              <a:rPr lang="pt-BR" sz="2400" dirty="0">
                <a:latin typeface="+mj-lt"/>
              </a:rPr>
              <a:t>grande atividade industrial, </a:t>
            </a:r>
            <a:r>
              <a:rPr lang="pt-BR" sz="2400" dirty="0" smtClean="0">
                <a:latin typeface="+mj-lt"/>
              </a:rPr>
              <a:t> </a:t>
            </a:r>
            <a:r>
              <a:rPr lang="pt-BR" sz="2400" dirty="0">
                <a:latin typeface="+mj-lt"/>
              </a:rPr>
              <a:t>perímetro </a:t>
            </a:r>
            <a:r>
              <a:rPr lang="pt-BR" sz="2400" dirty="0" smtClean="0">
                <a:latin typeface="+mj-lt"/>
              </a:rPr>
              <a:t>urbano;</a:t>
            </a:r>
          </a:p>
          <a:p>
            <a:pPr marL="342900" indent="-342900" algn="just">
              <a:buFontTx/>
              <a:buChar char="-"/>
            </a:pPr>
            <a:r>
              <a:rPr lang="pt-BR" sz="2400" dirty="0" smtClean="0">
                <a:latin typeface="+mj-lt"/>
              </a:rPr>
              <a:t>o </a:t>
            </a:r>
            <a:r>
              <a:rPr lang="pt-BR" sz="2400" dirty="0">
                <a:latin typeface="+mj-lt"/>
              </a:rPr>
              <a:t>curso do rio segue cercado por zonas de </a:t>
            </a:r>
            <a:r>
              <a:rPr lang="pt-BR" sz="2400" dirty="0" smtClean="0">
                <a:latin typeface="+mj-lt"/>
              </a:rPr>
              <a:t>agricultura;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5737" y="3510908"/>
            <a:ext cx="5776358" cy="292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0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80016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475536" y="2658623"/>
            <a:ext cx="10764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Região Central:</a:t>
            </a:r>
          </a:p>
          <a:p>
            <a:pPr algn="just"/>
            <a:endParaRPr lang="pt-BR" sz="2400" dirty="0" smtClean="0">
              <a:latin typeface="+mj-lt"/>
              <a:ea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pt-BR" sz="2400" dirty="0">
                <a:latin typeface="+mj-lt"/>
              </a:rPr>
              <a:t>No caso de Goiânia foram analisados o IQA de três mananciais, Ribeirão João Leite (0,54), Rio Meia Ponte (0,54) e Ribeirão Samambaia (0,63).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33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80325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3020832"/>
            <a:ext cx="59790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Região Sul:</a:t>
            </a:r>
          </a:p>
          <a:p>
            <a:pPr algn="just"/>
            <a:endParaRPr lang="pt-BR" sz="2400" b="1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+mj-lt"/>
              </a:rPr>
              <a:t>- Paraúna </a:t>
            </a:r>
            <a:r>
              <a:rPr lang="pt-BR" sz="2400" dirty="0">
                <a:latin typeface="+mj-lt"/>
              </a:rPr>
              <a:t>(</a:t>
            </a:r>
            <a:r>
              <a:rPr lang="pt-BR" sz="2400" dirty="0" smtClean="0">
                <a:latin typeface="+mj-lt"/>
              </a:rPr>
              <a:t>0,75) - Parque </a:t>
            </a:r>
            <a:r>
              <a:rPr lang="pt-BR" sz="2400" dirty="0">
                <a:latin typeface="+mj-lt"/>
              </a:rPr>
              <a:t>Estadual de </a:t>
            </a:r>
            <a:r>
              <a:rPr lang="pt-BR" sz="2400" dirty="0" smtClean="0">
                <a:latin typeface="+mj-lt"/>
              </a:rPr>
              <a:t>Paraúna;</a:t>
            </a:r>
          </a:p>
          <a:p>
            <a:pPr algn="just"/>
            <a:endParaRPr lang="pt-BR" sz="2400" dirty="0" smtClean="0">
              <a:latin typeface="+mj-lt"/>
            </a:endParaRPr>
          </a:p>
          <a:p>
            <a:pPr algn="just"/>
            <a:r>
              <a:rPr lang="pt-BR" sz="2400" dirty="0" smtClean="0">
                <a:latin typeface="+mj-lt"/>
              </a:rPr>
              <a:t>-  Quirinópolis -  </a:t>
            </a:r>
            <a:r>
              <a:rPr lang="pt-BR" sz="2400" dirty="0">
                <a:latin typeface="+mj-lt"/>
              </a:rPr>
              <a:t>indústria </a:t>
            </a:r>
            <a:r>
              <a:rPr lang="pt-BR" sz="2400" dirty="0" err="1">
                <a:latin typeface="+mj-lt"/>
              </a:rPr>
              <a:t>sucroenergética</a:t>
            </a:r>
            <a:r>
              <a:rPr lang="pt-BR" sz="2400" dirty="0">
                <a:latin typeface="+mj-lt"/>
              </a:rPr>
              <a:t> </a:t>
            </a:r>
            <a:r>
              <a:rPr lang="pt-BR" sz="2400" dirty="0" smtClean="0">
                <a:latin typeface="+mj-lt"/>
              </a:rPr>
              <a:t> </a:t>
            </a:r>
            <a:endParaRPr lang="pt-BR" sz="2400" dirty="0" smtClean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873" y="2887223"/>
            <a:ext cx="6141127" cy="308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40336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CONCLUSÃO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358587" y="2016756"/>
            <a:ext cx="1131759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quatro </a:t>
            </a:r>
            <a:r>
              <a:rPr lang="pt-BR" sz="2400" dirty="0">
                <a:latin typeface="+mj-lt"/>
              </a:rPr>
              <a:t>fatores de grande influência na qualidade da água de uma cidade, dois deles afetam positivamente e outros dois negativamente. </a:t>
            </a:r>
            <a:endParaRPr lang="pt-BR" sz="2400" dirty="0" smtClean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Cidade </a:t>
            </a:r>
            <a:r>
              <a:rPr lang="pt-BR" sz="2400" dirty="0">
                <a:latin typeface="+mj-lt"/>
              </a:rPr>
              <a:t>as quais possuem atividade mineradora e grande atividade agrícola tendem a ter o IQA reduzido, enquanto cidades com atividade turística ambiental (áreas preservadas) e maior altitude tendem para um IQA superior, pois as nascentes dos rios estarão nesses pontos altos, sendo assim não recebem águas com qualidade já alterada vinda de outras localidades</a:t>
            </a:r>
            <a:r>
              <a:rPr lang="pt-BR" sz="2400" dirty="0" smtClean="0">
                <a:latin typeface="+mj-lt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+mj-lt"/>
              </a:rPr>
              <a:t>Promover o planejamento </a:t>
            </a:r>
            <a:r>
              <a:rPr lang="pt-BR" sz="2400" dirty="0">
                <a:latin typeface="+mj-lt"/>
              </a:rPr>
              <a:t>das atividades realizadas em um município contribui altamente com a manutenção dessa qualidade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5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61302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REFERÊNCIAS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358588" y="2284339"/>
            <a:ext cx="114616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CRUVINEL</a:t>
            </a:r>
            <a:r>
              <a:rPr lang="pt-BR" sz="2400" dirty="0"/>
              <a:t>, K. A. (2015), </a:t>
            </a:r>
            <a:r>
              <a:rPr lang="pt-BR" sz="2400" b="1" dirty="0"/>
              <a:t>Índice de Qualidade Ambiental de Bacias Hidrográficas de Mananciais de Abastecimento do Estado de Goiás</a:t>
            </a:r>
            <a:r>
              <a:rPr lang="pt-BR" sz="2400" dirty="0"/>
              <a:t>. Universidade Federal de Goiás, Goiânia – GO. 20p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>SANEAGO (2009). </a:t>
            </a:r>
            <a:r>
              <a:rPr lang="pt-BR" sz="2400" b="1" dirty="0"/>
              <a:t>Relatório quantitativo sobre a localização de lixo, lixões e aterros nas bacias dos mananciais de superfícies</a:t>
            </a:r>
            <a:r>
              <a:rPr lang="pt-BR" sz="2400" dirty="0"/>
              <a:t>. Goiânia – GO. 18p.</a:t>
            </a:r>
          </a:p>
          <a:p>
            <a:pPr algn="just"/>
            <a:r>
              <a:rPr lang="pt-BR" sz="2400" dirty="0" smtClean="0"/>
              <a:t>SOUZA</a:t>
            </a:r>
            <a:r>
              <a:rPr lang="pt-BR" sz="2400" dirty="0"/>
              <a:t>, S. B. S. (2014). </a:t>
            </a:r>
            <a:r>
              <a:rPr lang="pt-BR" sz="2400" b="1" dirty="0"/>
              <a:t>Índice de Qualidade da </a:t>
            </a:r>
            <a:r>
              <a:rPr lang="pt-BR" sz="2400" b="1" dirty="0" err="1" smtClean="0"/>
              <a:t>Àgua</a:t>
            </a:r>
            <a:r>
              <a:rPr lang="pt-BR" sz="2400" b="1" dirty="0" smtClean="0"/>
              <a:t> </a:t>
            </a:r>
            <a:r>
              <a:rPr lang="pt-BR" sz="2400" b="1" dirty="0"/>
              <a:t>pela Técnica Estatística Multivariada para Estimar a </a:t>
            </a:r>
            <a:r>
              <a:rPr lang="pt-BR" sz="2400" b="1" dirty="0" smtClean="0"/>
              <a:t>Deterioração </a:t>
            </a:r>
            <a:r>
              <a:rPr lang="pt-BR" sz="2400" b="1" dirty="0"/>
              <a:t>Temporal dos Mananciais do Estado de Goiás.</a:t>
            </a:r>
            <a:r>
              <a:rPr lang="pt-BR" sz="2400" dirty="0"/>
              <a:t> Universidade Federal de Goiás, Goiânia – GO. 22p. </a:t>
            </a:r>
          </a:p>
          <a:p>
            <a:pPr algn="just"/>
            <a:endParaRPr lang="pt-BR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6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58588" y="2284339"/>
            <a:ext cx="114616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400" dirty="0" smtClean="0"/>
          </a:p>
          <a:p>
            <a:pPr algn="ctr"/>
            <a:endParaRPr lang="pt-BR" sz="2400" dirty="0"/>
          </a:p>
          <a:p>
            <a:pPr algn="ctr"/>
            <a:r>
              <a:rPr lang="pt-BR" sz="3000" b="1" dirty="0" smtClean="0">
                <a:latin typeface="+mj-lt"/>
              </a:rPr>
              <a:t>OBRIGADA</a:t>
            </a:r>
            <a:r>
              <a:rPr lang="pt-BR" sz="3000" b="1" dirty="0" smtClean="0">
                <a:latin typeface="+mj-lt"/>
              </a:rPr>
              <a:t>!</a:t>
            </a:r>
          </a:p>
          <a:p>
            <a:pPr algn="ctr"/>
            <a:r>
              <a:rPr lang="pt-BR" sz="3000" b="1" dirty="0" smtClean="0">
                <a:latin typeface="+mj-lt"/>
              </a:rPr>
              <a:t>Karla Alcione </a:t>
            </a:r>
            <a:r>
              <a:rPr lang="pt-BR" sz="3000" b="1" dirty="0" err="1" smtClean="0">
                <a:latin typeface="+mj-lt"/>
              </a:rPr>
              <a:t>Cruvinel</a:t>
            </a:r>
            <a:endParaRPr lang="pt-BR" sz="3000" b="1" dirty="0" smtClean="0">
              <a:latin typeface="+mj-lt"/>
            </a:endParaRPr>
          </a:p>
          <a:p>
            <a:pPr algn="ctr"/>
            <a:r>
              <a:rPr lang="pt-BR" sz="3000" b="1" smtClean="0">
                <a:latin typeface="+mj-lt"/>
              </a:rPr>
              <a:t>EECA/UFG</a:t>
            </a:r>
            <a:endParaRPr lang="pt-BR" sz="3000" b="1" dirty="0" smtClean="0">
              <a:latin typeface="+mj-lt"/>
            </a:endParaRPr>
          </a:p>
          <a:p>
            <a:pPr algn="ctr"/>
            <a:endParaRPr lang="pt-BR" sz="3000" b="1" dirty="0" smtClean="0">
              <a:latin typeface="+mj-lt"/>
            </a:endParaRPr>
          </a:p>
          <a:p>
            <a:pPr algn="ctr"/>
            <a:r>
              <a:rPr lang="pt-BR" sz="3000" b="1" dirty="0" smtClean="0">
                <a:latin typeface="+mj-lt"/>
                <a:hlinkClick r:id="rId4"/>
              </a:rPr>
              <a:t>Karlaalcione.ufg@gmail.com</a:t>
            </a:r>
            <a:endParaRPr lang="pt-BR" sz="3000" b="1" dirty="0" smtClean="0">
              <a:latin typeface="+mj-lt"/>
            </a:endParaRPr>
          </a:p>
          <a:p>
            <a:pPr algn="ctr"/>
            <a:endParaRPr lang="pt-BR" sz="3000" b="1" dirty="0">
              <a:latin typeface="+mj-lt"/>
            </a:endParaRPr>
          </a:p>
          <a:p>
            <a:pPr algn="just"/>
            <a:endParaRPr lang="pt-BR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9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95912" y="1769415"/>
            <a:ext cx="1947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/>
              <a:t>INTRODUÇÃO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95912" y="2597127"/>
            <a:ext cx="10551053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+mj-lt"/>
              </a:rPr>
              <a:t>Necessidade </a:t>
            </a:r>
            <a:r>
              <a:rPr lang="pt-BR" sz="2400" dirty="0">
                <a:latin typeface="+mj-lt"/>
              </a:rPr>
              <a:t>de determinar a qualidade das águas de um manancial de forma simples</a:t>
            </a:r>
            <a:r>
              <a:rPr lang="pt-BR" sz="2400" dirty="0" smtClean="0">
                <a:latin typeface="+mj-lt"/>
              </a:rPr>
              <a:t>;</a:t>
            </a:r>
          </a:p>
          <a:p>
            <a:pPr algn="just">
              <a:lnSpc>
                <a:spcPct val="150000"/>
              </a:lnSpc>
            </a:pPr>
            <a:endParaRPr lang="pt-BR" sz="2400" dirty="0" smtClean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400" b="1" dirty="0">
                <a:latin typeface="+mj-lt"/>
              </a:rPr>
              <a:t> </a:t>
            </a:r>
            <a:r>
              <a:rPr lang="pt-BR" sz="2400" b="1" dirty="0" smtClean="0">
                <a:latin typeface="+mj-lt"/>
              </a:rPr>
              <a:t> </a:t>
            </a:r>
            <a:r>
              <a:rPr lang="pt-BR" sz="2400" dirty="0" smtClean="0">
                <a:latin typeface="+mj-lt"/>
              </a:rPr>
              <a:t>O </a:t>
            </a:r>
            <a:r>
              <a:rPr lang="pt-BR" sz="2400" dirty="0">
                <a:latin typeface="+mj-lt"/>
              </a:rPr>
              <a:t>IQA original incorporou nove parâmetros da água e os associou atribuindo peso de acordo com a influência que cada um tinha sobre a água.</a:t>
            </a:r>
            <a:br>
              <a:rPr lang="pt-BR" sz="2400" dirty="0">
                <a:latin typeface="+mj-lt"/>
              </a:rPr>
            </a:b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48640" y="2387963"/>
            <a:ext cx="11290641" cy="2387600"/>
          </a:xfrm>
        </p:spPr>
        <p:txBody>
          <a:bodyPr anchor="t" anchorCtr="0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dirty="0" smtClean="0"/>
              <a:t>O </a:t>
            </a:r>
            <a:r>
              <a:rPr lang="pt-BR" sz="2400" dirty="0"/>
              <a:t>objetivo deste trabalho </a:t>
            </a:r>
            <a:r>
              <a:rPr lang="pt-BR" sz="2400" dirty="0" smtClean="0"/>
              <a:t>foi determinar </a:t>
            </a:r>
            <a:r>
              <a:rPr lang="pt-BR" sz="2400" dirty="0"/>
              <a:t>o IQA de mananciais de abastecimento público localizados no estado de Goiás, utilizando dados de qualidade da água bruta fornecidos pela SANEAGO.</a:t>
            </a: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69665" y="155696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/>
              <a:t>OBJETIVO</a:t>
            </a:r>
            <a:br>
              <a:rPr lang="pt-BR" sz="2400" b="1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643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29324" y="2394137"/>
            <a:ext cx="11008252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- dados de água bruta fornecidos </a:t>
            </a:r>
            <a:r>
              <a:rPr lang="pt-BR" sz="2400" dirty="0"/>
              <a:t>pela SANEAGO dos anos de 2012 e </a:t>
            </a:r>
            <a:r>
              <a:rPr lang="pt-BR" sz="2400" dirty="0" smtClean="0"/>
              <a:t>2013;</a:t>
            </a:r>
            <a:br>
              <a:rPr lang="pt-BR" sz="2400" dirty="0" smtClean="0"/>
            </a:br>
            <a:r>
              <a:rPr lang="pt-BR" sz="2400" dirty="0" smtClean="0"/>
              <a:t> - mananciais </a:t>
            </a:r>
            <a:r>
              <a:rPr lang="pt-BR" sz="2400" dirty="0"/>
              <a:t>de abastecimento de 127 cidades do estado de </a:t>
            </a:r>
            <a:r>
              <a:rPr lang="pt-BR" sz="2400" dirty="0" smtClean="0"/>
              <a:t>Goiás;</a:t>
            </a:r>
            <a:br>
              <a:rPr lang="pt-BR" sz="2400" dirty="0" smtClean="0"/>
            </a:br>
            <a:r>
              <a:rPr lang="pt-BR" sz="2400" dirty="0" smtClean="0"/>
              <a:t>- </a:t>
            </a:r>
            <a:r>
              <a:rPr lang="pt-BR" sz="2400" dirty="0" smtClean="0"/>
              <a:t>IQA </a:t>
            </a:r>
            <a:r>
              <a:rPr lang="pt-BR" sz="2400" dirty="0"/>
              <a:t>desenvolvido por Souza (2014) adaptado por </a:t>
            </a:r>
            <a:r>
              <a:rPr lang="pt-BR" sz="2400" dirty="0" err="1"/>
              <a:t>Cruvinel</a:t>
            </a:r>
            <a:r>
              <a:rPr lang="pt-BR" sz="2400" dirty="0"/>
              <a:t> (2015</a:t>
            </a:r>
            <a:r>
              <a:rPr lang="pt-BR" sz="2400" dirty="0" smtClean="0"/>
              <a:t>);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29324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765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15876" y="2129585"/>
            <a:ext cx="11115829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- turbidez </a:t>
            </a:r>
            <a:r>
              <a:rPr lang="pt-BR" sz="2400" dirty="0"/>
              <a:t>(T), cor aparente (CA), pH, alcalinidade total (AT), dureza (D), oxigênio consumido (OC), coliformes totais (CT) e </a:t>
            </a:r>
            <a:r>
              <a:rPr lang="pt-BR" sz="2400" i="1" dirty="0"/>
              <a:t>Escherichia coli </a:t>
            </a:r>
            <a:r>
              <a:rPr lang="pt-BR" sz="2400" dirty="0"/>
              <a:t>(EC</a:t>
            </a:r>
            <a:r>
              <a:rPr lang="pt-BR" sz="2400" dirty="0" smtClean="0"/>
              <a:t>); 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- IQA </a:t>
            </a:r>
            <a:r>
              <a:rPr lang="pt-BR" sz="2400" dirty="0"/>
              <a:t>retornou valores entre 0 e 1, sendo que o quão próximo o valor estiver de 1, melhor é a qualidade da água bruta daquele manancial</a:t>
            </a:r>
            <a:r>
              <a:rPr lang="pt-BR" sz="2400" dirty="0" smtClean="0"/>
              <a:t>;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dirty="0" smtClean="0">
                <a:solidFill>
                  <a:srgbClr val="FF0000"/>
                </a:solidFill>
              </a:rPr>
              <a:t> </a:t>
            </a:r>
            <a:r>
              <a:rPr lang="pt-BR" sz="2200" b="1" dirty="0" smtClean="0">
                <a:solidFill>
                  <a:srgbClr val="FF0000"/>
                </a:solidFill>
              </a:rPr>
              <a:t>𝐼𝑄𝐴</a:t>
            </a:r>
            <a:r>
              <a:rPr lang="pt-BR" sz="2200" b="1" dirty="0">
                <a:solidFill>
                  <a:srgbClr val="FF0000"/>
                </a:solidFill>
              </a:rPr>
              <a:t>=0,19𝑇+0,221𝐶𝐴+0,179𝑝𝐻+0,201𝐴𝑇+0,192𝐷+0,185𝑂𝐶+</a:t>
            </a:r>
            <a:r>
              <a:rPr lang="pt-BR" sz="2200" b="1" dirty="0" smtClean="0">
                <a:solidFill>
                  <a:srgbClr val="FF0000"/>
                </a:solidFill>
              </a:rPr>
              <a:t>0,189+0,1E𝐶 </a:t>
            </a:r>
            <a:r>
              <a:rPr lang="pt-BR" sz="2400" b="1" dirty="0" smtClean="0">
                <a:solidFill>
                  <a:srgbClr val="FF0000"/>
                </a:solidFill>
              </a:rPr>
              <a:t/>
            </a:r>
            <a:br>
              <a:rPr lang="pt-BR" sz="2400" b="1" dirty="0" smtClean="0">
                <a:solidFill>
                  <a:srgbClr val="FF0000"/>
                </a:solidFill>
              </a:rPr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1587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2339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421747" y="2488267"/>
            <a:ext cx="11075488" cy="2387600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- Separou </a:t>
            </a:r>
            <a:r>
              <a:rPr lang="pt-BR" sz="2400" dirty="0"/>
              <a:t>em cinco mesorregiões; Norte, Noroeste, Leste, Centro e Sul </a:t>
            </a:r>
            <a:r>
              <a:rPr lang="pt-BR" sz="2400" dirty="0" smtClean="0"/>
              <a:t>divididas </a:t>
            </a:r>
            <a:r>
              <a:rPr lang="pt-BR" sz="2400" dirty="0"/>
              <a:t>segundo o IBGE (2008</a:t>
            </a:r>
            <a:r>
              <a:rPr lang="pt-BR" sz="2400" dirty="0" smtClean="0"/>
              <a:t>).</a:t>
            </a:r>
            <a:br>
              <a:rPr lang="pt-BR" sz="2400" dirty="0" smtClean="0"/>
            </a:br>
            <a:r>
              <a:rPr lang="pt-BR" sz="2400" dirty="0" smtClean="0"/>
              <a:t> </a:t>
            </a:r>
            <a:br>
              <a:rPr lang="pt-BR" sz="2400" dirty="0" smtClean="0"/>
            </a:br>
            <a:r>
              <a:rPr lang="pt-BR" sz="2400" dirty="0" smtClean="0"/>
              <a:t>- Calculou-se </a:t>
            </a:r>
            <a:r>
              <a:rPr lang="pt-BR" sz="2400" dirty="0"/>
              <a:t>o IQA para cada um dos municípios e assim por média aritmética determinou-se o IQA médio da mesorregião.</a:t>
            </a:r>
            <a:br>
              <a:rPr lang="pt-BR" sz="2400" dirty="0"/>
            </a:b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21747" y="166792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MATERIAIS E MÉTODOS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099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62089" y="180016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pic>
        <p:nvPicPr>
          <p:cNvPr id="1026" name="Imagem 7" descr="figura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089" y="2468261"/>
            <a:ext cx="4389739" cy="4389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2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256728" y="168273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2885437"/>
            <a:ext cx="59790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Região Norte: </a:t>
            </a:r>
          </a:p>
          <a:p>
            <a:pPr algn="just"/>
            <a:endParaRPr lang="pt-BR" sz="2400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+mj-lt"/>
                <a:ea typeface="Times New Roman" panose="02020603050405020304" pitchFamily="18" charset="0"/>
              </a:rPr>
              <a:t>A </a:t>
            </a:r>
            <a:r>
              <a:rPr lang="pt-BR" sz="2400" dirty="0">
                <a:latin typeface="+mj-lt"/>
                <a:ea typeface="Times New Roman" panose="02020603050405020304" pitchFamily="18" charset="0"/>
              </a:rPr>
              <a:t>região norte contém uma grande área preservada, e nela inserida a Chapada dos </a:t>
            </a:r>
            <a:r>
              <a:rPr lang="pt-BR" sz="2400" dirty="0" smtClean="0">
                <a:latin typeface="+mj-lt"/>
                <a:ea typeface="Times New Roman" panose="02020603050405020304" pitchFamily="18" charset="0"/>
              </a:rPr>
              <a:t>Veadeiros;</a:t>
            </a:r>
          </a:p>
          <a:p>
            <a:pPr algn="just"/>
            <a:r>
              <a:rPr lang="pt-BR" sz="2400" dirty="0" smtClean="0">
                <a:latin typeface="+mj-lt"/>
              </a:rPr>
              <a:t>Campos Verdes - </a:t>
            </a:r>
            <a:r>
              <a:rPr lang="pt-BR" sz="2400" dirty="0">
                <a:latin typeface="+mj-lt"/>
              </a:rPr>
              <a:t>bacia está dentro do perímetro urbano da cidade.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588" y="3156227"/>
            <a:ext cx="5446680" cy="240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-13447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358588" y="166878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 smtClean="0"/>
              <a:t>RESULTADOS E DISCUSSÕES</a:t>
            </a:r>
            <a:endParaRPr lang="pt-BR" sz="2400" dirty="0"/>
          </a:p>
        </p:txBody>
      </p:sp>
      <p:sp>
        <p:nvSpPr>
          <p:cNvPr id="2" name="Retângulo 1"/>
          <p:cNvSpPr/>
          <p:nvPr/>
        </p:nvSpPr>
        <p:spPr>
          <a:xfrm>
            <a:off x="256728" y="3020832"/>
            <a:ext cx="59790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latin typeface="+mj-lt"/>
                <a:ea typeface="Times New Roman" panose="02020603050405020304" pitchFamily="18" charset="0"/>
              </a:rPr>
              <a:t>Região Noroeste:</a:t>
            </a:r>
          </a:p>
          <a:p>
            <a:pPr algn="just"/>
            <a:endParaRPr lang="pt-BR" sz="2400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+mj-lt"/>
              </a:rPr>
              <a:t>- Piranhas:  IQA </a:t>
            </a:r>
            <a:r>
              <a:rPr lang="pt-BR" sz="2400" dirty="0">
                <a:latin typeface="+mj-lt"/>
              </a:rPr>
              <a:t>pode ser associado ao alto índice de preservação do </a:t>
            </a:r>
            <a:r>
              <a:rPr lang="pt-BR" sz="2400" dirty="0" smtClean="0">
                <a:latin typeface="+mj-lt"/>
              </a:rPr>
              <a:t>cerrado. À </a:t>
            </a:r>
            <a:r>
              <a:rPr lang="pt-BR" sz="2400" dirty="0">
                <a:latin typeface="+mj-lt"/>
              </a:rPr>
              <a:t>montante da cidade as matas ciliares estão </a:t>
            </a:r>
            <a:r>
              <a:rPr lang="pt-BR" sz="2400" dirty="0" smtClean="0">
                <a:latin typeface="+mj-lt"/>
              </a:rPr>
              <a:t>preservadas;</a:t>
            </a:r>
          </a:p>
          <a:p>
            <a:pPr algn="just"/>
            <a:r>
              <a:rPr lang="pt-BR" sz="2400" dirty="0" smtClean="0">
                <a:latin typeface="+mj-lt"/>
              </a:rPr>
              <a:t>- Crixás: </a:t>
            </a:r>
            <a:r>
              <a:rPr lang="pt-BR" sz="2400" dirty="0">
                <a:latin typeface="+mj-lt"/>
              </a:rPr>
              <a:t>atividade mineradora presente no </a:t>
            </a:r>
            <a:r>
              <a:rPr lang="pt-BR" sz="2400" dirty="0" smtClean="0">
                <a:latin typeface="+mj-lt"/>
              </a:rPr>
              <a:t>município. </a:t>
            </a:r>
            <a:endParaRPr lang="pt-BR" sz="24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54588" y="26586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780" y="3267903"/>
            <a:ext cx="5848368" cy="318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5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637</Words>
  <Application>Microsoft Office PowerPoint</Application>
  <PresentationFormat>Widescreen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Tema do Office</vt:lpstr>
      <vt:lpstr>AVALIAÇÃO DA QUALIDADE DA ÁGUA BRUTA DE MANANCIAIS DE ABASTECIMENTO PÚBLICO DO ESTADO DE GOIÁS</vt:lpstr>
      <vt:lpstr>Apresentação do PowerPoint</vt:lpstr>
      <vt:lpstr>O objetivo deste trabalho foi determinar o IQA de mananciais de abastecimento público localizados no estado de Goiás, utilizando dados de qualidade da água bruta fornecidos pela SANEAGO.</vt:lpstr>
      <vt:lpstr>- dados de água bruta fornecidos pela SANEAGO dos anos de 2012 e 2013;  - mananciais de abastecimento de 127 cidades do estado de Goiás; - IQA desenvolvido por Souza (2014) adaptado por Cruvinel (2015);     </vt:lpstr>
      <vt:lpstr>- turbidez (T), cor aparente (CA), pH, alcalinidade total (AT), dureza (D), oxigênio consumido (OC), coliformes totais (CT) e Escherichia coli (EC);   - IQA retornou valores entre 0 e 1, sendo que o quão próximo o valor estiver de 1, melhor é a qualidade da água bruta daquele manancial;   𝐼𝑄𝐴=0,19𝑇+0,221𝐶𝐴+0,179𝑝𝐻+0,201𝐴𝑇+0,192𝐷+0,185𝑂𝐶+0,189+0,1E𝐶   </vt:lpstr>
      <vt:lpstr>- Separou em cinco mesorregiões; Norte, Noroeste, Leste, Centro e Sul divididas segundo o IBGE (2008).   - Calculou-se o IQA para cada um dos municípios e assim por média aritmética determinou-se o IQA médio da mesorregião.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karlacruvinel</cp:lastModifiedBy>
  <cp:revision>17</cp:revision>
  <dcterms:created xsi:type="dcterms:W3CDTF">2017-05-30T09:26:55Z</dcterms:created>
  <dcterms:modified xsi:type="dcterms:W3CDTF">2017-06-18T21:47:36Z</dcterms:modified>
</cp:coreProperties>
</file>