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6" r:id="rId2"/>
    <p:sldMasterId id="2147483699" r:id="rId3"/>
    <p:sldMasterId id="2147483717" r:id="rId4"/>
    <p:sldMasterId id="2147483654" r:id="rId5"/>
    <p:sldMasterId id="2147483652" r:id="rId6"/>
    <p:sldMasterId id="2147483679" r:id="rId7"/>
    <p:sldMasterId id="2147483667" r:id="rId8"/>
    <p:sldMasterId id="2147483656" r:id="rId9"/>
    <p:sldMasterId id="2147483663" r:id="rId10"/>
    <p:sldMasterId id="2147483665" r:id="rId11"/>
  </p:sldMasterIdLst>
  <p:notesMasterIdLst>
    <p:notesMasterId r:id="rId38"/>
  </p:notesMasterIdLst>
  <p:handoutMasterIdLst>
    <p:handoutMasterId r:id="rId39"/>
  </p:handoutMasterIdLst>
  <p:sldIdLst>
    <p:sldId id="561" r:id="rId12"/>
    <p:sldId id="562" r:id="rId13"/>
    <p:sldId id="563" r:id="rId14"/>
    <p:sldId id="398" r:id="rId15"/>
    <p:sldId id="518" r:id="rId16"/>
    <p:sldId id="519" r:id="rId17"/>
    <p:sldId id="556" r:id="rId18"/>
    <p:sldId id="521" r:id="rId19"/>
    <p:sldId id="522" r:id="rId20"/>
    <p:sldId id="523" r:id="rId21"/>
    <p:sldId id="524" r:id="rId22"/>
    <p:sldId id="525" r:id="rId23"/>
    <p:sldId id="530" r:id="rId24"/>
    <p:sldId id="557" r:id="rId25"/>
    <p:sldId id="540" r:id="rId26"/>
    <p:sldId id="549" r:id="rId27"/>
    <p:sldId id="550" r:id="rId28"/>
    <p:sldId id="454" r:id="rId29"/>
    <p:sldId id="552" r:id="rId30"/>
    <p:sldId id="542" r:id="rId31"/>
    <p:sldId id="559" r:id="rId32"/>
    <p:sldId id="553" r:id="rId33"/>
    <p:sldId id="554" r:id="rId34"/>
    <p:sldId id="555" r:id="rId35"/>
    <p:sldId id="560" r:id="rId36"/>
    <p:sldId id="558" r:id="rId37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FFFF99"/>
    <a:srgbClr val="FFFF66"/>
    <a:srgbClr val="FFFFCC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9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533" y="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28A0AB-5B24-46CD-B20E-99CA88EFC6F1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04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533" y="942904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2B9BF2-6C3C-4AF4-BD15-AC6073FB30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23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533" y="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F377DF-276F-48C5-801C-37E2F4527FA4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8" rIns="91419" bIns="45708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10" y="4716105"/>
            <a:ext cx="5438456" cy="4467306"/>
          </a:xfrm>
          <a:prstGeom prst="rect">
            <a:avLst/>
          </a:prstGeom>
        </p:spPr>
        <p:txBody>
          <a:bodyPr vert="horz" lIns="91419" tIns="45708" rIns="91419" bIns="45708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04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533" y="9429042"/>
            <a:ext cx="2946557" cy="497599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9443AC-6E84-44BC-B39A-966379CE2B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097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970" indent="-2888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338" indent="-2310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474" indent="-2310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9610" indent="-2310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1746" indent="-2310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3881" indent="-2310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017" indent="-2310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153" indent="-2310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7846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A1A40A-B597-498D-A38A-9ACC7565654D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7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5EDE108-9BF2-49A9-B4CB-9FE35E554745}" type="slidenum">
              <a:rPr lang="pt-BR" altLang="pt-BR">
                <a:solidFill>
                  <a:srgbClr val="777777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7</a:t>
            </a:fld>
            <a:endParaRPr lang="pt-BR" altLang="pt-BR">
              <a:solidFill>
                <a:srgbClr val="777777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4779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9B2196E-98CF-4F4F-A1D2-D44AA9630228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3407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A26993-DE56-4566-815F-700DA35C0B90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15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10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925161-2756-425D-BE4A-5A8D1267F5E7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20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53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Water security is defined as the capacity of a population to safeguard sustainable access to adequate quantities of acceptable quality water for sustaining livelihoods, human well-being, and socio-economic development, for ensuring protection against water-borne pollution and water-related disasters, and for preserving ecosystems in a climate of peace and political stability. (UN-Water, 2013)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6514-CBDA-8549-9503-6B01405D5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FLOODS: OVERSVØMMET VANDVÆRK OG/ELLER FABRIK OG/ELLER LANDBRUGSLAND (EEA-2011)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RISKS –TOO MUCH/TOO LITTLE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EXTREME WEATHER: UK JERNBANE </a:t>
            </a:r>
            <a:r>
              <a:rPr lang="en-US" dirty="0" err="1" smtClean="0"/>
              <a:t>www.focustransport.org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6514-CBDA-8549-9503-6B01405D5F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4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3AC-6E84-44BC-B39A-966379CE2B46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86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49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3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2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9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13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6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1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4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45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43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5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2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41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C9D8C-3ED7-47F9-BCF6-51E1DDD6F11B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434A-BFA6-4996-94D2-CF944DF109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43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BB8CD4-059C-4C09-9F66-380E845F62DE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25/05/2018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9C1D88-D67F-425C-921F-C24BC783C59E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748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6F2E-7BAE-4C9D-9FA0-C637012B3358}" type="datetimeFigureOut">
              <a:rPr lang="pt-BR"/>
              <a:pPr>
                <a:defRPr/>
              </a:pPr>
              <a:t>25/05/2018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A2E3-FB8E-4225-991A-33D9EFA23B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8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B0CA79-4A21-4C1B-82D9-E88CA630C2B1}" type="datetimeFigureOut">
              <a:rPr lang="en-US" altLang="pt-BR"/>
              <a:pPr>
                <a:defRPr/>
              </a:pPr>
              <a:t>5/25/2018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445908-954D-46DC-8AA8-8B6538F9215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5740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4130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7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BB8CD4-059C-4C09-9F66-380E845F62DE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25/05/2018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9C1D88-D67F-425C-921F-C24BC783C59E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818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2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C9D8C-3ED7-47F9-BCF6-51E1DDD6F11B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434A-BFA6-4996-94D2-CF944DF109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44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8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2A67-42E5-4CDB-8648-98176826D7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3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4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BB8CD4-059C-4C09-9F66-380E845F62DE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25/05/2018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9C1D88-D67F-425C-921F-C24BC783C59E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857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BB8CD4-059C-4C09-9F66-380E845F62DE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25/05/2018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9C1D88-D67F-425C-921F-C24BC783C59E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3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0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55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8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536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39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45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73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95BDB0-7C8C-43AB-8176-348562D247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0319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374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74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8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3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E05365C-261B-4E50-8165-FA6DF84222EA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7AF31A2-659B-4D85-82EA-56CF60C4FD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076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4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5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1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6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66" y="4980974"/>
            <a:ext cx="1590650" cy="1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4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467544" y="1614492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Arly de Lara Romêo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Rossilho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Balesteros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Zeraik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4" y="5214563"/>
            <a:ext cx="1362252" cy="1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7" y="1222175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845175"/>
            <a:ext cx="19510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2578100" y="6102350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029" name="Imagem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794375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7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66" y="4980974"/>
            <a:ext cx="1590650" cy="1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9" r:id="rId2"/>
    <p:sldLayoutId id="2147483720" r:id="rId3"/>
    <p:sldLayoutId id="2147483673" r:id="rId4"/>
    <p:sldLayoutId id="2147483674" r:id="rId5"/>
    <p:sldLayoutId id="2147483675" r:id="rId6"/>
    <p:sldLayoutId id="2147483677" r:id="rId7"/>
    <p:sldLayoutId id="2147483688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075" name="Imagem 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845175"/>
            <a:ext cx="19510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7" y="1779588"/>
            <a:ext cx="8353425" cy="4062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Arly de Lara Romêo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Rossilho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Balesteros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Lúcio Esteves Júnior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sp>
        <p:nvSpPr>
          <p:cNvPr id="2" name="Elipse 1"/>
          <p:cNvSpPr/>
          <p:nvPr userDrawn="1"/>
        </p:nvSpPr>
        <p:spPr>
          <a:xfrm>
            <a:off x="2578100" y="6102350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078" name="Imagem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794375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ater.org/topics/water-security/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Mesa-Redonda 2: Mudanças climáticas, enfrentamento da crise hídrica e convivência com a seca</a:t>
            </a:r>
          </a:p>
          <a:p>
            <a:pPr algn="ctr" eaLnBrk="1" hangingPunct="1"/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28/05/2018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RODRIGO HAJJAR FRANCISCO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Gerente de Meio Ambiente </a:t>
            </a:r>
            <a:r>
              <a:rPr lang="mr-IN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–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SANASA Campinas</a:t>
            </a:r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gio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25550"/>
            <a:ext cx="540067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5435600" y="3740150"/>
            <a:ext cx="2879725" cy="2636838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6324" name="Picture 5" descr="IMG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52500"/>
            <a:ext cx="2273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4625" y="4545013"/>
            <a:ext cx="4999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b="1">
                <a:latin typeface="+mj-lt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13% de toda a água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58% da população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Contaminação urbana e industrial nas regiões metropolitanas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Crise hídrica agravada em 2014</a:t>
            </a: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326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60663"/>
            <a:ext cx="2247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56328" name="Title 1"/>
          <p:cNvSpPr txBox="1">
            <a:spLocks/>
          </p:cNvSpPr>
          <p:nvPr/>
        </p:nvSpPr>
        <p:spPr bwMode="auto">
          <a:xfrm>
            <a:off x="280988" y="252413"/>
            <a:ext cx="672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DISPONIBILIDADE HÍDRICA – SUL E SUDESTE</a:t>
            </a:r>
          </a:p>
        </p:txBody>
      </p:sp>
    </p:spTree>
    <p:extLst>
      <p:ext uri="{BB962C8B-B14F-4D97-AF65-F5344CB8AC3E}">
        <p14:creationId xmlns:p14="http://schemas.microsoft.com/office/powerpoint/2010/main" val="28784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egio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0625"/>
            <a:ext cx="540067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7019925" y="1833563"/>
            <a:ext cx="1800225" cy="2087562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575" y="4424363"/>
            <a:ext cx="53213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b="1">
                <a:latin typeface="+mj-lt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3% de toda a água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29%  da população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Escassez de Água – convivência com a seca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Região Nordeste e Norte de Minas Gerais – baixos índices sociais</a:t>
            </a: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489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0" descr="fotoarcove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1150"/>
            <a:ext cx="232568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57352" name="Title 1"/>
          <p:cNvSpPr txBox="1">
            <a:spLocks/>
          </p:cNvSpPr>
          <p:nvPr/>
        </p:nvSpPr>
        <p:spPr bwMode="auto">
          <a:xfrm>
            <a:off x="280988" y="252413"/>
            <a:ext cx="733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DISPONIBILIDADE HÍDRICA – REGIÃO NORDESTE</a:t>
            </a:r>
          </a:p>
        </p:txBody>
      </p:sp>
    </p:spTree>
    <p:extLst>
      <p:ext uri="{BB962C8B-B14F-4D97-AF65-F5344CB8AC3E}">
        <p14:creationId xmlns:p14="http://schemas.microsoft.com/office/powerpoint/2010/main" val="2244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egio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25538"/>
            <a:ext cx="54006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"/>
          <p:cNvSpPr>
            <a:spLocks noChangeArrowheads="1"/>
          </p:cNvSpPr>
          <p:nvPr/>
        </p:nvSpPr>
        <p:spPr bwMode="auto">
          <a:xfrm rot="2822452">
            <a:off x="5989638" y="2482850"/>
            <a:ext cx="1152525" cy="2663825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pt-BR" alt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2413" y="4306888"/>
            <a:ext cx="3698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b="1">
                <a:latin typeface="+mj-lt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16% de toda a água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6% da população</a:t>
            </a:r>
          </a:p>
          <a:p>
            <a:pPr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Nova fronteira agrícola agravando conflitos </a:t>
            </a: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8373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31900"/>
            <a:ext cx="34496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58375" name="Title 1"/>
          <p:cNvSpPr txBox="1">
            <a:spLocks/>
          </p:cNvSpPr>
          <p:nvPr/>
        </p:nvSpPr>
        <p:spPr bwMode="auto">
          <a:xfrm>
            <a:off x="280988" y="252413"/>
            <a:ext cx="677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DISPONIBILIDADE HÍDRICA – CENTRO-OESTE</a:t>
            </a:r>
          </a:p>
        </p:txBody>
      </p:sp>
    </p:spTree>
    <p:extLst>
      <p:ext uri="{BB962C8B-B14F-4D97-AF65-F5344CB8AC3E}">
        <p14:creationId xmlns:p14="http://schemas.microsoft.com/office/powerpoint/2010/main" val="9805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163513" y="1057275"/>
            <a:ext cx="8723312" cy="47720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Princípios básicos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Usos múltiplos;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</a:t>
            </a:r>
            <a:r>
              <a:rPr lang="pt-BR" b="1" kern="0" dirty="0">
                <a:solidFill>
                  <a:srgbClr val="C00000"/>
                </a:solidFill>
                <a:latin typeface="+mn-lt"/>
                <a:ea typeface="Lucida Sans Unicode" charset="0"/>
              </a:rPr>
              <a:t>Em condições de escassez, prioridade para uso humano e dessedentação animal;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A bacia como unidade de planejamento;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Gestão descentralizada e participativa;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Água, um recurso limitado, dotado de valor econômico.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Os instrumentos da gestão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i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</a:t>
            </a: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Os Planos de Recursos Hídricos das Bacias (a estratégia);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A outorga de uso dos recursos hídricos (a segurança jurídica do usuário e a garantia do uso racional);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O enquadramento (a compatibilização da qualidade com os usos preponderantes);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O sistema de informações (dados públicos e uma linguagem comum);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Lucida Sans Unicode" charset="0"/>
              </a:rPr>
              <a:t> A cobrança (um instrumento econômico e pedagógico).</a:t>
            </a:r>
          </a:p>
          <a:p>
            <a:pPr lvl="1" fontAlgn="auto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/>
            </a:pPr>
            <a:endParaRPr lang="pt-BR" kern="0" dirty="0">
              <a:solidFill>
                <a:schemeClr val="accent1">
                  <a:lumMod val="50000"/>
                </a:schemeClr>
              </a:solidFill>
              <a:latin typeface="+mn-lt"/>
              <a:ea typeface="Lucida Sans Unicode" charset="0"/>
            </a:endParaRPr>
          </a:p>
        </p:txBody>
      </p:sp>
      <p:pic>
        <p:nvPicPr>
          <p:cNvPr id="66563" name="Picture 6" descr="Capa Constitui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849313"/>
            <a:ext cx="890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8" descr="ban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2738"/>
            <a:ext cx="7858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620000" y="3381375"/>
            <a:ext cx="1404938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100" dirty="0">
                <a:solidFill>
                  <a:schemeClr val="accent1">
                    <a:lumMod val="50000"/>
                  </a:schemeClr>
                </a:solidFill>
              </a:rPr>
              <a:t>Política Nacional de Recursos Hídricos </a:t>
            </a:r>
          </a:p>
          <a:p>
            <a:pPr algn="ctr">
              <a:defRPr/>
            </a:pPr>
            <a:r>
              <a:rPr lang="es-AR" sz="1100" dirty="0" err="1">
                <a:solidFill>
                  <a:schemeClr val="accent1">
                    <a:lumMod val="50000"/>
                  </a:schemeClr>
                </a:solidFill>
              </a:rPr>
              <a:t>Lei</a:t>
            </a:r>
            <a:r>
              <a:rPr lang="es-AR" sz="1100" dirty="0">
                <a:solidFill>
                  <a:schemeClr val="accent1">
                    <a:lumMod val="50000"/>
                  </a:schemeClr>
                </a:solidFill>
              </a:rPr>
              <a:t> 9.433/1997</a:t>
            </a:r>
          </a:p>
        </p:txBody>
      </p:sp>
      <p:sp>
        <p:nvSpPr>
          <p:cNvPr id="66566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66567" name="Title 1"/>
          <p:cNvSpPr txBox="1">
            <a:spLocks/>
          </p:cNvSpPr>
          <p:nvPr/>
        </p:nvSpPr>
        <p:spPr bwMode="auto">
          <a:xfrm>
            <a:off x="280988" y="260648"/>
            <a:ext cx="690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 dirty="0">
                <a:solidFill>
                  <a:schemeClr val="bg1"/>
                </a:solidFill>
              </a:rPr>
              <a:t>SISTEMA DE GESTÃO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694660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1"/>
          <p:cNvCxnSpPr/>
          <p:nvPr/>
        </p:nvCxnSpPr>
        <p:spPr>
          <a:xfrm>
            <a:off x="179388" y="2876550"/>
            <a:ext cx="864076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2411413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0" name="CaixaDeTexto 7"/>
          <p:cNvSpPr txBox="1">
            <a:spLocks noChangeArrowheads="1"/>
          </p:cNvSpPr>
          <p:nvPr/>
        </p:nvSpPr>
        <p:spPr bwMode="auto">
          <a:xfrm>
            <a:off x="1331913" y="2997200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/>
              <a:t>2011</a:t>
            </a:r>
            <a:endParaRPr lang="pt-BR" altLang="pt-BR" sz="2000" b="1"/>
          </a:p>
        </p:txBody>
      </p:sp>
      <p:sp>
        <p:nvSpPr>
          <p:cNvPr id="70661" name="CaixaDeTexto 8"/>
          <p:cNvSpPr txBox="1">
            <a:spLocks noChangeArrowheads="1"/>
          </p:cNvSpPr>
          <p:nvPr/>
        </p:nvSpPr>
        <p:spPr bwMode="auto">
          <a:xfrm>
            <a:off x="2751138" y="29972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/>
              <a:t>2012</a:t>
            </a:r>
            <a:endParaRPr lang="pt-BR" altLang="pt-BR" sz="2000" b="1"/>
          </a:p>
        </p:txBody>
      </p:sp>
      <p:sp>
        <p:nvSpPr>
          <p:cNvPr id="70662" name="CaixaDeTexto 9"/>
          <p:cNvSpPr txBox="1">
            <a:spLocks noChangeArrowheads="1"/>
          </p:cNvSpPr>
          <p:nvPr/>
        </p:nvSpPr>
        <p:spPr bwMode="auto">
          <a:xfrm>
            <a:off x="4191000" y="29972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/>
              <a:t>2013</a:t>
            </a:r>
            <a:endParaRPr lang="pt-BR" altLang="pt-BR" sz="2000" b="1"/>
          </a:p>
        </p:txBody>
      </p:sp>
      <p:sp>
        <p:nvSpPr>
          <p:cNvPr id="70663" name="CaixaDeTexto 10"/>
          <p:cNvSpPr txBox="1">
            <a:spLocks noChangeArrowheads="1"/>
          </p:cNvSpPr>
          <p:nvPr/>
        </p:nvSpPr>
        <p:spPr bwMode="auto">
          <a:xfrm>
            <a:off x="5630863" y="29972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/>
              <a:t>2014</a:t>
            </a:r>
            <a:endParaRPr lang="pt-BR" altLang="pt-BR" sz="2000" b="1"/>
          </a:p>
        </p:txBody>
      </p:sp>
      <p:sp>
        <p:nvSpPr>
          <p:cNvPr id="70664" name="CaixaDeTexto 12"/>
          <p:cNvSpPr txBox="1">
            <a:spLocks noChangeArrowheads="1"/>
          </p:cNvSpPr>
          <p:nvPr/>
        </p:nvSpPr>
        <p:spPr bwMode="auto">
          <a:xfrm>
            <a:off x="6921500" y="2997200"/>
            <a:ext cx="9890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/>
              <a:t>2015</a:t>
            </a:r>
          </a:p>
          <a:p>
            <a:r>
              <a:rPr lang="en-US" altLang="pt-BR" sz="1400"/>
              <a:t>1 semestre</a:t>
            </a:r>
            <a:endParaRPr lang="pt-BR" altLang="pt-BR" sz="1400"/>
          </a:p>
        </p:txBody>
      </p:sp>
      <p:pic>
        <p:nvPicPr>
          <p:cNvPr id="70665" name="Imagem 13" descr="http://www.inmet.gov.br/webcdp/climatologia/chuva_quantis/mapas/201212_quantis12Oac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2020" r="36897" b="2980"/>
          <a:stretch>
            <a:fillRect/>
          </a:stretch>
        </p:blipFill>
        <p:spPr bwMode="auto">
          <a:xfrm>
            <a:off x="2495550" y="3608388"/>
            <a:ext cx="12652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Imagem 14" descr="http://www.inmet.gov.br/webcdp/climatologia/chuva_quantis/mapas/201112_quantis12Oac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r="36378"/>
          <a:stretch>
            <a:fillRect/>
          </a:stretch>
        </p:blipFill>
        <p:spPr bwMode="auto">
          <a:xfrm>
            <a:off x="1042988" y="908050"/>
            <a:ext cx="1368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CaixaDeTexto 16"/>
          <p:cNvSpPr txBox="1">
            <a:spLocks noChangeArrowheads="1"/>
          </p:cNvSpPr>
          <p:nvPr/>
        </p:nvSpPr>
        <p:spPr bwMode="auto">
          <a:xfrm>
            <a:off x="8228013" y="1844675"/>
            <a:ext cx="749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7200" b="1"/>
              <a:t>?</a:t>
            </a:r>
            <a:endParaRPr lang="pt-BR" altLang="pt-BR" sz="7200" b="1"/>
          </a:p>
        </p:txBody>
      </p:sp>
      <p:pic>
        <p:nvPicPr>
          <p:cNvPr id="7066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3516" r="36015" b="3516"/>
          <a:stretch>
            <a:fillRect/>
          </a:stretch>
        </p:blipFill>
        <p:spPr bwMode="auto">
          <a:xfrm>
            <a:off x="5354638" y="3573463"/>
            <a:ext cx="13779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834188" y="6488113"/>
            <a:ext cx="13382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Fonte: INMET</a:t>
            </a:r>
          </a:p>
        </p:txBody>
      </p:sp>
      <p:pic>
        <p:nvPicPr>
          <p:cNvPr id="7067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4" t="30421" r="4500" b="24757"/>
          <a:stretch>
            <a:fillRect/>
          </a:stretch>
        </p:blipFill>
        <p:spPr bwMode="auto">
          <a:xfrm>
            <a:off x="190500" y="3573463"/>
            <a:ext cx="17065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5" t="27019" r="45383" b="16441"/>
          <a:stretch>
            <a:fillRect/>
          </a:stretch>
        </p:blipFill>
        <p:spPr bwMode="auto">
          <a:xfrm>
            <a:off x="6754813" y="908050"/>
            <a:ext cx="13509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0975" r="45369" b="22580"/>
          <a:stretch>
            <a:fillRect/>
          </a:stretch>
        </p:blipFill>
        <p:spPr bwMode="auto">
          <a:xfrm>
            <a:off x="3851275" y="908050"/>
            <a:ext cx="1343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CaixaDeTexto 22"/>
          <p:cNvSpPr txBox="1">
            <a:spLocks noChangeArrowheads="1"/>
          </p:cNvSpPr>
          <p:nvPr/>
        </p:nvSpPr>
        <p:spPr bwMode="auto">
          <a:xfrm>
            <a:off x="7694613" y="3948113"/>
            <a:ext cx="128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C00000"/>
                </a:solidFill>
              </a:rPr>
              <a:t>O maior </a:t>
            </a:r>
          </a:p>
          <a:p>
            <a:pPr algn="ctr"/>
            <a:r>
              <a:rPr lang="pt-BR" altLang="pt-BR" sz="2000" b="1">
                <a:solidFill>
                  <a:srgbClr val="C00000"/>
                </a:solidFill>
              </a:rPr>
              <a:t>El Niño do século !</a:t>
            </a:r>
          </a:p>
        </p:txBody>
      </p:sp>
      <p:sp>
        <p:nvSpPr>
          <p:cNvPr id="70674" name="Title 1"/>
          <p:cNvSpPr txBox="1">
            <a:spLocks/>
          </p:cNvSpPr>
          <p:nvPr/>
        </p:nvSpPr>
        <p:spPr bwMode="auto">
          <a:xfrm>
            <a:off x="280988" y="25241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CRISE HÍDRICA NO BRASIL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971550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851275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292725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732588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101013" y="2484438"/>
            <a:ext cx="0" cy="823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0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21570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upo 3"/>
          <p:cNvGrpSpPr>
            <a:grpSpLocks/>
          </p:cNvGrpSpPr>
          <p:nvPr/>
        </p:nvGrpSpPr>
        <p:grpSpPr bwMode="auto">
          <a:xfrm>
            <a:off x="107950" y="1628775"/>
            <a:ext cx="8928100" cy="2940050"/>
            <a:chOff x="447675" y="1961614"/>
            <a:chExt cx="8186418" cy="2473569"/>
          </a:xfrm>
        </p:grpSpPr>
        <p:pic>
          <p:nvPicPr>
            <p:cNvPr id="78856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4" t="25000" r="44965" b="41666"/>
            <a:stretch>
              <a:fillRect/>
            </a:stretch>
          </p:blipFill>
          <p:spPr bwMode="auto">
            <a:xfrm>
              <a:off x="447675" y="1961614"/>
              <a:ext cx="4019550" cy="247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7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0" t="25107" r="44791" b="42049"/>
            <a:stretch>
              <a:fillRect/>
            </a:stretch>
          </p:blipFill>
          <p:spPr bwMode="auto">
            <a:xfrm>
              <a:off x="4517496" y="1961614"/>
              <a:ext cx="4116597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aixaDeTexto 4"/>
          <p:cNvSpPr txBox="1"/>
          <p:nvPr/>
        </p:nvSpPr>
        <p:spPr>
          <a:xfrm>
            <a:off x="1585913" y="4665663"/>
            <a:ext cx="1317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Antes</a:t>
            </a:r>
          </a:p>
          <a:p>
            <a:pPr algn="ctr"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(maio 2012)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11888" y="4643438"/>
            <a:ext cx="1265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Depois</a:t>
            </a:r>
          </a:p>
          <a:p>
            <a:pPr algn="ctr"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(abril 2014)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56563" y="4541838"/>
            <a:ext cx="1087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accent1">
                    <a:lumMod val="50000"/>
                  </a:schemeClr>
                </a:solidFill>
              </a:rPr>
              <a:t>Fonte: Brasil Post</a:t>
            </a:r>
          </a:p>
        </p:txBody>
      </p:sp>
      <p:sp>
        <p:nvSpPr>
          <p:cNvPr id="78854" name="Title 1"/>
          <p:cNvSpPr txBox="1">
            <a:spLocks/>
          </p:cNvSpPr>
          <p:nvPr/>
        </p:nvSpPr>
        <p:spPr bwMode="auto">
          <a:xfrm>
            <a:off x="280988" y="252413"/>
            <a:ext cx="526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A CRISE NO SISTEMA CANTAREIRA</a:t>
            </a:r>
          </a:p>
        </p:txBody>
      </p:sp>
      <p:sp>
        <p:nvSpPr>
          <p:cNvPr id="78855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18126843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/>
          <a:stretch>
            <a:fillRect/>
          </a:stretch>
        </p:blipFill>
        <p:spPr bwMode="auto">
          <a:xfrm>
            <a:off x="0" y="23813"/>
            <a:ext cx="91440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58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6622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69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itchFamily="34" charset="0"/>
              </a:rPr>
              <a:t>Balanço Hídrico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188" y="1198488"/>
            <a:ext cx="8208962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Simulação de resultados da escassez verificada no período de 1951-1956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Considerando: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Estruturas hidráulicas e regras operacionais atuais;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Demandas de 2008 (necessidades atuais).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Efeitos: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Na </a:t>
            </a:r>
            <a:r>
              <a:rPr lang="pt-BR" u="sng" dirty="0" err="1">
                <a:solidFill>
                  <a:schemeClr val="tx2">
                    <a:lumMod val="50000"/>
                  </a:schemeClr>
                </a:solidFill>
                <a:cs typeface="Arial" charset="0"/>
              </a:rPr>
              <a:t>Macrometrópole</a:t>
            </a: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: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no momento mais crítico, apenas </a:t>
            </a:r>
            <a:r>
              <a:rPr lang="pt-BR" b="1" dirty="0">
                <a:solidFill>
                  <a:srgbClr val="C00000"/>
                </a:solidFill>
                <a:cs typeface="Arial" charset="0"/>
              </a:rPr>
              <a:t>56%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das demandas totais e </a:t>
            </a:r>
            <a:r>
              <a:rPr lang="pt-BR" b="1" dirty="0">
                <a:solidFill>
                  <a:srgbClr val="C00000"/>
                </a:solidFill>
                <a:cs typeface="Arial" charset="0"/>
              </a:rPr>
              <a:t>51%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das demandas urbanas seriam atendidas;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No Município de Campinas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: no momento mais crítico, menos que </a:t>
            </a:r>
            <a:r>
              <a:rPr lang="pt-BR" b="1" dirty="0">
                <a:solidFill>
                  <a:srgbClr val="C00000"/>
                </a:solidFill>
                <a:cs typeface="Arial" charset="0"/>
              </a:rPr>
              <a:t>10%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das demandas seriam atendidas;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Reservatório Jacareí-Jaguari: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volume se anularia em dez/53 e assim se manteria até out/55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;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395288" y="6270625"/>
            <a:ext cx="6985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200" dirty="0"/>
              <a:t>Fonte: Plano Diretor de Aproveitamento de Recursos Hídricos para a </a:t>
            </a:r>
            <a:r>
              <a:rPr lang="pt-BR" altLang="pt-BR" sz="1200" dirty="0" err="1"/>
              <a:t>Macrometrópole</a:t>
            </a:r>
            <a:r>
              <a:rPr lang="pt-BR" altLang="pt-BR" sz="1200" dirty="0"/>
              <a:t> Paulista, </a:t>
            </a:r>
            <a:r>
              <a:rPr lang="pt-BR" altLang="pt-BR" sz="1200" dirty="0" err="1"/>
              <a:t>Cobrape</a:t>
            </a:r>
            <a:r>
              <a:rPr lang="pt-BR" altLang="pt-BR" sz="1200" dirty="0"/>
              <a:t>, 02/10/2013</a:t>
            </a:r>
          </a:p>
        </p:txBody>
      </p:sp>
      <p:pic>
        <p:nvPicPr>
          <p:cNvPr id="5" name="Picture 2" descr="C:\Users\1115065\Pictures\LOGO CAMPINA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7" y="6111391"/>
            <a:ext cx="1547813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1441450"/>
            <a:ext cx="86407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>
              <a:buFont typeface="Wingdings" pitchFamily="2" charset="2"/>
              <a:buChar char="q"/>
              <a:defRPr/>
            </a:pPr>
            <a:r>
              <a:rPr lang="pt-BR" sz="2400" u="sng" dirty="0" smtClean="0">
                <a:solidFill>
                  <a:srgbClr val="1F497D"/>
                </a:solidFill>
                <a:latin typeface="+mn-lt"/>
                <a:cs typeface="Times New Roman" pitchFamily="18" charset="0"/>
              </a:rPr>
              <a:t>Abastecimento de água</a:t>
            </a:r>
            <a:r>
              <a:rPr lang="pt-BR" sz="2400" b="0" dirty="0" smtClean="0">
                <a:solidFill>
                  <a:srgbClr val="1F497D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400" b="0" dirty="0" smtClean="0">
                <a:solidFill>
                  <a:srgbClr val="1F497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 atualização com foco na segurança hídrica, monitoramento dos mananciais, macromedição e controle de perdas (gestão da demanda)</a:t>
            </a:r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400" u="sng" dirty="0" smtClean="0">
                <a:solidFill>
                  <a:srgbClr val="1F497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Tratamento de esgotos</a:t>
            </a:r>
            <a:r>
              <a:rPr lang="pt-BR" sz="2400" b="0" dirty="0" smtClean="0">
                <a:solidFill>
                  <a:srgbClr val="1F497D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:</a:t>
            </a:r>
          </a:p>
          <a:p>
            <a:pPr marL="361950" indent="-361950">
              <a:lnSpc>
                <a:spcPts val="3000"/>
              </a:lnSpc>
              <a:buFont typeface="Wingdings" pitchFamily="2" charset="2"/>
              <a:buChar char="q"/>
              <a:defRPr/>
            </a:pPr>
            <a:endParaRPr lang="pt-BR" sz="2000" b="0" dirty="0" smtClean="0">
              <a:solidFill>
                <a:srgbClr val="1F497D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11188" y="2952750"/>
            <a:ext cx="7777162" cy="161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1F497D"/>
                </a:solidFill>
              </a:rPr>
              <a:t>Consolidação da caracterização dos SES e do balanço de qualidade de água para o País</a:t>
            </a:r>
          </a:p>
          <a:p>
            <a:pPr marL="342900" indent="-342900" algn="just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1F497D"/>
                </a:solidFill>
              </a:rPr>
              <a:t>Identificação dos déficits atuais e futuros (Saneamento + Recursos Hídricos)</a:t>
            </a:r>
          </a:p>
          <a:p>
            <a:pPr marL="342900" indent="-342900" algn="just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1F497D"/>
                </a:solidFill>
              </a:rPr>
              <a:t>Discussões sobre padrões de lançamento e vazões de referência</a:t>
            </a:r>
          </a:p>
        </p:txBody>
      </p:sp>
      <p:sp>
        <p:nvSpPr>
          <p:cNvPr id="7" name="Seta para a direita 6"/>
          <p:cNvSpPr/>
          <p:nvPr/>
        </p:nvSpPr>
        <p:spPr>
          <a:xfrm rot="5400000" flipV="1">
            <a:off x="2078832" y="3886994"/>
            <a:ext cx="401637" cy="1171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00038" y="4737100"/>
            <a:ext cx="54324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/>
              <a:t>PLANEJAMENTO – INDICAÇÃO DE SOLUÇÕES COM ROTEIRO DO QUE FAZER E DE COMO FAZER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56350" y="4838700"/>
            <a:ext cx="2611438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/>
              <a:t>METAS PROGRESSIVAS</a:t>
            </a:r>
            <a:endParaRPr lang="pt-BR" sz="2000" i="1" dirty="0"/>
          </a:p>
        </p:txBody>
      </p:sp>
      <p:sp>
        <p:nvSpPr>
          <p:cNvPr id="10" name="Seta para a direita 9"/>
          <p:cNvSpPr/>
          <p:nvPr/>
        </p:nvSpPr>
        <p:spPr>
          <a:xfrm>
            <a:off x="5880100" y="4681538"/>
            <a:ext cx="311150" cy="6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8312" name="Title 1"/>
          <p:cNvSpPr txBox="1">
            <a:spLocks/>
          </p:cNvSpPr>
          <p:nvPr/>
        </p:nvSpPr>
        <p:spPr bwMode="auto">
          <a:xfrm>
            <a:off x="280988" y="252413"/>
            <a:ext cx="304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PRÓXIMOS PASSOS</a:t>
            </a:r>
          </a:p>
        </p:txBody>
      </p:sp>
      <p:sp>
        <p:nvSpPr>
          <p:cNvPr id="98313" name="CaixaDeTexto 12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10665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196752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2738" y="1016000"/>
            <a:ext cx="8391525" cy="4324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600"/>
              </a:spcAft>
              <a:defRPr/>
            </a:pPr>
            <a:r>
              <a:rPr lang="pt-BR" sz="26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gerenciamento dos recursos hídricos na região depende da articulação entre a União e os Estados de MG e SP.</a:t>
            </a:r>
          </a:p>
          <a:p>
            <a:pPr indent="450215" algn="just">
              <a:spcAft>
                <a:spcPts val="600"/>
              </a:spcAft>
              <a:defRPr/>
            </a:pPr>
            <a:endParaRPr lang="pt-BR" sz="26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  <a:defRPr/>
            </a:pPr>
            <a:r>
              <a:rPr lang="pt-BR" sz="26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Tendo em vista que a maior parte da Bacia se localiza em SP e considerando que os principais conflitos da água na região ocorrem entre a RMSP e os usuários à jusante dos reservatórios             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gestão do Sistema Cantareira depende essencialmente da articulação entre a União/ANA, e o Estado de SP/DAEE.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2916238" y="4149725"/>
            <a:ext cx="409575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2948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82949" name="Title 1"/>
          <p:cNvSpPr txBox="1">
            <a:spLocks/>
          </p:cNvSpPr>
          <p:nvPr/>
        </p:nvSpPr>
        <p:spPr bwMode="auto">
          <a:xfrm>
            <a:off x="280988" y="139700"/>
            <a:ext cx="72437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200" b="1">
                <a:solidFill>
                  <a:schemeClr val="bg1"/>
                </a:solidFill>
              </a:rPr>
              <a:t>BACIA DO PIRACICABA, CAPIVARI E JUNDIAÍ E </a:t>
            </a:r>
          </a:p>
          <a:p>
            <a:r>
              <a:rPr lang="en-US" altLang="pt-BR" sz="2200" b="1">
                <a:solidFill>
                  <a:schemeClr val="bg1"/>
                </a:solidFill>
              </a:rPr>
              <a:t>SISTEMA CANTAREIRA</a:t>
            </a:r>
          </a:p>
        </p:txBody>
      </p:sp>
    </p:spTree>
    <p:extLst>
      <p:ext uri="{BB962C8B-B14F-4D97-AF65-F5344CB8AC3E}">
        <p14:creationId xmlns:p14="http://schemas.microsoft.com/office/powerpoint/2010/main" val="35823710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0223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SEGURANÇA HÍDRICA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09" y="1380680"/>
            <a:ext cx="8494749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00FF"/>
                </a:solidFill>
              </a:rPr>
              <a:t> ... a capacidade de uma população de garantir acesso sustentável a </a:t>
            </a:r>
            <a:r>
              <a:rPr lang="pt-BR" b="1" dirty="0" smtClean="0">
                <a:solidFill>
                  <a:srgbClr val="FF0000"/>
                </a:solidFill>
              </a:rPr>
              <a:t>quantidades adequadas</a:t>
            </a:r>
            <a:r>
              <a:rPr lang="pt-BR" b="1" dirty="0" smtClean="0">
                <a:solidFill>
                  <a:srgbClr val="0000FF"/>
                </a:solidFill>
              </a:rPr>
              <a:t> de água de </a:t>
            </a:r>
            <a:r>
              <a:rPr lang="pt-BR" b="1" dirty="0" smtClean="0">
                <a:solidFill>
                  <a:srgbClr val="FF0000"/>
                </a:solidFill>
              </a:rPr>
              <a:t>qualidade aceitável</a:t>
            </a:r>
            <a:r>
              <a:rPr lang="pt-BR" b="1" dirty="0" smtClean="0">
                <a:solidFill>
                  <a:srgbClr val="0000FF"/>
                </a:solidFill>
              </a:rPr>
              <a:t> para sustentar os meios de vida, o bem-estar humano, e o desenvolvimento socioeconômico, assegurando ao mesmo tempo a proteção contra a </a:t>
            </a:r>
            <a:r>
              <a:rPr lang="pt-BR" b="1" dirty="0" smtClean="0">
                <a:solidFill>
                  <a:srgbClr val="FF0000"/>
                </a:solidFill>
              </a:rPr>
              <a:t>poluição transmitida pela água</a:t>
            </a:r>
            <a:r>
              <a:rPr lang="pt-BR" b="1" dirty="0" smtClean="0">
                <a:solidFill>
                  <a:srgbClr val="0000FF"/>
                </a:solidFill>
              </a:rPr>
              <a:t>, contra os </a:t>
            </a:r>
            <a:r>
              <a:rPr lang="pt-BR" b="1" dirty="0" smtClean="0">
                <a:solidFill>
                  <a:srgbClr val="FF0000"/>
                </a:solidFill>
              </a:rPr>
              <a:t>desastres relacionados com água</a:t>
            </a:r>
            <a:r>
              <a:rPr lang="pt-BR" b="1" dirty="0" smtClean="0">
                <a:solidFill>
                  <a:srgbClr val="0000FF"/>
                </a:solidFill>
              </a:rPr>
              <a:t>, e </a:t>
            </a:r>
            <a:r>
              <a:rPr lang="pt-BR" b="1" dirty="0" smtClean="0">
                <a:solidFill>
                  <a:srgbClr val="FF0000"/>
                </a:solidFill>
              </a:rPr>
              <a:t>preservando ecossistemas</a:t>
            </a:r>
            <a:r>
              <a:rPr lang="pt-BR" b="1" dirty="0" smtClean="0">
                <a:solidFill>
                  <a:srgbClr val="0000FF"/>
                </a:solidFill>
              </a:rPr>
              <a:t> num clima de paz e estabilidade política</a:t>
            </a:r>
            <a:r>
              <a:rPr lang="pt-BR" dirty="0" smtClean="0"/>
              <a:t> (UN WATER, 2013).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Tradução livre  do inglês. </a:t>
            </a:r>
            <a:r>
              <a:rPr lang="pt-BR" sz="1900" dirty="0" smtClean="0">
                <a:hlinkClick r:id="rId3"/>
              </a:rPr>
              <a:t>http://www.unwater.org/topics/water-security/en/</a:t>
            </a:r>
            <a:endParaRPr lang="pt-BR" sz="1900" dirty="0" smtClean="0"/>
          </a:p>
          <a:p>
            <a:pPr marL="0" indent="0">
              <a:buNone/>
            </a:pPr>
            <a:endParaRPr lang="pt-BR" sz="1900" dirty="0" smtClean="0"/>
          </a:p>
        </p:txBody>
      </p:sp>
    </p:spTree>
    <p:extLst>
      <p:ext uri="{BB962C8B-B14F-4D97-AF65-F5344CB8AC3E}">
        <p14:creationId xmlns:p14="http://schemas.microsoft.com/office/powerpoint/2010/main" val="1719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38718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pt-BR" sz="28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quantidade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com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água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alocações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de  outros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usuários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bacia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Novos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reservatórios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Transposições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interconexões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dessalinização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Mudança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radical do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do solo 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montante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dos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pontos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captação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fiscal do </a:t>
            </a:r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Básico</a:t>
            </a:r>
            <a:endParaRPr lang="en-US" sz="28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345" y="1120775"/>
            <a:ext cx="8605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2400" dirty="0">
                <a:solidFill>
                  <a:srgbClr val="0000FF"/>
                </a:solidFill>
              </a:rPr>
              <a:t> 1) AUMENTAR </a:t>
            </a:r>
            <a:r>
              <a:rPr lang="en-US" altLang="pt-BR" sz="2400" dirty="0" smtClean="0">
                <a:solidFill>
                  <a:srgbClr val="0000FF"/>
                </a:solidFill>
              </a:rPr>
              <a:t> A  QUANTIDADE  DE  ÁGUA  </a:t>
            </a:r>
            <a:r>
              <a:rPr lang="en-US" altLang="pt-BR" sz="2400" dirty="0">
                <a:solidFill>
                  <a:srgbClr val="0000FF"/>
                </a:solidFill>
              </a:rPr>
              <a:t>ABASTECIDA</a:t>
            </a:r>
          </a:p>
        </p:txBody>
      </p:sp>
    </p:spTree>
    <p:extLst>
      <p:ext uri="{BB962C8B-B14F-4D97-AF65-F5344CB8AC3E}">
        <p14:creationId xmlns:p14="http://schemas.microsoft.com/office/powerpoint/2010/main" val="37860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38718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pt-BR" sz="28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Redução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pressão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rede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distribuição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Renovação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rede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096963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2400" dirty="0">
                <a:solidFill>
                  <a:srgbClr val="0000FF"/>
                </a:solidFill>
              </a:rPr>
              <a:t>2) AUMENTAR A EFICIÊNCIA DA REDE DE DISTRIBUIÇÃO – REDUÇÃO DO VAZAMENTO</a:t>
            </a:r>
          </a:p>
        </p:txBody>
      </p:sp>
    </p:spTree>
    <p:extLst>
      <p:ext uri="{BB962C8B-B14F-4D97-AF65-F5344CB8AC3E}">
        <p14:creationId xmlns:p14="http://schemas.microsoft.com/office/powerpoint/2010/main" val="33167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663456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pt-BR" sz="28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ENSINAMENTOS ADQUIRIDOS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058"/>
            <a:ext cx="8964488" cy="4321150"/>
          </a:xfrm>
        </p:spPr>
        <p:txBody>
          <a:bodyPr>
            <a:noAutofit/>
          </a:bodyPr>
          <a:lstStyle/>
          <a:p>
            <a:pPr indent="-161925" algn="just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NÚMERO MUITO REDUZIDO DE MEDIDAS DISPONÍVEIS EM MOMENTOS DE CRISE – A MAIORIA TRAZ IMPORTANTES RISCOS POLÍTICOS E/OU ECONÔMICOS.</a:t>
            </a:r>
          </a:p>
          <a:p>
            <a:pPr indent="-161925" algn="just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MUITAS MEDIDAS PROMETEM MELHORIAS EM TERMOS DE SUSTENTABILIDADE, MAS NECESSITARIAM TEMPO PARA DISCUSSÃO PRÉVIA COM PARCEIROS E SETOR PÚBLICO.</a:t>
            </a:r>
          </a:p>
          <a:p>
            <a:pPr indent="-161925" algn="just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CONSEQUÊNCIAS DE ADIAR DECISÕES </a:t>
            </a:r>
            <a:r>
              <a:rPr lang="en-US" sz="2000" dirty="0" smtClean="0">
                <a:solidFill>
                  <a:srgbClr val="003399"/>
                </a:solidFill>
              </a:rPr>
              <a:t>ATÉ A CRISE DA ÁGUA ESTOURAR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 err="1">
                <a:solidFill>
                  <a:srgbClr val="003399"/>
                </a:solidFill>
              </a:rPr>
              <a:t>P</a:t>
            </a:r>
            <a:r>
              <a:rPr lang="en-US" sz="2000" dirty="0" err="1" smtClean="0">
                <a:solidFill>
                  <a:srgbClr val="003399"/>
                </a:solidFill>
              </a:rPr>
              <a:t>erdas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econômicas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importantes</a:t>
            </a:r>
            <a:r>
              <a:rPr lang="en-US" sz="2000" dirty="0" smtClean="0">
                <a:solidFill>
                  <a:srgbClr val="003399"/>
                </a:solidFill>
              </a:rPr>
              <a:t> com </a:t>
            </a:r>
            <a:r>
              <a:rPr lang="en-US" sz="2000" dirty="0" err="1" smtClean="0">
                <a:solidFill>
                  <a:srgbClr val="003399"/>
                </a:solidFill>
              </a:rPr>
              <a:t>impacto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negativo</a:t>
            </a:r>
            <a:r>
              <a:rPr lang="en-US" sz="2000" dirty="0" smtClean="0">
                <a:solidFill>
                  <a:srgbClr val="003399"/>
                </a:solidFill>
              </a:rPr>
              <a:t> no </a:t>
            </a:r>
            <a:r>
              <a:rPr lang="en-US" sz="2000" dirty="0" err="1" smtClean="0">
                <a:solidFill>
                  <a:srgbClr val="003399"/>
                </a:solidFill>
              </a:rPr>
              <a:t>emprego</a:t>
            </a:r>
            <a:r>
              <a:rPr lang="en-US" sz="2000" dirty="0" smtClean="0">
                <a:solidFill>
                  <a:srgbClr val="003399"/>
                </a:solidFill>
              </a:rPr>
              <a:t>, </a:t>
            </a:r>
            <a:r>
              <a:rPr lang="en-US" sz="2000" dirty="0" err="1" smtClean="0">
                <a:solidFill>
                  <a:srgbClr val="003399"/>
                </a:solidFill>
              </a:rPr>
              <a:t>bem-estar</a:t>
            </a:r>
            <a:r>
              <a:rPr lang="en-US" sz="2000" dirty="0" smtClean="0">
                <a:solidFill>
                  <a:srgbClr val="003399"/>
                </a:solidFill>
              </a:rPr>
              <a:t> e </a:t>
            </a:r>
            <a:r>
              <a:rPr lang="en-US" sz="2000" dirty="0" err="1" smtClean="0">
                <a:solidFill>
                  <a:srgbClr val="003399"/>
                </a:solidFill>
              </a:rPr>
              <a:t>capacidade</a:t>
            </a:r>
            <a:r>
              <a:rPr lang="en-US" sz="2000" dirty="0" smtClean="0">
                <a:solidFill>
                  <a:srgbClr val="003399"/>
                </a:solidFill>
              </a:rPr>
              <a:t> de </a:t>
            </a:r>
            <a:r>
              <a:rPr lang="en-US" sz="2000" dirty="0" err="1" smtClean="0">
                <a:solidFill>
                  <a:srgbClr val="003399"/>
                </a:solidFill>
              </a:rPr>
              <a:t>financiar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políticas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públicas</a:t>
            </a:r>
            <a:r>
              <a:rPr lang="en-US" sz="2000" dirty="0" smtClean="0">
                <a:solidFill>
                  <a:srgbClr val="003399"/>
                </a:solidFill>
              </a:rPr>
              <a:t>;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 err="1" smtClean="0">
                <a:solidFill>
                  <a:srgbClr val="003399"/>
                </a:solidFill>
              </a:rPr>
              <a:t>Risco</a:t>
            </a:r>
            <a:r>
              <a:rPr lang="en-US" sz="2000" dirty="0" smtClean="0">
                <a:solidFill>
                  <a:srgbClr val="003399"/>
                </a:solidFill>
              </a:rPr>
              <a:t> de </a:t>
            </a:r>
            <a:r>
              <a:rPr lang="en-US" sz="2000" dirty="0" err="1" smtClean="0">
                <a:solidFill>
                  <a:srgbClr val="003399"/>
                </a:solidFill>
              </a:rPr>
              <a:t>prejudicar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objetivos</a:t>
            </a:r>
            <a:r>
              <a:rPr lang="en-US" sz="2000" dirty="0" smtClean="0">
                <a:solidFill>
                  <a:srgbClr val="003399"/>
                </a:solidFill>
              </a:rPr>
              <a:t> de </a:t>
            </a:r>
            <a:r>
              <a:rPr lang="en-US" sz="2000" dirty="0" err="1" smtClean="0">
                <a:solidFill>
                  <a:srgbClr val="003399"/>
                </a:solidFill>
              </a:rPr>
              <a:t>água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potável</a:t>
            </a:r>
            <a:r>
              <a:rPr lang="en-US" sz="2000" dirty="0" smtClean="0">
                <a:solidFill>
                  <a:srgbClr val="003399"/>
                </a:solidFill>
              </a:rPr>
              <a:t> e </a:t>
            </a:r>
            <a:r>
              <a:rPr lang="en-US" sz="2000" dirty="0" err="1" smtClean="0">
                <a:solidFill>
                  <a:srgbClr val="003399"/>
                </a:solidFill>
              </a:rPr>
              <a:t>saneamento</a:t>
            </a:r>
            <a:r>
              <a:rPr lang="en-US" sz="2000" dirty="0" smtClean="0">
                <a:solidFill>
                  <a:srgbClr val="003399"/>
                </a:solidFill>
              </a:rPr>
              <a:t>;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 err="1" smtClean="0">
                <a:solidFill>
                  <a:srgbClr val="003399"/>
                </a:solidFill>
              </a:rPr>
              <a:t>Estimular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aumentos</a:t>
            </a:r>
            <a:r>
              <a:rPr lang="en-US" sz="2000" dirty="0" smtClean="0">
                <a:solidFill>
                  <a:srgbClr val="003399"/>
                </a:solidFill>
              </a:rPr>
              <a:t> da </a:t>
            </a:r>
            <a:r>
              <a:rPr lang="en-US" sz="2000" dirty="0" err="1" smtClean="0">
                <a:solidFill>
                  <a:srgbClr val="003399"/>
                </a:solidFill>
              </a:rPr>
              <a:t>infraestrura</a:t>
            </a:r>
            <a:r>
              <a:rPr lang="en-US" sz="2000" dirty="0" smtClean="0">
                <a:solidFill>
                  <a:srgbClr val="003399"/>
                </a:solidFill>
              </a:rPr>
              <a:t> que </a:t>
            </a:r>
            <a:r>
              <a:rPr lang="en-US" sz="2000" dirty="0" err="1" smtClean="0">
                <a:solidFill>
                  <a:srgbClr val="003399"/>
                </a:solidFill>
              </a:rPr>
              <a:t>podem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prejudicar</a:t>
            </a:r>
            <a:r>
              <a:rPr lang="en-US" sz="2000" dirty="0" smtClean="0">
                <a:solidFill>
                  <a:srgbClr val="003399"/>
                </a:solidFill>
              </a:rPr>
              <a:t>  o </a:t>
            </a:r>
            <a:r>
              <a:rPr lang="en-US" sz="2000" dirty="0" err="1" smtClean="0">
                <a:solidFill>
                  <a:srgbClr val="003399"/>
                </a:solidFill>
              </a:rPr>
              <a:t>investimento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em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aumentos</a:t>
            </a:r>
            <a:r>
              <a:rPr lang="en-US" sz="2000" dirty="0" smtClean="0">
                <a:solidFill>
                  <a:srgbClr val="003399"/>
                </a:solidFill>
              </a:rPr>
              <a:t> da “</a:t>
            </a:r>
            <a:r>
              <a:rPr lang="en-US" sz="2000" dirty="0" err="1" smtClean="0">
                <a:solidFill>
                  <a:srgbClr val="003399"/>
                </a:solidFill>
              </a:rPr>
              <a:t>produtividade</a:t>
            </a:r>
            <a:r>
              <a:rPr lang="en-US" sz="2000" dirty="0" smtClean="0">
                <a:solidFill>
                  <a:srgbClr val="003399"/>
                </a:solidFill>
              </a:rPr>
              <a:t>” da </a:t>
            </a:r>
            <a:r>
              <a:rPr lang="en-US" sz="2000" dirty="0" err="1" smtClean="0">
                <a:solidFill>
                  <a:srgbClr val="003399"/>
                </a:solidFill>
              </a:rPr>
              <a:t>água</a:t>
            </a:r>
            <a:r>
              <a:rPr lang="en-US" sz="2000" dirty="0" smtClean="0">
                <a:solidFill>
                  <a:srgbClr val="003399"/>
                </a:solidFill>
              </a:rPr>
              <a:t> e </a:t>
            </a:r>
            <a:r>
              <a:rPr lang="en-US" sz="2000" dirty="0" err="1" smtClean="0">
                <a:solidFill>
                  <a:srgbClr val="003399"/>
                </a:solidFill>
              </a:rPr>
              <a:t>uso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</a:rPr>
              <a:t>eficiente</a:t>
            </a:r>
            <a:r>
              <a:rPr lang="en-US" sz="2000" dirty="0" smtClean="0">
                <a:solidFill>
                  <a:srgbClr val="003399"/>
                </a:solidFill>
              </a:rPr>
              <a:t> de </a:t>
            </a:r>
            <a:r>
              <a:rPr lang="en-US" sz="2000" dirty="0" err="1" smtClean="0">
                <a:solidFill>
                  <a:srgbClr val="003399"/>
                </a:solidFill>
              </a:rPr>
              <a:t>recursos</a:t>
            </a:r>
            <a:r>
              <a:rPr lang="en-US" sz="2000" dirty="0" smtClean="0">
                <a:solidFill>
                  <a:srgbClr val="003399"/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1380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514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 Modificada 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			Dr. Peter Gammeltoft	</a:t>
            </a:r>
            <a:endParaRPr lang="pt-BR" altLang="pt-BR" sz="1400"/>
          </a:p>
        </p:txBody>
      </p:sp>
      <p:sp>
        <p:nvSpPr>
          <p:cNvPr id="2" name="Retângulo 1"/>
          <p:cNvSpPr/>
          <p:nvPr/>
        </p:nvSpPr>
        <p:spPr>
          <a:xfrm>
            <a:off x="269776" y="508518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QUEM </a:t>
            </a:r>
            <a:r>
              <a:rPr lang="en-US" sz="2000" b="1" dirty="0">
                <a:solidFill>
                  <a:srgbClr val="C00000"/>
                </a:solidFill>
              </a:rPr>
              <a:t>PERDE COM O ADIAMENTO É O CIDADÃO </a:t>
            </a:r>
            <a:r>
              <a:rPr lang="en-US" sz="2000" dirty="0">
                <a:solidFill>
                  <a:srgbClr val="003399"/>
                </a:solidFill>
              </a:rPr>
              <a:t>(BEM-ESTAR, EMPREGO, POLÍTICAS PÚBLICAS ETC)</a:t>
            </a:r>
          </a:p>
        </p:txBody>
      </p:sp>
    </p:spTree>
    <p:extLst>
      <p:ext uri="{BB962C8B-B14F-4D97-AF65-F5344CB8AC3E}">
        <p14:creationId xmlns:p14="http://schemas.microsoft.com/office/powerpoint/2010/main" val="10112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2151615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ÁGUA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755"/>
            <a:ext cx="8229600" cy="5785887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RECURSOS NECESSÁRIAS PARA O BEM-ESTAR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SAÚDE HUMANA: ÁGUA POTÁVEL E SAUDÁVEL, SANEAMENTO</a:t>
            </a:r>
          </a:p>
          <a:p>
            <a:pPr lvl="2"/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ECOSSISTEMAS: FLORA, FAUNA, ABASTECIMENTO DE ÁGUA, HABITAT HUMANO</a:t>
            </a:r>
          </a:p>
          <a:p>
            <a:pPr lvl="2"/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VIDA ECONÔMICA  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INDÚSTRIA, AGRICULTURA, ENERGIA, TRANSPORTE, TURISMO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BEM-ESTAR DEPENDENDE DA DISPONIBILIDADE E QUALIDADE DOS RECURSOS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MAS, A ÁGUA PODE SER UMA AMEAÇA PARA O BEM-ESTAR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RISCO DE INUNDAÇÕES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: AMEAÇAM 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PESSOAS, BENS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, INFRAESTRUTURA E 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DESENVOLVIMENTO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07504" y="72008"/>
            <a:ext cx="8928992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</a:pPr>
            <a:endParaRPr lang="pt-BR" altLang="pt-BR" b="1" dirty="0" smtClean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eaLnBrk="1" hangingPunct="1">
              <a:buSzPct val="95000"/>
            </a:pPr>
            <a:endParaRPr lang="pt-BR" altLang="pt-BR" b="1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eaLnBrk="1" hangingPunct="1">
              <a:buSzPct val="95000"/>
            </a:pPr>
            <a:r>
              <a:rPr lang="pt-BR" altLang="pt-BR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Rodrigo Hajjar Francisco</a:t>
            </a:r>
            <a:endParaRPr lang="pt-BR" altLang="pt-BR" sz="2000" b="1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eaLnBrk="1" hangingPunct="1">
              <a:buSzPct val="95000"/>
            </a:pPr>
            <a:r>
              <a:rPr lang="pt-BR" altLang="pt-BR" sz="1600" b="1" i="1" dirty="0" smtClean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rodrigohajjar@sanasa.com.br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 smtClean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 smtClean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 smtClean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 smtClean="0">
              <a:solidFill>
                <a:srgbClr val="1F497D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altLang="pt-BR" sz="1600" b="1" i="1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42743" y="2060848"/>
            <a:ext cx="7993063" cy="180655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611560" y="2640957"/>
            <a:ext cx="79930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CRISE HÍDRICA! </a:t>
            </a:r>
          </a:p>
        </p:txBody>
      </p:sp>
    </p:spTree>
    <p:extLst>
      <p:ext uri="{BB962C8B-B14F-4D97-AF65-F5344CB8AC3E}">
        <p14:creationId xmlns:p14="http://schemas.microsoft.com/office/powerpoint/2010/main" val="32227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913978"/>
            <a:ext cx="7848872" cy="5184576"/>
          </a:xfrm>
        </p:spPr>
        <p:txBody>
          <a:bodyPr/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População Mundial Atual ≈ 7,3 bilhões</a:t>
            </a:r>
          </a:p>
          <a:p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Estimativa: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2050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 9,7 bilhões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2100  11 bilhões</a:t>
            </a:r>
          </a:p>
          <a:p>
            <a:endParaRPr lang="pt-BR" sz="24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Previsão de Crescimento até 2050: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Econômico  200%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Demanda de Alimentos  60 a 70%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Demanda de Energia  30 a 60%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Demanda de Água  55%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23850" y="333375"/>
            <a:ext cx="72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charset="0"/>
              </a:rPr>
              <a:t>Água no Mundo</a:t>
            </a:r>
            <a:endParaRPr lang="pt-BR" alt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6217493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 dirty="0"/>
              <a:t>Fonte: 	</a:t>
            </a:r>
            <a:r>
              <a:rPr lang="pt-BR" altLang="pt-BR" sz="1400" dirty="0" err="1"/>
              <a:t>Confer</a:t>
            </a:r>
            <a:r>
              <a:rPr lang="en-US" altLang="pt-BR" sz="1400" dirty="0" err="1"/>
              <a:t>ência</a:t>
            </a:r>
            <a:r>
              <a:rPr lang="en-US" altLang="pt-BR" sz="1400" dirty="0"/>
              <a:t> Nacional de </a:t>
            </a:r>
            <a:r>
              <a:rPr lang="en-US" altLang="pt-BR" sz="1400" dirty="0" err="1"/>
              <a:t>Segurança</a:t>
            </a:r>
            <a:r>
              <a:rPr lang="en-US" altLang="pt-BR" sz="1400" dirty="0"/>
              <a:t> </a:t>
            </a:r>
            <a:r>
              <a:rPr lang="en-US" altLang="pt-BR" sz="1400" dirty="0" err="1"/>
              <a:t>Hídrica</a:t>
            </a:r>
            <a:endParaRPr lang="en-US" altLang="pt-BR" sz="1400" dirty="0"/>
          </a:p>
          <a:p>
            <a:r>
              <a:rPr lang="en-US" altLang="pt-BR" sz="1400" dirty="0"/>
              <a:t>	 Dr. Peter </a:t>
            </a:r>
            <a:r>
              <a:rPr lang="en-US" altLang="pt-BR" sz="1400" dirty="0" err="1"/>
              <a:t>Gammeltoft</a:t>
            </a:r>
            <a:r>
              <a:rPr lang="en-US" altLang="pt-BR" sz="1400" dirty="0"/>
              <a:t>	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26114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23850" y="333375"/>
            <a:ext cx="72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charset="0"/>
              </a:rPr>
              <a:t>Água no Mundo</a:t>
            </a:r>
            <a:endParaRPr lang="pt-BR" alt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48872" cy="5184576"/>
          </a:xfrm>
        </p:spPr>
        <p:txBody>
          <a:bodyPr/>
          <a:lstStyle/>
          <a:p>
            <a:r>
              <a:rPr lang="pt-B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ÁGUA SUFICIENTE???</a:t>
            </a:r>
          </a:p>
          <a:p>
            <a:endParaRPr lang="pt-BR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pt-BR" sz="2400" b="1" i="1" dirty="0">
                <a:solidFill>
                  <a:srgbClr val="0000FF"/>
                </a:solidFill>
              </a:rPr>
              <a:t>…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existe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água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suficiente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disponível</a:t>
            </a:r>
            <a:r>
              <a:rPr lang="en-US" altLang="pt-BR" sz="2400" b="1" i="1" dirty="0">
                <a:solidFill>
                  <a:srgbClr val="0000FF"/>
                </a:solidFill>
              </a:rPr>
              <a:t> para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atender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às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necessidades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crescentes</a:t>
            </a:r>
            <a:r>
              <a:rPr lang="en-US" altLang="pt-BR" sz="2400" b="1" i="1" dirty="0">
                <a:solidFill>
                  <a:srgbClr val="0000FF"/>
                </a:solidFill>
              </a:rPr>
              <a:t> do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mundo</a:t>
            </a:r>
            <a:r>
              <a:rPr lang="en-US" altLang="pt-BR" sz="2400" b="1" i="1" dirty="0">
                <a:solidFill>
                  <a:srgbClr val="0000FF"/>
                </a:solidFill>
              </a:rPr>
              <a:t>, mas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não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sem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mudar</a:t>
            </a:r>
            <a:r>
              <a:rPr lang="en-US" altLang="pt-BR" sz="2400" b="1" i="1" dirty="0">
                <a:solidFill>
                  <a:srgbClr val="0000FF"/>
                </a:solidFill>
              </a:rPr>
              <a:t>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dramaticamente</a:t>
            </a:r>
            <a:r>
              <a:rPr lang="en-US" altLang="pt-BR" sz="2400" b="1" i="1" dirty="0">
                <a:solidFill>
                  <a:srgbClr val="0000FF"/>
                </a:solidFill>
              </a:rPr>
              <a:t> a forma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como</a:t>
            </a:r>
            <a:r>
              <a:rPr lang="en-US" altLang="pt-BR" sz="2400" b="1" i="1" dirty="0">
                <a:solidFill>
                  <a:srgbClr val="0000FF"/>
                </a:solidFill>
              </a:rPr>
              <a:t> a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água</a:t>
            </a:r>
            <a:r>
              <a:rPr lang="en-US" altLang="pt-BR" sz="2400" b="1" i="1" dirty="0">
                <a:solidFill>
                  <a:srgbClr val="0000FF"/>
                </a:solidFill>
              </a:rPr>
              <a:t> é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utilizada</a:t>
            </a:r>
            <a:r>
              <a:rPr lang="en-US" altLang="pt-BR" sz="2400" b="1" i="1" dirty="0">
                <a:solidFill>
                  <a:srgbClr val="0000FF"/>
                </a:solidFill>
              </a:rPr>
              <a:t>,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gerenciada</a:t>
            </a:r>
            <a:r>
              <a:rPr lang="en-US" altLang="pt-BR" sz="2400" b="1" i="1" dirty="0">
                <a:solidFill>
                  <a:srgbClr val="0000FF"/>
                </a:solidFill>
              </a:rPr>
              <a:t> e </a:t>
            </a:r>
            <a:r>
              <a:rPr lang="en-US" altLang="pt-BR" sz="2400" b="1" i="1" dirty="0" err="1">
                <a:solidFill>
                  <a:srgbClr val="0000FF"/>
                </a:solidFill>
              </a:rPr>
              <a:t>compartilhada</a:t>
            </a:r>
            <a:r>
              <a:rPr lang="en-US" altLang="pt-BR" sz="2400" b="1" i="1" dirty="0">
                <a:solidFill>
                  <a:srgbClr val="0000FF"/>
                </a:solidFill>
              </a:rPr>
              <a:t>.</a:t>
            </a:r>
            <a:endParaRPr lang="en-US" altLang="pt-BR" sz="2400" dirty="0"/>
          </a:p>
          <a:p>
            <a:endParaRPr lang="pt-BR" sz="2400" i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1520" y="6217493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 dirty="0"/>
              <a:t>Fonte: 	</a:t>
            </a:r>
            <a:r>
              <a:rPr lang="pt-BR" altLang="pt-BR" sz="1400" dirty="0" err="1"/>
              <a:t>Confer</a:t>
            </a:r>
            <a:r>
              <a:rPr lang="en-US" altLang="pt-BR" sz="1400" dirty="0" err="1"/>
              <a:t>ência</a:t>
            </a:r>
            <a:r>
              <a:rPr lang="en-US" altLang="pt-BR" sz="1400" dirty="0"/>
              <a:t> Nacional de </a:t>
            </a:r>
            <a:r>
              <a:rPr lang="en-US" altLang="pt-BR" sz="1400" dirty="0" err="1"/>
              <a:t>Segurança</a:t>
            </a:r>
            <a:r>
              <a:rPr lang="en-US" altLang="pt-BR" sz="1400" dirty="0"/>
              <a:t> </a:t>
            </a:r>
            <a:r>
              <a:rPr lang="en-US" altLang="pt-BR" sz="1400" dirty="0" err="1"/>
              <a:t>Hídrica</a:t>
            </a:r>
            <a:endParaRPr lang="en-US" altLang="pt-BR" sz="1400" dirty="0"/>
          </a:p>
          <a:p>
            <a:r>
              <a:rPr lang="en-US" altLang="pt-BR" sz="1400" dirty="0"/>
              <a:t>	 Dr. Peter </a:t>
            </a:r>
            <a:r>
              <a:rPr lang="en-US" altLang="pt-BR" sz="1400" dirty="0" err="1"/>
              <a:t>Gammeltoft</a:t>
            </a:r>
            <a:r>
              <a:rPr lang="en-US" altLang="pt-BR" sz="1400" dirty="0"/>
              <a:t>	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24917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Line 2"/>
          <p:cNvSpPr>
            <a:spLocks noChangeShapeType="1"/>
          </p:cNvSpPr>
          <p:nvPr/>
        </p:nvSpPr>
        <p:spPr bwMode="auto">
          <a:xfrm>
            <a:off x="323850" y="921520"/>
            <a:ext cx="852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2231" name="Picture 7" descr="20060821181736mapa_escassez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0263"/>
            <a:ext cx="85232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3557018" y="3932837"/>
            <a:ext cx="1951585" cy="79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/>
              <a:t>Brasil</a:t>
            </a:r>
          </a:p>
          <a:p>
            <a:pPr algn="ctr"/>
            <a:r>
              <a:rPr lang="pt-BR" altLang="pt-BR" b="1"/>
              <a:t>33.000 m</a:t>
            </a:r>
            <a:r>
              <a:rPr lang="pt-BR" altLang="pt-BR" b="1" baseline="30000"/>
              <a:t>3</a:t>
            </a:r>
            <a:r>
              <a:rPr lang="pt-BR" altLang="pt-BR" b="1"/>
              <a:t>/hab/ano</a:t>
            </a:r>
          </a:p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SITUAÇÃO MÉDIA</a:t>
            </a:r>
          </a:p>
        </p:txBody>
      </p:sp>
      <p:sp>
        <p:nvSpPr>
          <p:cNvPr id="52237" name="Rectangle 8"/>
          <p:cNvSpPr>
            <a:spLocks noChangeArrowheads="1"/>
          </p:cNvSpPr>
          <p:nvPr/>
        </p:nvSpPr>
        <p:spPr bwMode="auto">
          <a:xfrm>
            <a:off x="681797" y="3794838"/>
            <a:ext cx="1879418" cy="76944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t-BR" altLang="pt-BR" sz="1100" b="1" dirty="0"/>
              <a:t>Bacias Críticas no Estado de São Paulo – Períodos </a:t>
            </a:r>
            <a:r>
              <a:rPr lang="pt-BR" altLang="pt-BR" sz="1100" b="1" dirty="0" smtClean="0"/>
              <a:t>Secos:</a:t>
            </a:r>
          </a:p>
          <a:p>
            <a:pPr>
              <a:buFont typeface="Wingdings" pitchFamily="2" charset="2"/>
              <a:buNone/>
            </a:pPr>
            <a:r>
              <a:rPr lang="pt-BR" altLang="pt-BR" sz="1100" b="1" dirty="0" smtClean="0">
                <a:solidFill>
                  <a:srgbClr val="C00000"/>
                </a:solidFill>
              </a:rPr>
              <a:t>Alto </a:t>
            </a:r>
            <a:r>
              <a:rPr lang="pt-BR" altLang="pt-BR" sz="1100" b="1" dirty="0">
                <a:solidFill>
                  <a:srgbClr val="C00000"/>
                </a:solidFill>
              </a:rPr>
              <a:t>Tietê: </a:t>
            </a:r>
            <a:r>
              <a:rPr lang="pt-BR" altLang="pt-BR" sz="1100" b="1" dirty="0" smtClean="0">
                <a:solidFill>
                  <a:srgbClr val="C00000"/>
                </a:solidFill>
              </a:rPr>
              <a:t>200 m</a:t>
            </a:r>
            <a:r>
              <a:rPr lang="pt-BR" altLang="pt-BR" sz="1100" b="1" baseline="30000" dirty="0" smtClean="0">
                <a:solidFill>
                  <a:srgbClr val="C00000"/>
                </a:solidFill>
              </a:rPr>
              <a:t>3</a:t>
            </a:r>
            <a:r>
              <a:rPr lang="pt-BR" altLang="pt-BR" sz="1100" b="1" dirty="0" smtClean="0">
                <a:solidFill>
                  <a:srgbClr val="C00000"/>
                </a:solidFill>
              </a:rPr>
              <a:t>/</a:t>
            </a:r>
            <a:r>
              <a:rPr lang="pt-BR" altLang="pt-BR" sz="1100" b="1" dirty="0" err="1" smtClean="0">
                <a:solidFill>
                  <a:srgbClr val="C00000"/>
                </a:solidFill>
              </a:rPr>
              <a:t>hab</a:t>
            </a:r>
            <a:r>
              <a:rPr lang="pt-BR" altLang="pt-BR" sz="1100" b="1" dirty="0" smtClean="0">
                <a:solidFill>
                  <a:srgbClr val="C00000"/>
                </a:solidFill>
              </a:rPr>
              <a:t>/ano</a:t>
            </a:r>
          </a:p>
          <a:p>
            <a:pPr>
              <a:buFont typeface="Wingdings" pitchFamily="2" charset="2"/>
              <a:buNone/>
            </a:pPr>
            <a:r>
              <a:rPr lang="pt-BR" altLang="pt-BR" sz="1100" b="1" dirty="0" smtClean="0">
                <a:solidFill>
                  <a:srgbClr val="C00000"/>
                </a:solidFill>
              </a:rPr>
              <a:t>Piracicaba</a:t>
            </a:r>
            <a:r>
              <a:rPr lang="pt-BR" altLang="pt-BR" sz="1100" b="1" dirty="0">
                <a:solidFill>
                  <a:srgbClr val="C00000"/>
                </a:solidFill>
              </a:rPr>
              <a:t>: 400 m</a:t>
            </a:r>
            <a:r>
              <a:rPr lang="pt-BR" altLang="pt-BR" sz="1100" b="1" baseline="30000" dirty="0">
                <a:solidFill>
                  <a:srgbClr val="C00000"/>
                </a:solidFill>
              </a:rPr>
              <a:t>3</a:t>
            </a:r>
            <a:r>
              <a:rPr lang="pt-BR" altLang="pt-BR" sz="1100" b="1" dirty="0">
                <a:solidFill>
                  <a:srgbClr val="C00000"/>
                </a:solidFill>
              </a:rPr>
              <a:t>/</a:t>
            </a:r>
            <a:r>
              <a:rPr lang="pt-BR" altLang="pt-BR" sz="1100" b="1" dirty="0" err="1">
                <a:solidFill>
                  <a:srgbClr val="C00000"/>
                </a:solidFill>
              </a:rPr>
              <a:t>hab</a:t>
            </a:r>
            <a:r>
              <a:rPr lang="pt-BR" altLang="pt-BR" sz="1100" b="1" dirty="0">
                <a:solidFill>
                  <a:srgbClr val="C00000"/>
                </a:solidFill>
              </a:rPr>
              <a:t>/ano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3309960" y="3565426"/>
            <a:ext cx="873045" cy="517121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1619672" y="2169475"/>
            <a:ext cx="0" cy="51712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81797" y="1830921"/>
            <a:ext cx="1879418" cy="338554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 smtClean="0"/>
              <a:t>Bacias PCJ e AT</a:t>
            </a:r>
            <a:endParaRPr lang="pt-BR" altLang="pt-BR" sz="1600" b="1" dirty="0"/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788988" y="974725"/>
            <a:ext cx="1774825" cy="584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/>
              <a:t>ESCASSEZ / ONU</a:t>
            </a:r>
          </a:p>
          <a:p>
            <a:pPr algn="ctr"/>
            <a:r>
              <a:rPr lang="pt-BR" altLang="pt-BR" sz="1600" b="1" dirty="0"/>
              <a:t>1.500 m³/</a:t>
            </a:r>
            <a:r>
              <a:rPr lang="pt-BR" altLang="pt-BR" sz="1600" b="1" dirty="0" err="1"/>
              <a:t>hab</a:t>
            </a:r>
            <a:r>
              <a:rPr lang="pt-BR" altLang="pt-BR" sz="1600" b="1" dirty="0"/>
              <a:t>/ano</a:t>
            </a:r>
          </a:p>
        </p:txBody>
      </p:sp>
      <p:sp>
        <p:nvSpPr>
          <p:cNvPr id="52228" name="Title 1"/>
          <p:cNvSpPr txBox="1">
            <a:spLocks/>
          </p:cNvSpPr>
          <p:nvPr/>
        </p:nvSpPr>
        <p:spPr bwMode="auto">
          <a:xfrm>
            <a:off x="280988" y="252413"/>
            <a:ext cx="6891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3200" b="1">
                <a:solidFill>
                  <a:schemeClr val="bg1"/>
                </a:solidFill>
              </a:rPr>
              <a:t>DISPONIBILIDADE HÍDRICA NO MUNDO</a:t>
            </a:r>
          </a:p>
        </p:txBody>
      </p:sp>
      <p:sp>
        <p:nvSpPr>
          <p:cNvPr id="52229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/>
          <a:stretch/>
        </p:blipFill>
        <p:spPr>
          <a:xfrm>
            <a:off x="846470" y="2696187"/>
            <a:ext cx="1550072" cy="105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3277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35" grpId="0" animBg="1"/>
      <p:bldP spid="522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9563" y="1935163"/>
            <a:ext cx="34147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pt-PT" sz="2800" kern="0" dirty="0">
                <a:solidFill>
                  <a:schemeClr val="accent1">
                    <a:lumMod val="50000"/>
                  </a:schemeClr>
                </a:solidFill>
                <a:ea typeface="Lucida Sans Unicode" charset="0"/>
              </a:rPr>
              <a:t>Embora o Brasil conte com 12 % do volume mundial de água doce, esta água não é igualmente distribuída.</a:t>
            </a:r>
          </a:p>
        </p:txBody>
      </p:sp>
      <p:grpSp>
        <p:nvGrpSpPr>
          <p:cNvPr id="54275" name="Grupo 17"/>
          <p:cNvGrpSpPr>
            <a:grpSpLocks/>
          </p:cNvGrpSpPr>
          <p:nvPr/>
        </p:nvGrpSpPr>
        <p:grpSpPr bwMode="auto">
          <a:xfrm>
            <a:off x="3951288" y="1773238"/>
            <a:ext cx="5422900" cy="3705225"/>
            <a:chOff x="598237" y="1624014"/>
            <a:chExt cx="8150225" cy="5233988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1502491" y="1624014"/>
              <a:ext cx="5349182" cy="52339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dash"/>
            </a:ln>
            <a:effectLst/>
          </p:spPr>
        </p:pic>
        <p:graphicFrame>
          <p:nvGraphicFramePr>
            <p:cNvPr id="54279" name="Gráfico 7"/>
            <p:cNvGraphicFramePr>
              <a:graphicFrameLocks/>
            </p:cNvGraphicFramePr>
            <p:nvPr/>
          </p:nvGraphicFramePr>
          <p:xfrm>
            <a:off x="1018924" y="2451101"/>
            <a:ext cx="7729538" cy="413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Gráfico" r:id="rId5" imgW="7730398" imgH="4133446" progId="Excel.Chart.8">
                    <p:embed/>
                  </p:oleObj>
                </mc:Choice>
                <mc:Fallback>
                  <p:oleObj name="Gráfico" r:id="rId5" imgW="7730398" imgH="4133446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8924" y="2451101"/>
                          <a:ext cx="7729538" cy="413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onector reto 20"/>
            <p:cNvCxnSpPr/>
            <p:nvPr/>
          </p:nvCxnSpPr>
          <p:spPr>
            <a:xfrm flipV="1">
              <a:off x="4310693" y="1902084"/>
              <a:ext cx="0" cy="375842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1" name="Rectangle 2"/>
            <p:cNvSpPr>
              <a:spLocks noChangeArrowheads="1"/>
            </p:cNvSpPr>
            <p:nvPr/>
          </p:nvSpPr>
          <p:spPr bwMode="auto">
            <a:xfrm>
              <a:off x="598237" y="1901825"/>
              <a:ext cx="3386906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pt-BR" sz="1400" dirty="0">
                  <a:solidFill>
                    <a:srgbClr val="000066"/>
                  </a:solidFill>
                  <a:latin typeface="Arial" panose="020B0604020202020204" pitchFamily="34" charset="0"/>
                </a:rPr>
                <a:t>Alta </a:t>
              </a:r>
              <a:r>
                <a:rPr lang="es-ES" altLang="pt-BR" sz="1400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disponibilidade</a:t>
              </a:r>
              <a:r>
                <a:rPr lang="en-US" altLang="pt-BR" sz="1400" dirty="0">
                  <a:solidFill>
                    <a:srgbClr val="222268"/>
                  </a:solidFill>
                  <a:latin typeface="Trebuchet MS" panose="020B0603020202020204" pitchFamily="34" charset="0"/>
                </a:rPr>
                <a:t/>
              </a:r>
              <a:br>
                <a:rPr lang="en-US" altLang="pt-BR" sz="1400" dirty="0">
                  <a:solidFill>
                    <a:srgbClr val="222268"/>
                  </a:solidFill>
                  <a:latin typeface="Trebuchet MS" panose="020B0603020202020204" pitchFamily="34" charset="0"/>
                </a:rPr>
              </a:br>
              <a:r>
                <a:rPr lang="es-ES" altLang="pt-BR" sz="1400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Baixa</a:t>
              </a:r>
              <a:r>
                <a:rPr lang="es-ES" altLang="pt-BR" sz="1400" dirty="0">
                  <a:solidFill>
                    <a:srgbClr val="000066"/>
                  </a:solidFill>
                  <a:latin typeface="Arial" panose="020B0604020202020204" pitchFamily="34" charset="0"/>
                </a:rPr>
                <a:t> demanda</a:t>
              </a:r>
              <a:endParaRPr lang="en-US" altLang="pt-BR" sz="1400" dirty="0">
                <a:solidFill>
                  <a:srgbClr val="22226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282" name="Rectangle 2"/>
            <p:cNvSpPr>
              <a:spLocks noChangeArrowheads="1"/>
            </p:cNvSpPr>
            <p:nvPr/>
          </p:nvSpPr>
          <p:spPr bwMode="auto">
            <a:xfrm>
              <a:off x="4957514" y="1876426"/>
              <a:ext cx="3097212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pt-BR" sz="1400" dirty="0" err="1">
                  <a:solidFill>
                    <a:srgbClr val="FF0000"/>
                  </a:solidFill>
                  <a:latin typeface="Trebuchet MS" panose="020B0603020202020204" pitchFamily="34" charset="0"/>
                </a:rPr>
                <a:t>Baixa</a:t>
              </a:r>
              <a:r>
                <a:rPr lang="en-US" altLang="pt-BR" sz="1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pt-BR" sz="1400" dirty="0" err="1">
                  <a:solidFill>
                    <a:srgbClr val="FF0000"/>
                  </a:solidFill>
                  <a:latin typeface="Trebuchet MS" panose="020B0603020202020204" pitchFamily="34" charset="0"/>
                </a:rPr>
                <a:t>disponibilidade</a:t>
              </a:r>
              <a:endParaRPr lang="en-US" altLang="pt-BR" sz="1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algn="ctr" eaLnBrk="1" hangingPunct="1"/>
              <a:r>
                <a:rPr lang="en-US" altLang="pt-BR" sz="1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Alta </a:t>
              </a:r>
              <a:r>
                <a:rPr lang="en-US" altLang="pt-BR" sz="1400" dirty="0" err="1">
                  <a:solidFill>
                    <a:srgbClr val="FF0000"/>
                  </a:solidFill>
                  <a:latin typeface="Trebuchet MS" panose="020B0603020202020204" pitchFamily="34" charset="0"/>
                </a:rPr>
                <a:t>demanda</a:t>
              </a:r>
              <a:endParaRPr lang="en-US" altLang="pt-BR" sz="1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4276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54277" name="Title 1"/>
          <p:cNvSpPr txBox="1">
            <a:spLocks/>
          </p:cNvSpPr>
          <p:nvPr/>
        </p:nvSpPr>
        <p:spPr bwMode="auto">
          <a:xfrm>
            <a:off x="280988" y="252413"/>
            <a:ext cx="664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3200" b="1">
                <a:solidFill>
                  <a:schemeClr val="bg1"/>
                </a:solidFill>
              </a:rPr>
              <a:t>DISPONIBILIDADE HÍDRICA NO BRASIL</a:t>
            </a:r>
          </a:p>
        </p:txBody>
      </p:sp>
    </p:spTree>
    <p:extLst>
      <p:ext uri="{BB962C8B-B14F-4D97-AF65-F5344CB8AC3E}">
        <p14:creationId xmlns:p14="http://schemas.microsoft.com/office/powerpoint/2010/main" val="3163731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gio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31888"/>
            <a:ext cx="54006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563938" y="1052513"/>
            <a:ext cx="4248150" cy="295275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4797425"/>
            <a:ext cx="4829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marL="285750" indent="-28575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68% de toda a água</a:t>
            </a:r>
          </a:p>
          <a:p>
            <a:pPr marL="285750" indent="-28575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7% da população</a:t>
            </a:r>
          </a:p>
          <a:p>
            <a:pPr marL="285750" indent="-28575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Água concentrada na Bacia do rio Amazonas</a:t>
            </a:r>
          </a:p>
          <a:p>
            <a:pPr marL="285750" indent="-28575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Novas Usinas Hidrelétricas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5301" name="Picture 6" descr="PATY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981075"/>
            <a:ext cx="313213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852738"/>
            <a:ext cx="305276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CaixaDeTexto 3"/>
          <p:cNvSpPr txBox="1">
            <a:spLocks noChangeArrowheads="1"/>
          </p:cNvSpPr>
          <p:nvPr/>
        </p:nvSpPr>
        <p:spPr bwMode="auto">
          <a:xfrm>
            <a:off x="468313" y="6021388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  <a:tab pos="841375" algn="l"/>
                <a:tab pos="922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400"/>
              <a:t>Fonte: 	Confer</a:t>
            </a:r>
            <a:r>
              <a:rPr lang="en-US" altLang="pt-BR" sz="1400"/>
              <a:t>ência Nacional de Segurança Hídrica</a:t>
            </a:r>
          </a:p>
          <a:p>
            <a:r>
              <a:rPr lang="en-US" altLang="pt-BR" sz="1400"/>
              <a:t>	 Gisela Forattini	</a:t>
            </a:r>
            <a:endParaRPr lang="pt-BR" altLang="pt-BR" sz="1400"/>
          </a:p>
        </p:txBody>
      </p:sp>
      <p:sp>
        <p:nvSpPr>
          <p:cNvPr id="55304" name="Title 1"/>
          <p:cNvSpPr txBox="1">
            <a:spLocks/>
          </p:cNvSpPr>
          <p:nvPr/>
        </p:nvSpPr>
        <p:spPr bwMode="auto">
          <a:xfrm>
            <a:off x="280988" y="252413"/>
            <a:ext cx="677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</a:rPr>
              <a:t>DISPONIBILIDADE HÍDRICA – REGIÃO NORTE</a:t>
            </a:r>
          </a:p>
        </p:txBody>
      </p:sp>
    </p:spTree>
    <p:extLst>
      <p:ext uri="{BB962C8B-B14F-4D97-AF65-F5344CB8AC3E}">
        <p14:creationId xmlns:p14="http://schemas.microsoft.com/office/powerpoint/2010/main" val="6086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16" grpId="0"/>
    </p:bldLst>
  </p:timing>
</p:sld>
</file>

<file path=ppt/theme/theme1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1224</Words>
  <Application>Microsoft Office PowerPoint</Application>
  <PresentationFormat>Apresentação na tela (4:3)</PresentationFormat>
  <Paragraphs>217</Paragraphs>
  <Slides>26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9" baseType="lpstr">
      <vt:lpstr>Arial Unicode MS</vt:lpstr>
      <vt:lpstr>MS PGothic</vt:lpstr>
      <vt:lpstr>Arial</vt:lpstr>
      <vt:lpstr>Calibri</vt:lpstr>
      <vt:lpstr>Comic Sans MS</vt:lpstr>
      <vt:lpstr>Corbel</vt:lpstr>
      <vt:lpstr>Lucida Sans Unicode</vt:lpstr>
      <vt:lpstr>Mangal</vt:lpstr>
      <vt:lpstr>Times New Roman</vt:lpstr>
      <vt:lpstr>Trebuchet MS</vt:lpstr>
      <vt:lpstr>Wingdings</vt:lpstr>
      <vt:lpstr>7_Personalizar design</vt:lpstr>
      <vt:lpstr>8_Personalizar design</vt:lpstr>
      <vt:lpstr>9_Personalizar design</vt:lpstr>
      <vt:lpstr>10_Personalizar design</vt:lpstr>
      <vt:lpstr>1_Personalizar design</vt:lpstr>
      <vt:lpstr>Personalizar design</vt:lpstr>
      <vt:lpstr>6_Personalizar design</vt:lpstr>
      <vt:lpstr>5_Personalizar design</vt:lpstr>
      <vt:lpstr>2_Personalizar design</vt:lpstr>
      <vt:lpstr>3_Personalizar design</vt:lpstr>
      <vt:lpstr>4_Personalizar design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SEGURANÇA HÍDRICA</vt:lpstr>
      <vt:lpstr>DESAFIOS</vt:lpstr>
      <vt:lpstr>DESAFIOS</vt:lpstr>
      <vt:lpstr>ENSINAMENTOS ADQUIRIDOS</vt:lpstr>
      <vt:lpstr>ÁGUA É VIDA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Alessandro Tetzner</dc:creator>
  <cp:keywords/>
  <dc:description/>
  <cp:lastModifiedBy>Adriana Isenburg</cp:lastModifiedBy>
  <cp:revision>311</cp:revision>
  <cp:lastPrinted>2015-10-02T20:01:17Z</cp:lastPrinted>
  <dcterms:created xsi:type="dcterms:W3CDTF">2013-01-21T13:05:03Z</dcterms:created>
  <dcterms:modified xsi:type="dcterms:W3CDTF">2018-05-25T19:45:40Z</dcterms:modified>
  <cp:category/>
</cp:coreProperties>
</file>