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2" r:id="rId13"/>
    <p:sldId id="271" r:id="rId14"/>
    <p:sldId id="266" r:id="rId15"/>
    <p:sldId id="268" r:id="rId16"/>
    <p:sldId id="274" r:id="rId17"/>
    <p:sldId id="275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tailine.oliveira\Documents\Tailine\PRODUTOS\produto%201%20-resultados%20em%20n&#250;mer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SPARDF\DENSP_CGCOT_CODET$\CODET\ASSEMAE%202018\PLANILHA%20MATRI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SPARDF\DENSP_CGCOT_CODET$\CODET\ASSEMAE%202018\PLANILHA%20MATRIZ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SPARDF\DENSP_CGCOT_CODET$\CODET\ASSEMAE%202018\PLANILHA%20MATRIZ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SPARDF\DENSP_CGCOT_CODET$\CODET\ASSEMAE%202018\PLANILHA%20MATRIZ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SPARDF\DENSP_CGCOT_CODET$\CODET\ASSEMAE%202018\PLANILHA%20MATRIZ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5D-498D-8646-5ECCAD31F44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5D-498D-8646-5ECCAD31F44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5D-498D-8646-5ECCAD31F44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5D-498D-8646-5ECCAD31F4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graficos!$D$7:$D$10</c:f>
              <c:strCache>
                <c:ptCount val="4"/>
                <c:pt idx="0">
                  <c:v>Abastecimento de água</c:v>
                </c:pt>
                <c:pt idx="1">
                  <c:v>Esgotamento sanitário</c:v>
                </c:pt>
                <c:pt idx="2">
                  <c:v>Gestão em engenharia de saúde Pública</c:v>
                </c:pt>
                <c:pt idx="3">
                  <c:v>Resíduos sólidos</c:v>
                </c:pt>
              </c:strCache>
            </c:strRef>
          </c:cat>
          <c:val>
            <c:numRef>
              <c:f>graficos!$G$7:$G$10</c:f>
              <c:numCache>
                <c:formatCode>0%</c:formatCode>
                <c:ptCount val="4"/>
                <c:pt idx="0">
                  <c:v>0.47058823529411997</c:v>
                </c:pt>
                <c:pt idx="1">
                  <c:v>0.11764705882352956</c:v>
                </c:pt>
                <c:pt idx="2">
                  <c:v>0.35294117647058826</c:v>
                </c:pt>
                <c:pt idx="3">
                  <c:v>5.8823529411764712E-2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5D-498D-8646-5ECCAD31F4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429289218760645"/>
          <c:y val="8.7144638250070974E-2"/>
          <c:w val="0.3343284437929836"/>
          <c:h val="0.8688232171734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Planilha2!$H$27:$K$27</c:f>
              <c:strCache>
                <c:ptCount val="4"/>
                <c:pt idx="0">
                  <c:v>Doutorado</c:v>
                </c:pt>
                <c:pt idx="1">
                  <c:v>Mestrado</c:v>
                </c:pt>
                <c:pt idx="2">
                  <c:v>Bacharel</c:v>
                </c:pt>
                <c:pt idx="3">
                  <c:v>Graduando</c:v>
                </c:pt>
              </c:strCache>
            </c:strRef>
          </c:cat>
          <c:val>
            <c:numRef>
              <c:f>Planilha2!$H$28:$K$28</c:f>
              <c:numCache>
                <c:formatCode>General</c:formatCode>
                <c:ptCount val="4"/>
                <c:pt idx="0">
                  <c:v>75</c:v>
                </c:pt>
                <c:pt idx="1">
                  <c:v>40</c:v>
                </c:pt>
                <c:pt idx="2">
                  <c:v>40</c:v>
                </c:pt>
                <c:pt idx="3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5D-467E-8076-2EE050A8DE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67143600"/>
        <c:axId val="267142032"/>
      </c:barChart>
      <c:catAx>
        <c:axId val="26714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pt-BR"/>
          </a:p>
        </c:txPr>
        <c:crossAx val="267142032"/>
        <c:crosses val="autoZero"/>
        <c:auto val="1"/>
        <c:lblAlgn val="ctr"/>
        <c:lblOffset val="100"/>
        <c:noMultiLvlLbl val="0"/>
      </c:catAx>
      <c:valAx>
        <c:axId val="26714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pt-BR"/>
          </a:p>
        </c:txPr>
        <c:crossAx val="26714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andara" panose="020E05020303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3F-48B2-9EA9-03E9F73A208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3F-48B2-9EA9-03E9F73A2082}"/>
              </c:ext>
            </c:extLst>
          </c:dPt>
          <c:dLbls>
            <c:dLbl>
              <c:idx val="0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B3F-48B2-9EA9-03E9F73A2082}"/>
                </c:ext>
                <c:ext xmlns:c15="http://schemas.microsoft.com/office/drawing/2012/chart" uri="{CE6537A1-D6FC-4f65-9D91-7224C49458BB}">
                  <c15:layout>
                    <c:manualLayout>
                      <c:w val="0.22316505863584132"/>
                      <c:h val="0.2463599148831132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7723972003499587E-2"/>
                  <c:y val="-0.19776119402985073"/>
                </c:manualLayout>
              </c:layout>
              <c:tx>
                <c:rich>
                  <a:bodyPr/>
                  <a:lstStyle/>
                  <a:p>
                    <a:fld id="{AEC17FCC-DC5D-40E4-B222-AFBE71BCCB64}" type="CATEGORYNAME">
                      <a:rPr lang="en-US" sz="1800">
                        <a:latin typeface="Candara" panose="020E0502030303020204" pitchFamily="34" charset="0"/>
                        <a:cs typeface="Arial" panose="020B0604020202020204" pitchFamily="34" charset="0"/>
                      </a:rPr>
                      <a:pPr/>
                      <a:t>[NOME DA CATEGORIA]</a:t>
                    </a:fld>
                    <a:r>
                      <a:rPr lang="en-US" sz="1800" baseline="0">
                        <a:latin typeface="Candara" panose="020E0502030303020204" pitchFamily="34" charset="0"/>
                        <a:cs typeface="Arial" panose="020B0604020202020204" pitchFamily="34" charset="0"/>
                      </a:rPr>
                      <a:t>
</a:t>
                    </a:r>
                    <a:fld id="{B63728CD-F2B0-4916-9088-D3A189F6EBDC}" type="PERCENTAGE">
                      <a:rPr lang="en-US" sz="1800" baseline="0">
                        <a:latin typeface="Candara" panose="020E0502030303020204" pitchFamily="34" charset="0"/>
                        <a:cs typeface="Arial" panose="020B0604020202020204" pitchFamily="34" charset="0"/>
                      </a:rPr>
                      <a:pPr/>
                      <a:t>[PERCENTAGEM]</a:t>
                    </a:fld>
                    <a:endParaRPr lang="en-US" sz="1800" baseline="0">
                      <a:latin typeface="Candara" panose="020E0502030303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B3F-48B2-9EA9-03E9F73A208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Planilha4!$E$2:$E$3</c:f>
              <c:strCache>
                <c:ptCount val="2"/>
                <c:pt idx="0">
                  <c:v>Internacional</c:v>
                </c:pt>
                <c:pt idx="1">
                  <c:v>Nacional</c:v>
                </c:pt>
              </c:strCache>
            </c:strRef>
          </c:cat>
          <c:val>
            <c:numRef>
              <c:f>Planilha4!$F$2:$F$3</c:f>
              <c:numCache>
                <c:formatCode>General</c:formatCode>
                <c:ptCount val="2"/>
                <c:pt idx="0">
                  <c:v>25</c:v>
                </c:pt>
                <c:pt idx="1">
                  <c:v>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B3F-48B2-9EA9-03E9F73A208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andara" panose="020E05020303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66-43D2-AF6A-9E91DDB56A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66-43D2-AF6A-9E91DDB56A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66-43D2-AF6A-9E91DDB56A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66-43D2-AF6A-9E91DDB56A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66-43D2-AF6A-9E91DDB56A12}"/>
              </c:ext>
            </c:extLst>
          </c:dPt>
          <c:dLbls>
            <c:dLbl>
              <c:idx val="0"/>
              <c:layout>
                <c:manualLayout>
                  <c:x val="-0.13662409966967687"/>
                  <c:y val="0.122723677716175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chemeClr val="tx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66-43D2-AF6A-9E91DDB56A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433113065684411"/>
                  <c:y val="-0.185658897057803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chemeClr val="tx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66-43D2-AF6A-9E91DDB56A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923557789353612"/>
                  <c:y val="9.4402829012442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chemeClr val="tx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866-43D2-AF6A-9E91DDB56A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197416249524698E-2"/>
                  <c:y val="7.5522263209953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chemeClr val="tx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866-43D2-AF6A-9E91DDB56A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929927973574141"/>
                  <c:y val="0.11013663384784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chemeClr val="tx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866-43D2-AF6A-9E91DDB56A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spc="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Planilha5!$H$5:$H$9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Norte</c:v>
                </c:pt>
                <c:pt idx="3">
                  <c:v>Nordeste</c:v>
                </c:pt>
                <c:pt idx="4">
                  <c:v>Centro-Oeste</c:v>
                </c:pt>
              </c:strCache>
            </c:strRef>
          </c:cat>
          <c:val>
            <c:numRef>
              <c:f>Planilha5!$I$5:$I$9</c:f>
              <c:numCache>
                <c:formatCode>General</c:formatCode>
                <c:ptCount val="5"/>
                <c:pt idx="0">
                  <c:v>50</c:v>
                </c:pt>
                <c:pt idx="1">
                  <c:v>85</c:v>
                </c:pt>
                <c:pt idx="2">
                  <c:v>14</c:v>
                </c:pt>
                <c:pt idx="3">
                  <c:v>6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866-43D2-AF6A-9E91DDB56A1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Planilha5!$C$3:$C$36</c:f>
              <c:strCache>
                <c:ptCount val="34"/>
                <c:pt idx="0">
                  <c:v>USP</c:v>
                </c:pt>
                <c:pt idx="1">
                  <c:v>UFSC</c:v>
                </c:pt>
                <c:pt idx="2">
                  <c:v>UFMG</c:v>
                </c:pt>
                <c:pt idx="3">
                  <c:v>UFMS</c:v>
                </c:pt>
                <c:pt idx="4">
                  <c:v>UFRJ</c:v>
                </c:pt>
                <c:pt idx="5">
                  <c:v>UFT</c:v>
                </c:pt>
                <c:pt idx="6">
                  <c:v>FURG</c:v>
                </c:pt>
                <c:pt idx="7">
                  <c:v>UFRGS</c:v>
                </c:pt>
                <c:pt idx="8">
                  <c:v>UFSCar</c:v>
                </c:pt>
                <c:pt idx="9">
                  <c:v>UFRN</c:v>
                </c:pt>
                <c:pt idx="10">
                  <c:v>UCDB</c:v>
                </c:pt>
                <c:pt idx="11">
                  <c:v>UFES</c:v>
                </c:pt>
                <c:pt idx="12">
                  <c:v>UnB</c:v>
                </c:pt>
                <c:pt idx="13">
                  <c:v>Fiocruz</c:v>
                </c:pt>
                <c:pt idx="14">
                  <c:v>UEM</c:v>
                </c:pt>
                <c:pt idx="15">
                  <c:v>UFSM</c:v>
                </c:pt>
                <c:pt idx="16">
                  <c:v>UFV</c:v>
                </c:pt>
                <c:pt idx="17">
                  <c:v>UNESP</c:v>
                </c:pt>
                <c:pt idx="18">
                  <c:v>UNISC</c:v>
                </c:pt>
                <c:pt idx="19">
                  <c:v>Centro Univ. da Fund. Educ. Inaciana</c:v>
                </c:pt>
                <c:pt idx="20">
                  <c:v>Centro Univ. do Leste de Minas Gerais</c:v>
                </c:pt>
                <c:pt idx="21">
                  <c:v>IFSC</c:v>
                </c:pt>
                <c:pt idx="22">
                  <c:v>INPA/UFAM</c:v>
                </c:pt>
                <c:pt idx="23">
                  <c:v>IPT</c:v>
                </c:pt>
                <c:pt idx="24">
                  <c:v>PUC-MG</c:v>
                </c:pt>
                <c:pt idx="25">
                  <c:v>UEPA</c:v>
                </c:pt>
                <c:pt idx="26">
                  <c:v>UFOP</c:v>
                </c:pt>
                <c:pt idx="27">
                  <c:v>UFPA</c:v>
                </c:pt>
                <c:pt idx="28">
                  <c:v>UFPE</c:v>
                </c:pt>
                <c:pt idx="29">
                  <c:v>UFSM</c:v>
                </c:pt>
                <c:pt idx="30">
                  <c:v>UniBH</c:v>
                </c:pt>
                <c:pt idx="31">
                  <c:v>Unicamp</c:v>
                </c:pt>
                <c:pt idx="32">
                  <c:v>UNIP</c:v>
                </c:pt>
                <c:pt idx="33">
                  <c:v>URI - Erechim</c:v>
                </c:pt>
              </c:strCache>
            </c:strRef>
          </c:cat>
          <c:val>
            <c:numRef>
              <c:f>Planilha5!$D$3:$D$36</c:f>
              <c:numCache>
                <c:formatCode>General</c:formatCode>
                <c:ptCount val="34"/>
                <c:pt idx="0">
                  <c:v>28</c:v>
                </c:pt>
                <c:pt idx="1">
                  <c:v>27</c:v>
                </c:pt>
                <c:pt idx="2">
                  <c:v>23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06-4C7E-A9BB-6517B7EC6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141248"/>
        <c:axId val="268338664"/>
      </c:barChart>
      <c:catAx>
        <c:axId val="26714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pt-BR"/>
          </a:p>
        </c:txPr>
        <c:crossAx val="268338664"/>
        <c:crosses val="autoZero"/>
        <c:auto val="1"/>
        <c:lblAlgn val="ctr"/>
        <c:lblOffset val="100"/>
        <c:noMultiLvlLbl val="0"/>
      </c:catAx>
      <c:valAx>
        <c:axId val="26833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pt-BR"/>
          </a:p>
        </c:txPr>
        <c:crossAx val="26714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ndara" panose="020E0502030303020204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48844572825242"/>
          <c:y val="3.1541218637992835E-2"/>
          <c:w val="0.83288535070177383"/>
          <c:h val="0.48849558321338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Planilha3!$E$1</c:f>
              <c:strCache>
                <c:ptCount val="1"/>
                <c:pt idx="0">
                  <c:v>Profissionais da área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Planilha3!$D$2:$D$20</c:f>
              <c:strCache>
                <c:ptCount val="19"/>
                <c:pt idx="0">
                  <c:v>Saneamento e meio ambiente</c:v>
                </c:pt>
                <c:pt idx="1">
                  <c:v>Eng. ambiental</c:v>
                </c:pt>
                <c:pt idx="2">
                  <c:v>Eng. Sanitária </c:v>
                </c:pt>
                <c:pt idx="3">
                  <c:v>Química</c:v>
                </c:pt>
                <c:pt idx="4">
                  <c:v>Gestão ambiental e educação ambiental</c:v>
                </c:pt>
                <c:pt idx="5">
                  <c:v>Geografia, Planejamento Urbano e Regional</c:v>
                </c:pt>
                <c:pt idx="6">
                  <c:v>Eng. civil</c:v>
                </c:pt>
                <c:pt idx="7">
                  <c:v>Saúde Pública e Ambiental</c:v>
                </c:pt>
                <c:pt idx="8">
                  <c:v>Gestão Admnistrativa e Economia</c:v>
                </c:pt>
                <c:pt idx="9">
                  <c:v>Outras Engenharias</c:v>
                </c:pt>
                <c:pt idx="10">
                  <c:v>Eng. química</c:v>
                </c:pt>
                <c:pt idx="11">
                  <c:v>Biologia e Biotecnologia</c:v>
                </c:pt>
                <c:pt idx="12">
                  <c:v>Ciencias sociais e Políticas Públicas</c:v>
                </c:pt>
                <c:pt idx="13">
                  <c:v>Informação, Rede e Telecomunicações</c:v>
                </c:pt>
                <c:pt idx="14">
                  <c:v>Recursos hídricos</c:v>
                </c:pt>
                <c:pt idx="15">
                  <c:v>Eng.  agrícola e agronôma</c:v>
                </c:pt>
                <c:pt idx="16">
                  <c:v>Ciência e tecnologia do petróleo</c:v>
                </c:pt>
                <c:pt idx="17">
                  <c:v>Oceanologia e oceanografia</c:v>
                </c:pt>
                <c:pt idx="18">
                  <c:v>Zootecnia</c:v>
                </c:pt>
              </c:strCache>
            </c:strRef>
          </c:cat>
          <c:val>
            <c:numRef>
              <c:f>Planilha3!$E$2:$E$20</c:f>
              <c:numCache>
                <c:formatCode>General</c:formatCode>
                <c:ptCount val="19"/>
                <c:pt idx="0">
                  <c:v>38</c:v>
                </c:pt>
                <c:pt idx="1">
                  <c:v>30</c:v>
                </c:pt>
                <c:pt idx="2">
                  <c:v>28</c:v>
                </c:pt>
                <c:pt idx="3">
                  <c:v>15</c:v>
                </c:pt>
                <c:pt idx="4">
                  <c:v>14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55-45D0-982B-29F718789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341016"/>
        <c:axId val="268335920"/>
      </c:barChart>
      <c:catAx>
        <c:axId val="26834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pt-BR"/>
          </a:p>
        </c:txPr>
        <c:crossAx val="268335920"/>
        <c:crosses val="autoZero"/>
        <c:auto val="1"/>
        <c:lblAlgn val="ctr"/>
        <c:lblOffset val="100"/>
        <c:noMultiLvlLbl val="0"/>
      </c:catAx>
      <c:valAx>
        <c:axId val="26833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pt-BR"/>
          </a:p>
        </c:txPr>
        <c:crossAx val="268341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ndara" panose="020E05020303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933056"/>
            <a:ext cx="7776864" cy="151174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Cristine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Diniz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Santiago</a:t>
            </a:r>
            <a:endParaRPr lang="pt-BR" sz="2000" baseline="30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Cibele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Medeiros Brito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Leite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Tailine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Maria Silva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Oliveira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 </a:t>
            </a:r>
            <a:endParaRPr lang="pt-BR" sz="20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Filomena Kotaka</a:t>
            </a:r>
          </a:p>
          <a:p>
            <a:pPr algn="r"/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980728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ANÁLISE DAS EQUIPES DE PESQUISA EM SAÚDE E SANEAMENTO FINANCIADAS PELA FUNASA</a:t>
            </a:r>
          </a:p>
        </p:txBody>
      </p:sp>
      <p:pic>
        <p:nvPicPr>
          <p:cNvPr id="6" name="Imagem 4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equ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95" y="3400806"/>
            <a:ext cx="3264297" cy="24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Resultados</a:t>
            </a:r>
            <a:b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Origem da titulação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agem 3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7076"/>
              </p:ext>
            </p:extLst>
          </p:nvPr>
        </p:nvGraphicFramePr>
        <p:xfrm>
          <a:off x="-684584" y="1605372"/>
          <a:ext cx="6203032" cy="391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455407"/>
              </p:ext>
            </p:extLst>
          </p:nvPr>
        </p:nvGraphicFramePr>
        <p:xfrm>
          <a:off x="4499992" y="1605372"/>
          <a:ext cx="5112568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87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Resultados</a:t>
            </a:r>
            <a:b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Origem da titulação - Nacional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Imagem 4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748439"/>
              </p:ext>
            </p:extLst>
          </p:nvPr>
        </p:nvGraphicFramePr>
        <p:xfrm>
          <a:off x="457200" y="1700808"/>
          <a:ext cx="8229600" cy="483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91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Resultados</a:t>
            </a:r>
            <a:b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Origem da titulação - Internacional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Imagem 4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53349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 titulação em instituições internacionais contribui para que o profissional agregue inovações, experiências e abordagens distintas nas pesquisas desenvolvidas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22 instituições</a:t>
            </a: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Países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da Europa os mais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recorrentes (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França e Inglaterra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América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Norte</a:t>
            </a: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Ásia </a:t>
            </a: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África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Considera-se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positivo o fato 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haver,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em média, pelo menos um membro da equipe com titulação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internacional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pt-BR" sz="24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27362"/>
            <a:ext cx="8229600" cy="4298803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76,5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% são de natureza pública (federal e estadual) </a:t>
            </a:r>
            <a:endParaRPr lang="pt-BR" sz="24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23,5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%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privada</a:t>
            </a: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demonstrando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 importância das instituições públicas na formação de pesquisadores e profissionais para o setor de saúde 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saneamento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Destaque USP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, UFSC e UFMG </a:t>
            </a:r>
            <a:endParaRPr lang="pt-BR" sz="24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expressiva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participação na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titulação</a:t>
            </a: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representam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45,3% do total de membros com titulação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nacional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Resultados</a:t>
            </a:r>
            <a:b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Origem da titulação - Nacional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Imagem 4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4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Resultados - Área de atuação</a:t>
            </a:r>
            <a:endParaRPr lang="pt-BR" sz="4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19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áreas 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atuação</a:t>
            </a:r>
          </a:p>
          <a:p>
            <a:pPr lvl="1"/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áreas </a:t>
            </a:r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afins à engenharia de saúde </a:t>
            </a:r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pública</a:t>
            </a:r>
          </a:p>
          <a:p>
            <a:pPr lvl="1"/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políticas públicas</a:t>
            </a:r>
          </a:p>
          <a:p>
            <a:pPr lvl="1"/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ciências sociais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abrangem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diferentes percepções </a:t>
            </a:r>
            <a:endParaRPr lang="pt-BR" sz="24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multidisciplinaridade proporciona a integração das diferentes áreas do conhecimento, de forma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complementar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agem 4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multidisciplina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90" y="1433766"/>
            <a:ext cx="1700710" cy="20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698410"/>
              </p:ext>
            </p:extLst>
          </p:nvPr>
        </p:nvGraphicFramePr>
        <p:xfrm>
          <a:off x="251520" y="1417638"/>
          <a:ext cx="8640960" cy="445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 descr="ASS_FUNASA_HOR_COL_CURVA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Resultados - Área de atuação</a:t>
            </a:r>
            <a:endParaRPr lang="pt-BR" sz="4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4048" y="1449420"/>
            <a:ext cx="3923928" cy="3917030"/>
          </a:xfrm>
          <a:ln w="19050">
            <a:solidFill>
              <a:schemeClr val="tx2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pt-BR" dirty="0">
                <a:latin typeface="Candara" panose="020E0502030303020204" pitchFamily="34" charset="0"/>
              </a:rPr>
              <a:t>panorama que representa o fomento à produção científica, o desenvolvimento e aprimoramento de tecnologias, a capacitação de recursos </a:t>
            </a:r>
            <a:r>
              <a:rPr lang="pt-BR" dirty="0" smtClean="0">
                <a:latin typeface="Candara" panose="020E0502030303020204" pitchFamily="34" charset="0"/>
              </a:rPr>
              <a:t>humanos</a:t>
            </a:r>
          </a:p>
          <a:p>
            <a:r>
              <a:rPr lang="pt-BR" dirty="0" smtClean="0">
                <a:latin typeface="Candara" panose="020E0502030303020204" pitchFamily="34" charset="0"/>
              </a:rPr>
              <a:t>também </a:t>
            </a:r>
            <a:r>
              <a:rPr lang="pt-BR" dirty="0">
                <a:latin typeface="Candara" panose="020E0502030303020204" pitchFamily="34" charset="0"/>
              </a:rPr>
              <a:t>estimula a multidisciplinaridade, a integração entre os profissionais e divulga </a:t>
            </a:r>
            <a:r>
              <a:rPr lang="pt-BR" dirty="0" smtClean="0">
                <a:latin typeface="Candara" panose="020E0502030303020204" pitchFamily="34" charset="0"/>
              </a:rPr>
              <a:t>os </a:t>
            </a:r>
            <a:r>
              <a:rPr lang="pt-BR" dirty="0">
                <a:latin typeface="Candara" panose="020E0502030303020204" pitchFamily="34" charset="0"/>
              </a:rPr>
              <a:t>resultados exitosos e passíveis de aplicação na área de saúde e </a:t>
            </a:r>
            <a:r>
              <a:rPr lang="pt-BR" dirty="0" smtClean="0">
                <a:latin typeface="Candara" panose="020E0502030303020204" pitchFamily="34" charset="0"/>
              </a:rPr>
              <a:t>saneamento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1623712"/>
            <a:ext cx="21602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andara" panose="020E0502030303020204" pitchFamily="34" charset="0"/>
              </a:rPr>
              <a:t>Inclusão de profissionais ao longo da pesquisa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3030412"/>
            <a:ext cx="21602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andara" panose="020E0502030303020204" pitchFamily="34" charset="0"/>
              </a:rPr>
              <a:t>Elevada qualificação dos membros envolvidos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1567" y="4437112"/>
            <a:ext cx="21602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andara" panose="020E0502030303020204" pitchFamily="34" charset="0"/>
              </a:rPr>
              <a:t>Diversidade de áreas de atuação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43808" y="2903816"/>
            <a:ext cx="2088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Contribuíram de forma relevante para a conclusão e o sucesso das pesquisas desenvolvidas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have Direita 8"/>
          <p:cNvSpPr/>
          <p:nvPr/>
        </p:nvSpPr>
        <p:spPr>
          <a:xfrm>
            <a:off x="2361808" y="1988840"/>
            <a:ext cx="409992" cy="331236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Conclusão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Imagem 10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929295" y="1412776"/>
            <a:ext cx="4117727" cy="4032000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Candara" panose="020E0502030303020204" pitchFamily="34" charset="0"/>
              </a:rPr>
              <a:t>Corrobora a importância do Programa de Pesquisa em Saúde e Saneamento da Funasa para o desenvolvimento do setor de saneamento básico e saúde pública no país</a:t>
            </a:r>
          </a:p>
        </p:txBody>
      </p:sp>
    </p:spTree>
    <p:extLst>
      <p:ext uri="{BB962C8B-B14F-4D97-AF65-F5344CB8AC3E}">
        <p14:creationId xmlns:p14="http://schemas.microsoft.com/office/powerpoint/2010/main" val="33563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Referências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Autofit/>
          </a:bodyPr>
          <a:lstStyle/>
          <a:p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BRASIL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(2017). Ministério da Saúde. Fundação Nacional de Saúde (Funasa).  Banco de dados internos do Programa de Pesquisa em Saúde e Saneamento. Projetos e Relatórios Finais de Pesquisa. Brasília.</a:t>
            </a:r>
          </a:p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_______. Ministério da Saúde. Fundação Nacional de Saúde (Funasa). Estudos e Pesquisas. Programa de Desenvolvimento Científico e Tecnológico. Disponível em: http://www.funasa.gov.br/site/engenharia-de-saude-publica-2/estudos-e-pesquisas/. Acesso em 28 dez 2016.</a:t>
            </a:r>
          </a:p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_______. Ministério da Saúde. Fundação Nacional de Saúde (Funasa). Programa de Pesquisa em Saúde e Saneamento/Ministério da Saúde. Fundação Nacional de Saúde. – Brasília: Funasa, 2014. 66 p.</a:t>
            </a:r>
          </a:p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_______. Ministério da Saúde. Fundação Nacional de Saúde (Funasa).  Edital de convocação n</a:t>
            </a:r>
            <a:r>
              <a:rPr lang="pt-BR" sz="1600" baseline="30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1/2011. Publicado no DOU n</a:t>
            </a:r>
            <a:r>
              <a:rPr lang="pt-BR" sz="1600" baseline="30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148 de 03/8/2011. Fundação Nacional de Saúde. – Brasília: Funasa, 2011. </a:t>
            </a:r>
          </a:p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_______. Ministério da Saúde. Fundação Nacional de Saúde (Funasa). Portaria nº 429, institui o Comitê Científico. Publicado no DOU n.º 76, seção II, de 22 de abril de 2008. </a:t>
            </a:r>
          </a:p>
          <a:p>
            <a:endParaRPr lang="pt-BR" sz="16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5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Obrigada!</a:t>
            </a:r>
            <a:endParaRPr lang="pt-BR" sz="54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Cristine Diniz Santiago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cristine.dis@gmail.com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agem 3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1037"/>
            <a:ext cx="8229600" cy="778098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Introdução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48498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Fundação Nacional de Saúde</a:t>
            </a:r>
          </a:p>
          <a:p>
            <a:pPr lvl="1"/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órgão </a:t>
            </a: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do governo federal vinculado ao Ministério da Saúde, criada 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em 1991</a:t>
            </a:r>
          </a:p>
          <a:p>
            <a:pPr lvl="1"/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romover </a:t>
            </a: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 saúde pública e a inclusão social por meio de ações de saneamento e saúde 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ambiental, </a:t>
            </a: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especialmente nos municípios com até 50 mil 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habitantes</a:t>
            </a:r>
          </a:p>
          <a:p>
            <a:pPr lvl="1"/>
            <a:endParaRPr lang="pt-BR" sz="18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Programa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Pesquisa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em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Saúde 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Saneamento (1999)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Fomentou </a:t>
            </a: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ações integradas 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à </a:t>
            </a: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política de saneamento 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por </a:t>
            </a: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meio 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5 editais</a:t>
            </a:r>
          </a:p>
          <a:p>
            <a:pPr lvl="1"/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84 pesquisas financiadas</a:t>
            </a:r>
            <a:endParaRPr lang="pt-BR" sz="18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Abastecimento </a:t>
            </a: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água, esgotamento sanitário, resíduos sólidos urbanos, gestão em engenharia de saúde pública, melhorias sanitárias domiciliares e melhorias habitacionais para controle de doença de Chagas, incluindo as comunidades indígenas e 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especiais</a:t>
            </a:r>
            <a:endParaRPr lang="pt-BR" sz="18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00192" y="5517232"/>
            <a:ext cx="2709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Candara" panose="020E0502030303020204" pitchFamily="34" charset="0"/>
              </a:rPr>
              <a:t> (BRASIL, 2014; BRASIL, 2016)</a:t>
            </a:r>
            <a:endParaRPr lang="pt-BR" sz="1600" dirty="0"/>
          </a:p>
        </p:txBody>
      </p:sp>
      <p:pic>
        <p:nvPicPr>
          <p:cNvPr id="5" name="Imagem 4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60462"/>
            <a:ext cx="8229600" cy="1143000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Introdução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0901" y="1340768"/>
            <a:ext cx="8229600" cy="4127868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Edital de Convocação 01/2011</a:t>
            </a:r>
          </a:p>
          <a:p>
            <a:pPr lvl="1"/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111 projetos submetidos</a:t>
            </a:r>
            <a:endParaRPr lang="pt-BR" sz="22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17 pesquisas </a:t>
            </a:r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financiadas </a:t>
            </a:r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 </a:t>
            </a:r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concluídas</a:t>
            </a:r>
          </a:p>
          <a:p>
            <a:pPr lvl="1"/>
            <a:endParaRPr lang="pt-BR" sz="22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Na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seleção e avaliação dos projetos, um dos critérios é a </a:t>
            </a:r>
            <a:r>
              <a:rPr lang="pt-BR" sz="2400" b="1" u="sng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composição das equipes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endParaRPr lang="pt-BR" sz="24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número </a:t>
            </a:r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</a:t>
            </a:r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membros</a:t>
            </a:r>
          </a:p>
          <a:p>
            <a:pPr lvl="1"/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q</a:t>
            </a:r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ualificação</a:t>
            </a:r>
          </a:p>
          <a:p>
            <a:pPr lvl="1"/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experiência </a:t>
            </a:r>
          </a:p>
          <a:p>
            <a:pPr lvl="1"/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formação</a:t>
            </a:r>
            <a:endParaRPr lang="pt-BR" sz="22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agem 4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Objetivo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203" y="1611011"/>
            <a:ext cx="8229600" cy="1872208"/>
          </a:xfrm>
          <a:ln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Realizar 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uma análise das equipes de pesquisa envolvidas nos 17 (dezessete) projetos conveniados, financiados e concluídos pelo Edital 1/2011 da 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Funasa </a:t>
            </a:r>
            <a:endParaRPr lang="pt-BR" sz="28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Image result for equi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7" y="3789040"/>
            <a:ext cx="2818866" cy="188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ASS_FUNASA_HOR_COL_CURVA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2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Material e Métodos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81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Análise das 17 equipes de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pesquisa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(Edital 2011)</a:t>
            </a: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Banco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dados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da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Secretaria Executiva do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Programa (Coordenação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Informação e Tecnologia em Saneamento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– </a:t>
            </a:r>
            <a:r>
              <a:rPr lang="pt-BR" sz="2000" dirty="0" err="1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Codet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projetos de pesquisa</a:t>
            </a: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relatórios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finais das pesquisas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concluídas</a:t>
            </a:r>
          </a:p>
          <a:p>
            <a:pPr lvl="1"/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Análise quantitativa,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observando os seguintes parâmetros: </a:t>
            </a:r>
            <a:endParaRPr lang="pt-BR" sz="24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número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membros no início e ao final da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pesquisa</a:t>
            </a: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titulação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 sua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origem</a:t>
            </a: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área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atuação dos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profissionais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agem 3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Resultados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Distribuição das Pesquisas financiadas nas áreas temáticas</a:t>
            </a:r>
            <a:endParaRPr lang="pt-B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10957360"/>
              </p:ext>
            </p:extLst>
          </p:nvPr>
        </p:nvGraphicFramePr>
        <p:xfrm>
          <a:off x="457200" y="2276872"/>
          <a:ext cx="83632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 descr="ASS_FUNASA_HOR_COL_CURVA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6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Resultados </a:t>
            </a:r>
            <a:b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Oscilação das equipes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Equipes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propostas para o desenvolvimento dos projetos somavam </a:t>
            </a:r>
            <a:r>
              <a:rPr lang="pt-BR" sz="2400" b="1" u="sng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116 </a:t>
            </a:r>
            <a:r>
              <a:rPr lang="pt-BR" sz="24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pesquisadores</a:t>
            </a:r>
          </a:p>
          <a:p>
            <a:pPr>
              <a:spcAft>
                <a:spcPts val="1200"/>
              </a:spcAft>
            </a:pP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No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decorrer do processo houveram substituições (entradas e saídas) de membros das equipes, totalizando </a:t>
            </a:r>
            <a:r>
              <a:rPr lang="pt-BR" sz="2400" b="1" u="sng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149 envolvidos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quando da conclusão das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pesquisas</a:t>
            </a:r>
          </a:p>
          <a:p>
            <a:pPr>
              <a:spcAft>
                <a:spcPts val="1200"/>
              </a:spcAft>
            </a:pP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Em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média, </a:t>
            </a:r>
            <a:r>
              <a:rPr lang="pt-BR" sz="2400" b="1" u="sng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9 </a:t>
            </a:r>
            <a:r>
              <a:rPr lang="pt-BR" sz="24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pesquisadores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compuseram a equipe de cada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projeto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agem 3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1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930892" y="2708920"/>
            <a:ext cx="5282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motivaram a inclusão de pesquisadores</a:t>
            </a:r>
          </a:p>
        </p:txBody>
      </p:sp>
      <p:pic>
        <p:nvPicPr>
          <p:cNvPr id="7" name="Imagem 6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have Direita 7"/>
          <p:cNvSpPr/>
          <p:nvPr/>
        </p:nvSpPr>
        <p:spPr>
          <a:xfrm rot="5400000">
            <a:off x="4355976" y="-243408"/>
            <a:ext cx="432048" cy="5616624"/>
          </a:xfrm>
          <a:prstGeom prst="rightBrace">
            <a:avLst>
              <a:gd name="adj1" fmla="val 8333"/>
              <a:gd name="adj2" fmla="val 4980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51396" y="1196752"/>
            <a:ext cx="2448272" cy="115212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200">
                <a:solidFill>
                  <a:schemeClr val="tx1"/>
                </a:solidFill>
                <a:latin typeface="Candara" panose="020E0502030303020204" pitchFamily="34" charset="0"/>
              </a:rPr>
              <a:t>busca por capacitação</a:t>
            </a:r>
            <a:endParaRPr lang="pt-BR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20183" y="1201248"/>
            <a:ext cx="2448272" cy="115212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200">
                <a:solidFill>
                  <a:schemeClr val="tx1"/>
                </a:solidFill>
                <a:latin typeface="Candara" panose="020E0502030303020204" pitchFamily="34" charset="0"/>
              </a:rPr>
              <a:t>oportunidade de experiência profissional </a:t>
            </a:r>
            <a:endParaRPr lang="pt-BR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988971" y="1196752"/>
            <a:ext cx="2448272" cy="115212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200">
                <a:solidFill>
                  <a:schemeClr val="tx1"/>
                </a:solidFill>
                <a:latin typeface="Candara" panose="020E0502030303020204" pitchFamily="34" charset="0"/>
              </a:rPr>
              <a:t>necessidade de equipe especializada </a:t>
            </a:r>
            <a:endParaRPr lang="pt-BR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95536" y="3413507"/>
            <a:ext cx="2448272" cy="1152128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solidFill>
                  <a:schemeClr val="tx1"/>
                </a:solidFill>
                <a:latin typeface="Candara" panose="020E0502030303020204" pitchFamily="34" charset="0"/>
              </a:rPr>
              <a:t>extenso período para formalização e liberação de recurso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164323" y="3418003"/>
            <a:ext cx="2448272" cy="1152128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</a:rPr>
              <a:t>d</a:t>
            </a:r>
            <a:r>
              <a:rPr lang="pt-BR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esenvolvimento de </a:t>
            </a:r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</a:rPr>
              <a:t>outros projetos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933111" y="3413507"/>
            <a:ext cx="2448272" cy="1152128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busca por aprimoramento em outras instituições</a:t>
            </a:r>
            <a:endParaRPr lang="pt-BR"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930892" y="4911551"/>
            <a:ext cx="4897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motivaram 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saída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pesquisadores</a:t>
            </a:r>
          </a:p>
        </p:txBody>
      </p:sp>
      <p:sp>
        <p:nvSpPr>
          <p:cNvPr id="17" name="Chave Direita 16"/>
          <p:cNvSpPr/>
          <p:nvPr/>
        </p:nvSpPr>
        <p:spPr>
          <a:xfrm rot="5400000">
            <a:off x="4355976" y="1959223"/>
            <a:ext cx="432048" cy="5616624"/>
          </a:xfrm>
          <a:prstGeom prst="rightBrace">
            <a:avLst>
              <a:gd name="adj1" fmla="val 8333"/>
              <a:gd name="adj2" fmla="val 4980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457200" y="44624"/>
            <a:ext cx="5266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Resultados </a:t>
            </a:r>
            <a:b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Oscilação das equipes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Resultados - Titulação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6202"/>
            <a:ext cx="8229600" cy="4779964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Titulação dos pesquisadores dos projetos de pesquisa da Funasa, Edital 01/2011</a:t>
            </a:r>
          </a:p>
        </p:txBody>
      </p:sp>
      <p:pic>
        <p:nvPicPr>
          <p:cNvPr id="4" name="Imagem 3" descr="ASS_FUNASA_HOR_COL_CURVA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4" b="6532"/>
          <a:stretch>
            <a:fillRect/>
          </a:stretch>
        </p:blipFill>
        <p:spPr bwMode="auto">
          <a:xfrm>
            <a:off x="6842125" y="-19050"/>
            <a:ext cx="227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214642"/>
              </p:ext>
            </p:extLst>
          </p:nvPr>
        </p:nvGraphicFramePr>
        <p:xfrm>
          <a:off x="570384" y="2276872"/>
          <a:ext cx="80032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1259632" y="3745910"/>
            <a:ext cx="154215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pt-BR" dirty="0">
                <a:latin typeface="Candara" panose="020E0502030303020204" pitchFamily="34" charset="0"/>
              </a:rPr>
              <a:t>37,7% do total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2276872"/>
            <a:ext cx="8229600" cy="30963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40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Ratifica a qualidade do Programa de Pesquisa em Saúde e Saneamento da Funasa e demonstra o interesse de profissionais qualificados em integrar projetos no Programa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860</Words>
  <Application>Microsoft Office PowerPoint</Application>
  <PresentationFormat>Apresentação no Ecrã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Candara</vt:lpstr>
      <vt:lpstr>Tema do Office</vt:lpstr>
      <vt:lpstr>ANÁLISE DAS EQUIPES DE PESQUISA EM SAÚDE E SANEAMENTO FINANCIADAS PELA FUNASA</vt:lpstr>
      <vt:lpstr>Introdução</vt:lpstr>
      <vt:lpstr>Introdução</vt:lpstr>
      <vt:lpstr>Objetivo</vt:lpstr>
      <vt:lpstr>Material e Métodos</vt:lpstr>
      <vt:lpstr>Resultados</vt:lpstr>
      <vt:lpstr>Resultados  Oscilação das equipes</vt:lpstr>
      <vt:lpstr>Apresentação do PowerPoint</vt:lpstr>
      <vt:lpstr>Resultados - Titulação</vt:lpstr>
      <vt:lpstr>Resultados Origem da titulação</vt:lpstr>
      <vt:lpstr>Apresentação do PowerPoint</vt:lpstr>
      <vt:lpstr>Apresentação do PowerPoint</vt:lpstr>
      <vt:lpstr>Apresentação do PowerPoint</vt:lpstr>
      <vt:lpstr>Resultados - Área de atuação</vt:lpstr>
      <vt:lpstr>Resultados - Área de atuação</vt:lpstr>
      <vt:lpstr>Conclusão</vt:lpstr>
      <vt:lpstr>Referências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Cris</cp:lastModifiedBy>
  <cp:revision>27</cp:revision>
  <dcterms:created xsi:type="dcterms:W3CDTF">2018-05-02T19:43:05Z</dcterms:created>
  <dcterms:modified xsi:type="dcterms:W3CDTF">2018-05-28T00:47:00Z</dcterms:modified>
</cp:coreProperties>
</file>