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1"/>
  </p:notesMasterIdLst>
  <p:handoutMasterIdLst>
    <p:handoutMasterId r:id="rId32"/>
  </p:handoutMasterIdLst>
  <p:sldIdLst>
    <p:sldId id="371" r:id="rId2"/>
    <p:sldId id="320" r:id="rId3"/>
    <p:sldId id="372" r:id="rId4"/>
    <p:sldId id="390" r:id="rId5"/>
    <p:sldId id="373" r:id="rId6"/>
    <p:sldId id="383" r:id="rId7"/>
    <p:sldId id="375" r:id="rId8"/>
    <p:sldId id="385" r:id="rId9"/>
    <p:sldId id="382" r:id="rId10"/>
    <p:sldId id="374" r:id="rId11"/>
    <p:sldId id="378" r:id="rId12"/>
    <p:sldId id="376" r:id="rId13"/>
    <p:sldId id="387" r:id="rId14"/>
    <p:sldId id="388" r:id="rId15"/>
    <p:sldId id="389" r:id="rId16"/>
    <p:sldId id="377" r:id="rId17"/>
    <p:sldId id="367" r:id="rId18"/>
    <p:sldId id="323" r:id="rId19"/>
    <p:sldId id="362" r:id="rId20"/>
    <p:sldId id="363" r:id="rId21"/>
    <p:sldId id="364" r:id="rId22"/>
    <p:sldId id="386" r:id="rId23"/>
    <p:sldId id="366" r:id="rId24"/>
    <p:sldId id="357" r:id="rId25"/>
    <p:sldId id="360" r:id="rId26"/>
    <p:sldId id="369" r:id="rId27"/>
    <p:sldId id="359" r:id="rId28"/>
    <p:sldId id="331" r:id="rId29"/>
    <p:sldId id="365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/>
  <p:clrMru>
    <a:srgbClr val="66FF66"/>
    <a:srgbClr val="FF66FF"/>
    <a:srgbClr val="FF00FF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6" autoAdjust="0"/>
    <p:restoredTop sz="98974" autoAdjust="0"/>
  </p:normalViewPr>
  <p:slideViewPr>
    <p:cSldViewPr>
      <p:cViewPr varScale="1">
        <p:scale>
          <a:sx n="83" d="100"/>
          <a:sy n="83" d="100"/>
        </p:scale>
        <p:origin x="-153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54DAE-19F9-A24C-B13A-504D5D323766}" type="datetimeFigureOut">
              <a:rPr lang="en-US" smtClean="0"/>
              <a:t>30/05/18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132B8-F878-DA4C-87EF-F7873AD0B40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2190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DC5EA-E16C-C843-827E-107BA11C7E6D}" type="datetimeFigureOut">
              <a:rPr lang="en-US" smtClean="0"/>
              <a:t>30/05/18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2DF52-EF28-F94D-87BA-E729ADC1801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268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B85FEC-291C-C048-846F-E49994EE1C52}" type="slidenum">
              <a:rPr lang="pt-BR"/>
              <a:pPr/>
              <a:t>2</a:t>
            </a:fld>
            <a:endParaRPr lang="pt-BR"/>
          </a:p>
        </p:txBody>
      </p:sp>
      <p:sp>
        <p:nvSpPr>
          <p:cNvPr id="3276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27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pt-BR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Com sede em Recife- Pernambuco, a ONDINAS TRATAMENTO AMBIENTAL está apta a atender todas as necessidades da sua Região.</a:t>
            </a:r>
          </a:p>
        </p:txBody>
      </p:sp>
    </p:spTree>
    <p:extLst>
      <p:ext uri="{BB962C8B-B14F-4D97-AF65-F5344CB8AC3E}">
        <p14:creationId xmlns:p14="http://schemas.microsoft.com/office/powerpoint/2010/main" val="2833284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B85FEC-291C-C048-846F-E49994EE1C52}" type="slidenum">
              <a:rPr lang="pt-BR"/>
              <a:pPr/>
              <a:t>25</a:t>
            </a:fld>
            <a:endParaRPr lang="pt-BR"/>
          </a:p>
        </p:txBody>
      </p:sp>
      <p:sp>
        <p:nvSpPr>
          <p:cNvPr id="3276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27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pt-BR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Com sede em Recife- Pernambuco, a ONDINAS TRATAMENTO AMBIENTAL está apta a atender todas as necessidades da sua Região.</a:t>
            </a:r>
          </a:p>
        </p:txBody>
      </p:sp>
    </p:spTree>
    <p:extLst>
      <p:ext uri="{BB962C8B-B14F-4D97-AF65-F5344CB8AC3E}">
        <p14:creationId xmlns:p14="http://schemas.microsoft.com/office/powerpoint/2010/main" val="2116241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B85FEC-291C-C048-846F-E49994EE1C52}" type="slidenum">
              <a:rPr lang="pt-BR"/>
              <a:pPr/>
              <a:t>26</a:t>
            </a:fld>
            <a:endParaRPr lang="pt-BR"/>
          </a:p>
        </p:txBody>
      </p:sp>
      <p:sp>
        <p:nvSpPr>
          <p:cNvPr id="3276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27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pt-BR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Com sede em Recife- Pernambuco, a ONDINAS TRATAMENTO AMBIENTAL está apta a atender todas as necessidades da sua Região.</a:t>
            </a:r>
          </a:p>
        </p:txBody>
      </p:sp>
    </p:spTree>
    <p:extLst>
      <p:ext uri="{BB962C8B-B14F-4D97-AF65-F5344CB8AC3E}">
        <p14:creationId xmlns:p14="http://schemas.microsoft.com/office/powerpoint/2010/main" val="3089156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AF8AB35-906E-44F4-87D3-832BDD7DB3F6}" type="slidenum">
              <a:rPr lang="pt-BR" altLang="pt-BR"/>
              <a:pPr/>
              <a:t>28</a:t>
            </a:fld>
            <a:endParaRPr lang="pt-BR" altLang="pt-BR"/>
          </a:p>
        </p:txBody>
      </p:sp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254936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100507B-44F8-4569-8B64-65D93523B04F}" type="slidenum">
              <a:rPr lang="pt-BR" altLang="pt-BR"/>
              <a:pPr/>
              <a:t>29</a:t>
            </a:fld>
            <a:endParaRPr lang="pt-BR" altLang="pt-BR"/>
          </a:p>
        </p:txBody>
      </p:sp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85755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4" descr="template-normal-text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1886"/>
            <a:ext cx="9173181" cy="687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Ondinas Logo TRASM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44" y="0"/>
            <a:ext cx="1224136" cy="2894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05F37-188E-4CCE-9EDF-E42D198C8BD9}" type="datetimeFigureOut">
              <a:rPr lang="pt-BR" smtClean="0"/>
              <a:t>30/05/18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63A76-A665-4C09-ADA7-AE4B70E36DD9}" type="slidenum">
              <a:rPr lang="pt-BR" smtClean="0"/>
              <a:t>‹#›</a:t>
            </a:fld>
            <a:endParaRPr lang="pt-B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05F37-188E-4CCE-9EDF-E42D198C8BD9}" type="datetimeFigureOut">
              <a:rPr lang="pt-BR" smtClean="0"/>
              <a:t>30/05/18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63A76-A665-4C09-ADA7-AE4B70E36DD9}" type="slidenum">
              <a:rPr lang="pt-BR" smtClean="0"/>
              <a:t>‹#›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05F37-188E-4CCE-9EDF-E42D198C8BD9}" type="datetimeFigureOut">
              <a:rPr lang="pt-BR" smtClean="0"/>
              <a:t>30/05/18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63A76-A665-4C09-ADA7-AE4B70E36DD9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05F37-188E-4CCE-9EDF-E42D198C8BD9}" type="datetimeFigureOut">
              <a:rPr lang="pt-BR" smtClean="0"/>
              <a:t>30/05/18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63A76-A665-4C09-ADA7-AE4B70E36DD9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D6DEFF-8D65-49F7-8703-D4F9AAE568D6}" type="datetimeFigureOut">
              <a:rPr lang="pt-BR" smtClean="0"/>
              <a:t>30/05/18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6970A7-500C-4948-9BFF-E504EA453E3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7804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2.jpeg"/><Relationship Id="rId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EB05F37-188E-4CCE-9EDF-E42D198C8BD9}" type="datetimeFigureOut">
              <a:rPr lang="pt-BR" smtClean="0"/>
              <a:t>30/05/18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4163A76-A665-4C09-ADA7-AE4B70E36DD9}" type="slidenum">
              <a:rPr lang="pt-BR" smtClean="0"/>
              <a:t>‹#›</a:t>
            </a:fld>
            <a:endParaRPr lang="pt-BR"/>
          </a:p>
        </p:txBody>
      </p:sp>
      <p:pic>
        <p:nvPicPr>
          <p:cNvPr id="15" name="Picture 14" descr="template-normal-texto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" y="-21886"/>
            <a:ext cx="9173181" cy="687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Ondinas Logo TRASMP.pn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1767173" cy="4178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6" r:id="rId3"/>
    <p:sldLayoutId id="2147483737" r:id="rId4"/>
    <p:sldLayoutId id="2147483738" r:id="rId5"/>
    <p:sldLayoutId id="2147483739" r:id="rId6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png"/><Relationship Id="rId5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4.jpeg"/><Relationship Id="rId12" Type="http://schemas.openxmlformats.org/officeDocument/2006/relationships/image" Target="../media/image35.jpeg"/><Relationship Id="rId13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microsoft.com/office/2007/relationships/hdphoto" Target="../media/hdphoto4.wdp"/><Relationship Id="rId8" Type="http://schemas.openxmlformats.org/officeDocument/2006/relationships/image" Target="../media/image31.png"/><Relationship Id="rId9" Type="http://schemas.openxmlformats.org/officeDocument/2006/relationships/image" Target="../media/image32.jpeg"/><Relationship Id="rId10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dinas-ta.com.br/" TargetMode="External"/><Relationship Id="rId4" Type="http://schemas.openxmlformats.org/officeDocument/2006/relationships/hyperlink" Target="mailto:lucio.rivera@ondinas-ta.com.br" TargetMode="External"/><Relationship Id="rId5" Type="http://schemas.openxmlformats.org/officeDocument/2006/relationships/hyperlink" Target="mailto:lucio.rivera@ondinas-ta.com" TargetMode="External"/><Relationship Id="rId6" Type="http://schemas.openxmlformats.org/officeDocument/2006/relationships/image" Target="../media/image40.png"/><Relationship Id="rId7" Type="http://schemas.openxmlformats.org/officeDocument/2006/relationships/hyperlink" Target="mailto:virgilio@ondinas-ta.com.br" TargetMode="External"/><Relationship Id="rId8" Type="http://schemas.openxmlformats.org/officeDocument/2006/relationships/hyperlink" Target="mailto:virgilio@ondinas-ta.com" TargetMode="External"/><Relationship Id="rId9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-congress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065"/>
            <a:ext cx="5148064" cy="19749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12360" y="6165304"/>
            <a:ext cx="1331640" cy="620688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6" descr="logo-assemae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5416"/>
            <a:ext cx="6044194" cy="1944216"/>
          </a:xfrm>
          <a:prstGeom prst="rect">
            <a:avLst/>
          </a:prstGeom>
        </p:spPr>
      </p:pic>
      <p:pic>
        <p:nvPicPr>
          <p:cNvPr id="8" name="Picture 7" descr="06 - Testeira com logo  - Aguatop - Assemae 2018 - 2,19m X 0,78m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060848"/>
            <a:ext cx="4839406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00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836712"/>
            <a:ext cx="8820472" cy="720080"/>
          </a:xfrm>
        </p:spPr>
        <p:txBody>
          <a:bodyPr/>
          <a:lstStyle/>
          <a:p>
            <a:pPr algn="l"/>
            <a:r>
              <a:rPr lang="x-none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Processos de Remoção Atuais:</a:t>
            </a:r>
            <a:endParaRPr lang="pt-BR" sz="4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556792"/>
            <a:ext cx="8712968" cy="4392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x-none" sz="2700" b="1" dirty="0" smtClean="0">
                <a:ln w="3175" cmpd="sng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Biológico: </a:t>
            </a:r>
          </a:p>
          <a:p>
            <a:pPr marL="742950" lvl="1" indent="-285750">
              <a:lnSpc>
                <a:spcPct val="130000"/>
              </a:lnSpc>
              <a:buFont typeface="Arial"/>
              <a:buChar char="•"/>
            </a:pPr>
            <a:r>
              <a:rPr lang="pt-BR" sz="2700" b="1" dirty="0" smtClean="0">
                <a:ln w="3175" cmpd="sng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Reatores Anaeróbios e Aeróbios;</a:t>
            </a:r>
          </a:p>
          <a:p>
            <a:pPr marL="1200150" lvl="2" indent="-285750">
              <a:lnSpc>
                <a:spcPct val="130000"/>
              </a:lnSpc>
              <a:buFont typeface="Arial"/>
              <a:buChar char="•"/>
            </a:pPr>
            <a:r>
              <a:rPr lang="pt-BR" sz="2700" b="1" dirty="0" smtClean="0">
                <a:ln w="3175" cmpd="sng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Lodos Ativados, UASB, MBBR, RAFP, etc..</a:t>
            </a:r>
          </a:p>
          <a:p>
            <a:pPr marL="742950" lvl="1" indent="-285750">
              <a:lnSpc>
                <a:spcPct val="130000"/>
              </a:lnSpc>
              <a:buFont typeface="Arial"/>
              <a:buChar char="•"/>
            </a:pPr>
            <a:r>
              <a:rPr lang="pt-BR" sz="2700" b="1" dirty="0" smtClean="0">
                <a:ln w="3175" cmpd="sng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Lagoas </a:t>
            </a:r>
            <a:r>
              <a:rPr lang="pt-BR" sz="2000" b="1" dirty="0" smtClean="0">
                <a:ln w="3175" cmpd="sng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pt-BR" sz="2000" b="1" dirty="0" err="1" smtClean="0">
                <a:ln w="3175" cmpd="sng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Aerdas</a:t>
            </a:r>
            <a:r>
              <a:rPr lang="pt-BR" sz="2000" b="1" dirty="0" smtClean="0">
                <a:ln w="3175" cmpd="sng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Estabilização, Etc...)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pt-BR" sz="2700" b="1" dirty="0" smtClean="0">
                <a:ln w="3175" cmpd="sng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Físico:</a:t>
            </a:r>
          </a:p>
          <a:p>
            <a:pPr marL="742950" lvl="1" indent="-285750">
              <a:lnSpc>
                <a:spcPct val="130000"/>
              </a:lnSpc>
              <a:buFont typeface="Arial"/>
              <a:buChar char="•"/>
            </a:pPr>
            <a:r>
              <a:rPr lang="pt-BR" sz="2700" b="1" dirty="0" smtClean="0">
                <a:ln w="3175" cmpd="sng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Separação Mecânica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pt-BR" sz="2700" b="1" dirty="0" smtClean="0">
                <a:ln w="3175" cmpd="sng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Físico-Químico</a:t>
            </a:r>
          </a:p>
          <a:p>
            <a:pPr marL="742950" lvl="1" indent="-285750">
              <a:lnSpc>
                <a:spcPct val="130000"/>
              </a:lnSpc>
              <a:buFont typeface="Arial"/>
              <a:buChar char="•"/>
            </a:pPr>
            <a:r>
              <a:rPr lang="x-none" sz="2700" b="1" dirty="0" smtClean="0">
                <a:ln w="3175" cmpd="sng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Separação Mecânica após aplicação de catalizadores;</a:t>
            </a:r>
          </a:p>
        </p:txBody>
      </p:sp>
    </p:spTree>
    <p:extLst>
      <p:ext uri="{BB962C8B-B14F-4D97-AF65-F5344CB8AC3E}">
        <p14:creationId xmlns:p14="http://schemas.microsoft.com/office/powerpoint/2010/main" val="3458871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836712"/>
            <a:ext cx="8820472" cy="720080"/>
          </a:xfrm>
        </p:spPr>
        <p:txBody>
          <a:bodyPr/>
          <a:lstStyle/>
          <a:p>
            <a:pPr algn="l"/>
            <a:r>
              <a:rPr lang="x-none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Processos de Remoção Atuais:</a:t>
            </a:r>
            <a:endParaRPr lang="pt-BR" sz="4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556792"/>
            <a:ext cx="8712968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x-none" sz="2700" b="1" dirty="0" smtClean="0">
                <a:ln w="3175" cmpd="sng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Resultados: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843808" y="1772816"/>
            <a:ext cx="6120680" cy="2520280"/>
            <a:chOff x="2843808" y="1772816"/>
            <a:chExt cx="6120680" cy="2520280"/>
          </a:xfrm>
        </p:grpSpPr>
        <p:grpSp>
          <p:nvGrpSpPr>
            <p:cNvPr id="5" name="Group 4"/>
            <p:cNvGrpSpPr/>
            <p:nvPr/>
          </p:nvGrpSpPr>
          <p:grpSpPr>
            <a:xfrm>
              <a:off x="2843808" y="1772816"/>
              <a:ext cx="6120680" cy="1906743"/>
              <a:chOff x="2699792" y="1556792"/>
              <a:chExt cx="6120680" cy="1906743"/>
            </a:xfrm>
          </p:grpSpPr>
          <p:pic>
            <p:nvPicPr>
              <p:cNvPr id="4" name="Picture 3" descr="image004.p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2378"/>
              <a:stretch/>
            </p:blipFill>
            <p:spPr>
              <a:xfrm>
                <a:off x="2699792" y="1556792"/>
                <a:ext cx="6120680" cy="1906743"/>
              </a:xfrm>
              <a:prstGeom prst="rect">
                <a:avLst/>
              </a:prstGeom>
            </p:spPr>
          </p:pic>
          <p:sp>
            <p:nvSpPr>
              <p:cNvPr id="2" name="Rectangle 1"/>
              <p:cNvSpPr/>
              <p:nvPr/>
            </p:nvSpPr>
            <p:spPr>
              <a:xfrm>
                <a:off x="4139952" y="2178948"/>
                <a:ext cx="1152128" cy="1440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10" name="Oval Callout 9"/>
            <p:cNvSpPr/>
            <p:nvPr/>
          </p:nvSpPr>
          <p:spPr>
            <a:xfrm>
              <a:off x="7092280" y="3789040"/>
              <a:ext cx="864096" cy="504056"/>
            </a:xfrm>
            <a:prstGeom prst="wedgeEllipseCallout">
              <a:avLst>
                <a:gd name="adj1" fmla="val -64024"/>
                <a:gd name="adj2" fmla="val -73749"/>
              </a:avLst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 smtClean="0">
                  <a:solidFill>
                    <a:schemeClr val="tx1"/>
                  </a:solidFill>
                </a:rPr>
                <a:t>16,1</a:t>
              </a:r>
              <a:endParaRPr lang="pt-BR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1" name="Picture 10" descr="E-mail  Demanda projeto atendimento fosforo ETE BRF VISA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61" b="30846"/>
          <a:stretch/>
        </p:blipFill>
        <p:spPr>
          <a:xfrm>
            <a:off x="251520" y="2996952"/>
            <a:ext cx="4851974" cy="3524565"/>
          </a:xfrm>
          <a:prstGeom prst="rect">
            <a:avLst/>
          </a:prstGeom>
        </p:spPr>
      </p:pic>
      <p:pic>
        <p:nvPicPr>
          <p:cNvPr id="12" name="Picture 11" descr="LIKE DISLIKE.jpg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8" b="99250" l="0" r="100000">
                        <a14:foregroundMark x1="10125" y1="37500" x2="10125" y2="37500"/>
                        <a14:foregroundMark x1="92250" y1="62438" x2="92250" y2="62438"/>
                        <a14:foregroundMark x1="69000" y1="51688" x2="69000" y2="51688"/>
                        <a14:foregroundMark x1="55437" y1="51125" x2="55437" y2="51125"/>
                        <a14:foregroundMark x1="62813" y1="80563" x2="62813" y2="80563"/>
                        <a14:foregroundMark x1="48063" y1="78813" x2="48063" y2="78813"/>
                        <a14:foregroundMark x1="63375" y1="50563" x2="63375" y2="50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115" t="49813"/>
          <a:stretch/>
        </p:blipFill>
        <p:spPr>
          <a:xfrm>
            <a:off x="6012160" y="4581128"/>
            <a:ext cx="2592288" cy="187042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652120" y="4221088"/>
            <a:ext cx="57606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6850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836712"/>
            <a:ext cx="8820472" cy="720080"/>
          </a:xfrm>
        </p:spPr>
        <p:txBody>
          <a:bodyPr/>
          <a:lstStyle/>
          <a:p>
            <a:pPr algn="l"/>
            <a:r>
              <a:rPr lang="x-none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Entendendo a Ineficiência:</a:t>
            </a:r>
            <a:endParaRPr lang="pt-BR" sz="4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Picture 7" descr="NPK - FULL 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2" b="10693"/>
          <a:stretch/>
        </p:blipFill>
        <p:spPr>
          <a:xfrm>
            <a:off x="467544" y="2780928"/>
            <a:ext cx="4954046" cy="324607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436096" y="2348880"/>
            <a:ext cx="3202697" cy="1998547"/>
            <a:chOff x="5436096" y="2348880"/>
            <a:chExt cx="3202697" cy="1998547"/>
          </a:xfrm>
        </p:grpSpPr>
        <p:sp>
          <p:nvSpPr>
            <p:cNvPr id="10" name="Cloud Callout 9"/>
            <p:cNvSpPr/>
            <p:nvPr/>
          </p:nvSpPr>
          <p:spPr>
            <a:xfrm>
              <a:off x="5436096" y="2636912"/>
              <a:ext cx="2448272" cy="1656184"/>
            </a:xfrm>
            <a:prstGeom prst="cloudCallout">
              <a:avLst>
                <a:gd name="adj1" fmla="val -65295"/>
                <a:gd name="adj2" fmla="val 94256"/>
              </a:avLst>
            </a:prstGeom>
            <a:blipFill rotWithShape="1">
              <a:blip r:embed="rId3"/>
              <a:stretch>
                <a:fillRect/>
              </a:stretch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" name="Picture 4" descr="Bactérias congestionamento.jpg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337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0232" y="2348880"/>
              <a:ext cx="1978561" cy="1998547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179512" y="1268760"/>
            <a:ext cx="8712968" cy="1151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x-none" sz="2700" b="1" dirty="0" smtClean="0">
                <a:ln w="3175" cmpd="sng">
                  <a:solidFill>
                    <a:schemeClr val="tx1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Biológico: </a:t>
            </a:r>
          </a:p>
          <a:p>
            <a:pPr marL="742950" lvl="1" indent="-285750">
              <a:lnSpc>
                <a:spcPct val="130000"/>
              </a:lnSpc>
              <a:buFont typeface="Arial"/>
              <a:buChar char="•"/>
            </a:pPr>
            <a:r>
              <a:rPr lang="pt-BR" sz="2700" b="1" dirty="0" smtClean="0">
                <a:ln w="3175" cmpd="sng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Balanço Nutricional (alimento/indivíduo):</a:t>
            </a:r>
          </a:p>
        </p:txBody>
      </p:sp>
    </p:spTree>
    <p:extLst>
      <p:ext uri="{BB962C8B-B14F-4D97-AF65-F5344CB8AC3E}">
        <p14:creationId xmlns:p14="http://schemas.microsoft.com/office/powerpoint/2010/main" val="3724353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836712"/>
            <a:ext cx="8820472" cy="720080"/>
          </a:xfrm>
        </p:spPr>
        <p:txBody>
          <a:bodyPr/>
          <a:lstStyle/>
          <a:p>
            <a:pPr algn="l"/>
            <a:r>
              <a:rPr lang="x-none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Entendendo a Ineficiência:</a:t>
            </a:r>
            <a:endParaRPr lang="pt-BR" sz="4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" name="Picture 12" descr="NPK - FULL 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2" b="10693"/>
          <a:stretch/>
        </p:blipFill>
        <p:spPr>
          <a:xfrm>
            <a:off x="-9346" y="1916832"/>
            <a:ext cx="6827243" cy="4941168"/>
          </a:xfrm>
          <a:prstGeom prst="rect">
            <a:avLst/>
          </a:prstGeom>
        </p:spPr>
      </p:pic>
      <p:sp>
        <p:nvSpPr>
          <p:cNvPr id="14" name="Cloud Callout 13"/>
          <p:cNvSpPr/>
          <p:nvPr/>
        </p:nvSpPr>
        <p:spPr>
          <a:xfrm>
            <a:off x="5724128" y="2348880"/>
            <a:ext cx="3024336" cy="1728192"/>
          </a:xfrm>
          <a:prstGeom prst="cloudCallout">
            <a:avLst>
              <a:gd name="adj1" fmla="val -69046"/>
              <a:gd name="adj2" fmla="val 47923"/>
            </a:avLst>
          </a:prstGeom>
          <a:blipFill rotWithShape="1">
            <a:blip r:embed="rId3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179512" y="1268760"/>
            <a:ext cx="8712968" cy="1151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x-none" sz="2700" b="1" dirty="0" smtClean="0">
                <a:ln w="3175" cmpd="sng">
                  <a:solidFill>
                    <a:schemeClr val="tx1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Biológico: </a:t>
            </a:r>
          </a:p>
          <a:p>
            <a:pPr marL="742950" lvl="1" indent="-285750">
              <a:lnSpc>
                <a:spcPct val="130000"/>
              </a:lnSpc>
              <a:buFont typeface="Arial"/>
              <a:buChar char="•"/>
            </a:pPr>
            <a:r>
              <a:rPr lang="pt-BR" sz="2700" b="1" dirty="0" smtClean="0">
                <a:ln w="3175" cmpd="sng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Balanço Nutricional (alimento/indivíduo):</a:t>
            </a:r>
          </a:p>
        </p:txBody>
      </p:sp>
    </p:spTree>
    <p:extLst>
      <p:ext uri="{BB962C8B-B14F-4D97-AF65-F5344CB8AC3E}">
        <p14:creationId xmlns:p14="http://schemas.microsoft.com/office/powerpoint/2010/main" val="1299176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836712"/>
            <a:ext cx="8820472" cy="720080"/>
          </a:xfrm>
        </p:spPr>
        <p:txBody>
          <a:bodyPr/>
          <a:lstStyle/>
          <a:p>
            <a:pPr algn="l"/>
            <a:r>
              <a:rPr lang="x-none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Entendendo a Ineficiência:</a:t>
            </a:r>
            <a:endParaRPr lang="pt-BR" sz="4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9" name="Picture 18" descr="NPK - FULL 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2" b="10693"/>
          <a:stretch/>
        </p:blipFill>
        <p:spPr>
          <a:xfrm>
            <a:off x="1331640" y="2852936"/>
            <a:ext cx="3846357" cy="2520280"/>
          </a:xfrm>
          <a:prstGeom prst="rect">
            <a:avLst/>
          </a:prstGeom>
        </p:spPr>
      </p:pic>
      <p:sp>
        <p:nvSpPr>
          <p:cNvPr id="20" name="Cloud Callout 19"/>
          <p:cNvSpPr/>
          <p:nvPr/>
        </p:nvSpPr>
        <p:spPr>
          <a:xfrm>
            <a:off x="4427984" y="3501008"/>
            <a:ext cx="1008112" cy="792088"/>
          </a:xfrm>
          <a:prstGeom prst="cloudCallout">
            <a:avLst>
              <a:gd name="adj1" fmla="val -127154"/>
              <a:gd name="adj2" fmla="val 45578"/>
            </a:avLst>
          </a:prstGeom>
          <a:blipFill rotWithShape="1">
            <a:blip r:embed="rId3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extBox 15"/>
          <p:cNvSpPr txBox="1"/>
          <p:nvPr/>
        </p:nvSpPr>
        <p:spPr>
          <a:xfrm>
            <a:off x="179512" y="1268760"/>
            <a:ext cx="8712968" cy="1151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x-none" sz="2700" b="1" dirty="0" smtClean="0">
                <a:ln w="3175" cmpd="sng">
                  <a:solidFill>
                    <a:schemeClr val="tx1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Biológico: </a:t>
            </a:r>
          </a:p>
          <a:p>
            <a:pPr marL="742950" lvl="1" indent="-285750">
              <a:lnSpc>
                <a:spcPct val="130000"/>
              </a:lnSpc>
              <a:buFont typeface="Arial"/>
              <a:buChar char="•"/>
            </a:pPr>
            <a:r>
              <a:rPr lang="pt-BR" sz="2700" b="1" dirty="0" smtClean="0">
                <a:ln w="3175" cmpd="sng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Balanço Nutricional (alimento/indivíduo):</a:t>
            </a:r>
          </a:p>
        </p:txBody>
      </p:sp>
    </p:spTree>
    <p:extLst>
      <p:ext uri="{BB962C8B-B14F-4D97-AF65-F5344CB8AC3E}">
        <p14:creationId xmlns:p14="http://schemas.microsoft.com/office/powerpoint/2010/main" val="4496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836712"/>
            <a:ext cx="8820472" cy="720080"/>
          </a:xfrm>
        </p:spPr>
        <p:txBody>
          <a:bodyPr/>
          <a:lstStyle/>
          <a:p>
            <a:pPr algn="l"/>
            <a:r>
              <a:rPr lang="x-none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Entendendo a Ineficiência:</a:t>
            </a:r>
            <a:endParaRPr lang="pt-BR" sz="4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268760"/>
            <a:ext cx="8712968" cy="1151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x-none" sz="2700" b="1" dirty="0" smtClean="0">
                <a:ln w="3175" cmpd="sng">
                  <a:solidFill>
                    <a:schemeClr val="tx1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Biológico: </a:t>
            </a:r>
          </a:p>
          <a:p>
            <a:pPr marL="742950" lvl="1" indent="-285750">
              <a:lnSpc>
                <a:spcPct val="130000"/>
              </a:lnSpc>
              <a:buFont typeface="Arial"/>
              <a:buChar char="•"/>
            </a:pPr>
            <a:r>
              <a:rPr lang="pt-BR" sz="2700" b="1" dirty="0" smtClean="0">
                <a:ln w="3175" cmpd="sng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Balanço Nutricional (alimento/indivíduo):</a:t>
            </a:r>
          </a:p>
        </p:txBody>
      </p:sp>
      <p:pic>
        <p:nvPicPr>
          <p:cNvPr id="22" name="Picture 21" descr="NPK - FULL 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2" b="10693"/>
          <a:stretch/>
        </p:blipFill>
        <p:spPr>
          <a:xfrm>
            <a:off x="2339752" y="3501008"/>
            <a:ext cx="1875765" cy="1229074"/>
          </a:xfrm>
          <a:prstGeom prst="rect">
            <a:avLst/>
          </a:prstGeom>
        </p:spPr>
      </p:pic>
      <p:sp>
        <p:nvSpPr>
          <p:cNvPr id="23" name="Cloud Callout 22"/>
          <p:cNvSpPr/>
          <p:nvPr/>
        </p:nvSpPr>
        <p:spPr>
          <a:xfrm>
            <a:off x="3779912" y="3573016"/>
            <a:ext cx="432048" cy="432048"/>
          </a:xfrm>
          <a:prstGeom prst="cloudCallout">
            <a:avLst>
              <a:gd name="adj1" fmla="val -47250"/>
              <a:gd name="adj2" fmla="val 49064"/>
            </a:avLst>
          </a:prstGeom>
          <a:blipFill rotWithShape="1">
            <a:blip r:embed="rId3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extBox 9"/>
          <p:cNvSpPr txBox="1"/>
          <p:nvPr/>
        </p:nvSpPr>
        <p:spPr>
          <a:xfrm>
            <a:off x="4860032" y="3356992"/>
            <a:ext cx="3698054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30000"/>
              </a:lnSpc>
              <a:buFont typeface="Arial"/>
              <a:buChar char="•"/>
            </a:pPr>
            <a:r>
              <a:rPr lang="pt-BR" sz="2700" b="1" dirty="0" smtClean="0">
                <a:ln w="3175" cmpd="sng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Probabilidade . . .??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59832" y="4869160"/>
            <a:ext cx="49941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30000"/>
              </a:lnSpc>
            </a:pPr>
            <a:r>
              <a:rPr lang="pt-BR" sz="3600" b="1" dirty="0" smtClean="0">
                <a:ln w="3175" cmpd="sng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 PPM = 5</a:t>
            </a:r>
            <a:r>
              <a:rPr lang="pt-BR" sz="2700" b="1" baseline="-25000" dirty="0" smtClean="0">
                <a:ln w="3175" cmpd="sng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</a:t>
            </a:r>
            <a:r>
              <a:rPr lang="pt-BR" sz="2700" b="1" dirty="0" smtClean="0">
                <a:ln w="3175" cmpd="sng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/ </a:t>
            </a:r>
            <a:r>
              <a:rPr lang="pt-BR" sz="3600" b="1" dirty="0" smtClean="0">
                <a:ln w="3175" cmpd="sng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1.000</a:t>
            </a:r>
            <a:r>
              <a:rPr lang="pt-BR" sz="2700" b="1" dirty="0" smtClean="0">
                <a:ln w="3175" cmpd="sng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litros</a:t>
            </a:r>
          </a:p>
        </p:txBody>
      </p:sp>
    </p:spTree>
    <p:extLst>
      <p:ext uri="{BB962C8B-B14F-4D97-AF65-F5344CB8AC3E}">
        <p14:creationId xmlns:p14="http://schemas.microsoft.com/office/powerpoint/2010/main" val="2311605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836712"/>
            <a:ext cx="8820472" cy="720080"/>
          </a:xfrm>
        </p:spPr>
        <p:txBody>
          <a:bodyPr/>
          <a:lstStyle/>
          <a:p>
            <a:pPr algn="l"/>
            <a:r>
              <a:rPr lang="x-none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Entendendo a Ineficiência:</a:t>
            </a:r>
            <a:endParaRPr lang="pt-BR" sz="4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268760"/>
            <a:ext cx="8064896" cy="5354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lnSpc>
                <a:spcPct val="130000"/>
              </a:lnSpc>
              <a:buFont typeface="Arial"/>
              <a:buChar char="•"/>
            </a:pPr>
            <a:r>
              <a:rPr lang="pt-BR" sz="2700" b="1" dirty="0" smtClean="0">
                <a:ln w="3175" cmpd="sng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Somente o Físico:</a:t>
            </a:r>
          </a:p>
          <a:p>
            <a:pPr marL="454025" lvl="1" indent="-273050">
              <a:lnSpc>
                <a:spcPct val="130000"/>
              </a:lnSpc>
              <a:buFont typeface="Arial"/>
              <a:buChar char="•"/>
            </a:pPr>
            <a:r>
              <a:rPr lang="pt-BR" sz="2700" b="1" dirty="0" smtClean="0">
                <a:ln w="3175" cmpd="sng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Completamente Ineficiente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pt-BR" sz="2700" b="1" dirty="0" smtClean="0">
                <a:ln w="3175" cmpd="sng">
                  <a:solidFill>
                    <a:schemeClr val="tx1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Físico-Químico:</a:t>
            </a:r>
          </a:p>
          <a:p>
            <a:pPr marL="454025" lvl="1" indent="-273050">
              <a:lnSpc>
                <a:spcPct val="130000"/>
              </a:lnSpc>
              <a:buFont typeface="Arial"/>
              <a:buChar char="•"/>
            </a:pPr>
            <a:r>
              <a:rPr lang="x-none" sz="2700" b="1" dirty="0" smtClean="0">
                <a:ln w="3175" cmpd="sng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Emprego deficiente de Técnicas de aumento de desempenho;</a:t>
            </a:r>
          </a:p>
          <a:p>
            <a:pPr marL="454025" lvl="1" indent="-273050">
              <a:lnSpc>
                <a:spcPct val="130000"/>
              </a:lnSpc>
              <a:buFont typeface="Arial"/>
              <a:buChar char="•"/>
            </a:pPr>
            <a:r>
              <a:rPr lang="x-none" sz="2700" b="1" dirty="0" smtClean="0">
                <a:ln w="3175" cmpd="sng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Uso de Produtos e/ou Técnicas inadequadas, produzindo efeitos colaterais indesejáveis:</a:t>
            </a:r>
          </a:p>
          <a:p>
            <a:pPr marL="622300" lvl="2" indent="-168275">
              <a:lnSpc>
                <a:spcPct val="130000"/>
              </a:lnSpc>
              <a:buFont typeface="Arial"/>
              <a:buChar char="•"/>
            </a:pPr>
            <a:r>
              <a:rPr lang="en-US" sz="2500" b="1" dirty="0" smtClean="0">
                <a:ln w="3175" cmpd="sng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</a:t>
            </a:r>
            <a:r>
              <a:rPr lang="x-none" sz="2500" b="1" dirty="0" smtClean="0">
                <a:ln w="3175" cmpd="sng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ermuta do contaminante (ex: LMP = 15mg/l Fe);</a:t>
            </a:r>
          </a:p>
          <a:p>
            <a:pPr marL="622300" lvl="2" indent="-168275" algn="just">
              <a:lnSpc>
                <a:spcPct val="130000"/>
              </a:lnSpc>
              <a:buFont typeface="Arial"/>
              <a:buChar char="•"/>
            </a:pPr>
            <a:r>
              <a:rPr lang="en-US" sz="2500" b="1" dirty="0" smtClean="0">
                <a:ln w="3175" cmpd="sng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x-none" sz="2500" b="1" dirty="0" smtClean="0">
                <a:ln w="3175" cmpd="sng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onsumo excessivo de produtos químicos e suas consequências nefastas (</a:t>
            </a:r>
            <a:r>
              <a:rPr lang="x-none" sz="2500" b="1" dirty="0" smtClean="0">
                <a:ln w="3175" cmpd="sng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x-none" sz="2500" b="1" dirty="0" smtClean="0">
                <a:ln w="3175" cmpd="sng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$$$, </a:t>
            </a:r>
            <a:r>
              <a:rPr lang="x-none" sz="2500" b="1" dirty="0" smtClean="0">
                <a:ln w="3175" cmpd="sng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x-none" sz="2500" b="1" dirty="0">
                <a:ln w="3175" cmpd="sng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Wingdings"/>
              </a:rPr>
              <a:t> </a:t>
            </a:r>
            <a:r>
              <a:rPr lang="x-none" sz="2500" b="1" dirty="0" smtClean="0">
                <a:ln w="3175" cmpd="sng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Wingdings"/>
              </a:rPr>
              <a:t>Lodo)</a:t>
            </a:r>
            <a:endParaRPr lang="x-none" sz="2500" b="1" dirty="0" smtClean="0">
              <a:ln w="3175" cmpd="sng">
                <a:solidFill>
                  <a:schemeClr val="tx1"/>
                </a:solidFill>
              </a:ln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8815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3861048"/>
            <a:ext cx="795572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i="1" dirty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gradFill flip="none" rotWithShape="1">
                  <a:gsLst>
                    <a:gs pos="16000">
                      <a:schemeClr val="accent3">
                        <a:lumMod val="60000"/>
                        <a:lumOff val="40000"/>
                      </a:schemeClr>
                    </a:gs>
                    <a:gs pos="82000">
                      <a:srgbClr val="008000"/>
                    </a:gs>
                    <a:gs pos="49000">
                      <a:srgbClr val="00FF00"/>
                    </a:gs>
                  </a:gsLst>
                  <a:lin ang="6060000" scaled="0"/>
                  <a:tileRect/>
                </a:gradFill>
                <a:latin typeface="Arial Black"/>
                <a:cs typeface="Arial Black"/>
              </a:rPr>
              <a:t>PROCESSO</a:t>
            </a:r>
          </a:p>
          <a:p>
            <a:r>
              <a:rPr lang="pt-BR" sz="3600" b="1" i="1" dirty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gradFill flip="none" rotWithShape="1">
                  <a:gsLst>
                    <a:gs pos="16000">
                      <a:schemeClr val="accent3">
                        <a:lumMod val="60000"/>
                        <a:lumOff val="40000"/>
                      </a:schemeClr>
                    </a:gs>
                    <a:gs pos="82000">
                      <a:srgbClr val="008000"/>
                    </a:gs>
                    <a:gs pos="49000">
                      <a:srgbClr val="00FF00"/>
                    </a:gs>
                  </a:gsLst>
                  <a:lin ang="6060000" scaled="0"/>
                  <a:tileRect/>
                </a:gradFill>
                <a:latin typeface="Arial Black"/>
                <a:cs typeface="Arial Black"/>
              </a:rPr>
              <a:t>	UNITÁRIO DE</a:t>
            </a:r>
          </a:p>
          <a:p>
            <a:r>
              <a:rPr lang="pt-BR" sz="3600" b="1" i="1" dirty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gradFill flip="none" rotWithShape="1">
                  <a:gsLst>
                    <a:gs pos="16000">
                      <a:schemeClr val="accent3">
                        <a:lumMod val="60000"/>
                        <a:lumOff val="40000"/>
                      </a:schemeClr>
                    </a:gs>
                    <a:gs pos="82000">
                      <a:srgbClr val="008000"/>
                    </a:gs>
                    <a:gs pos="49000">
                      <a:srgbClr val="00FF00"/>
                    </a:gs>
                  </a:gsLst>
                  <a:lin ang="6060000" scaled="0"/>
                  <a:tileRect/>
                </a:gradFill>
                <a:latin typeface="Arial Black"/>
                <a:cs typeface="Arial Black"/>
              </a:rPr>
              <a:t>SEQUESTRO DE </a:t>
            </a:r>
          </a:p>
          <a:p>
            <a:r>
              <a:rPr lang="pt-BR" sz="3600" b="1" i="1" dirty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gradFill flip="none" rotWithShape="1">
                  <a:gsLst>
                    <a:gs pos="16000">
                      <a:schemeClr val="accent3">
                        <a:lumMod val="60000"/>
                        <a:lumOff val="40000"/>
                      </a:schemeClr>
                    </a:gs>
                    <a:gs pos="82000">
                      <a:srgbClr val="008000"/>
                    </a:gs>
                    <a:gs pos="49000">
                      <a:srgbClr val="00FF00"/>
                    </a:gs>
                  </a:gsLst>
                  <a:lin ang="6060000" scaled="0"/>
                  <a:tileRect/>
                </a:gradFill>
                <a:latin typeface="Arial Black"/>
                <a:cs typeface="Arial Black"/>
              </a:rPr>
              <a:t>	MINERAIS</a:t>
            </a:r>
          </a:p>
          <a:p>
            <a:r>
              <a:rPr lang="pt-BR" sz="3600" b="1" i="1" dirty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gradFill flip="none" rotWithShape="1">
                  <a:gsLst>
                    <a:gs pos="16000">
                      <a:schemeClr val="accent3">
                        <a:lumMod val="60000"/>
                        <a:lumOff val="40000"/>
                      </a:schemeClr>
                    </a:gs>
                    <a:gs pos="82000">
                      <a:srgbClr val="008000"/>
                    </a:gs>
                    <a:gs pos="49000">
                      <a:srgbClr val="00FF00"/>
                    </a:gs>
                  </a:gsLst>
                  <a:lin ang="6060000" scaled="0"/>
                  <a:tileRect/>
                </a:gradFill>
                <a:latin typeface="Arial Black"/>
                <a:cs typeface="Arial Black"/>
              </a:rPr>
              <a:t>DISSOLVIDOS EM EFLUENTES</a:t>
            </a:r>
          </a:p>
        </p:txBody>
      </p:sp>
      <p:pic>
        <p:nvPicPr>
          <p:cNvPr id="2" name="Picture 1" descr="LOGO PUSMI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132856"/>
            <a:ext cx="4979320" cy="1793060"/>
          </a:xfrm>
          <a:prstGeom prst="rect">
            <a:avLst/>
          </a:prstGeom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79512" y="836712"/>
            <a:ext cx="8820472" cy="720080"/>
          </a:xfrm>
        </p:spPr>
        <p:txBody>
          <a:bodyPr/>
          <a:lstStyle/>
          <a:p>
            <a:pPr algn="l"/>
            <a:r>
              <a:rPr lang="x-none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solução Definitiva</a:t>
            </a:r>
            <a:endParaRPr lang="pt-BR" sz="4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7762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79512" y="1628800"/>
            <a:ext cx="882047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538163" algn="just" fontAlgn="base">
              <a:lnSpc>
                <a:spcPct val="120000"/>
              </a:lnSpc>
              <a:spcAft>
                <a:spcPts val="1200"/>
              </a:spcAft>
              <a:buClr>
                <a:schemeClr val="tx1"/>
              </a:buClr>
              <a:buSzPct val="150000"/>
            </a:pPr>
            <a:r>
              <a:rPr lang="pt-BR" sz="2600" i="1" dirty="0">
                <a:latin typeface="Cambria"/>
                <a:cs typeface="Cambria"/>
              </a:rPr>
              <a:t>Desenvolvido para </a:t>
            </a:r>
            <a:r>
              <a:rPr lang="pt-BR" sz="2600" i="1" dirty="0" smtClean="0">
                <a:latin typeface="Cambria"/>
                <a:cs typeface="Cambria"/>
              </a:rPr>
              <a:t>cobrir uma </a:t>
            </a:r>
            <a:r>
              <a:rPr lang="pt-BR" sz="2600" b="1" i="1" dirty="0">
                <a:latin typeface="Cambria"/>
                <a:cs typeface="Cambria"/>
              </a:rPr>
              <a:t>lacuna técnica e operacional </a:t>
            </a:r>
            <a:r>
              <a:rPr lang="pt-BR" sz="2600" i="1" dirty="0">
                <a:latin typeface="Cambria"/>
                <a:cs typeface="Cambria"/>
              </a:rPr>
              <a:t>a fim de atingir uma remoção eficaz </a:t>
            </a:r>
            <a:r>
              <a:rPr lang="pt-BR" sz="2600" i="1" dirty="0" smtClean="0">
                <a:latin typeface="Cambria"/>
                <a:cs typeface="Cambria"/>
              </a:rPr>
              <a:t>de minerais de forma economicamente </a:t>
            </a:r>
            <a:r>
              <a:rPr lang="pt-BR" sz="2600" i="1" dirty="0">
                <a:latin typeface="Cambria"/>
                <a:cs typeface="Cambria"/>
              </a:rPr>
              <a:t>vantajosa.</a:t>
            </a:r>
          </a:p>
          <a:p>
            <a:pPr indent="538163" algn="just" fontAlgn="base">
              <a:lnSpc>
                <a:spcPct val="130000"/>
              </a:lnSpc>
              <a:spcAft>
                <a:spcPts val="1200"/>
              </a:spcAft>
              <a:buClr>
                <a:schemeClr val="tx1"/>
              </a:buClr>
              <a:buSzPct val="150000"/>
            </a:pPr>
            <a:r>
              <a:rPr lang="pt-BR" sz="2600" i="1" dirty="0" smtClean="0">
                <a:solidFill>
                  <a:srgbClr val="000000"/>
                </a:solidFill>
                <a:latin typeface="Cambria"/>
                <a:cs typeface="Cambria"/>
              </a:rPr>
              <a:t>O</a:t>
            </a:r>
            <a:r>
              <a:rPr lang="pt-BR" sz="2600" b="1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45000">
                      <a:srgbClr val="FF6600"/>
                    </a:gs>
                    <a:gs pos="50000">
                      <a:srgbClr val="FF0000"/>
                    </a:gs>
                    <a:gs pos="61000">
                      <a:srgbClr val="FF0000"/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/>
                <a:cs typeface="Arial Black"/>
              </a:rPr>
              <a:t> </a:t>
            </a:r>
            <a:r>
              <a:rPr lang="pt-BR" sz="2600" b="1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28000">
                      <a:schemeClr val="accent4">
                        <a:lumMod val="50000"/>
                      </a:schemeClr>
                    </a:gs>
                    <a:gs pos="45000">
                      <a:schemeClr val="accent3">
                        <a:lumMod val="75000"/>
                      </a:schemeClr>
                    </a:gs>
                    <a:gs pos="64000">
                      <a:srgbClr val="66FF66"/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/>
                <a:cs typeface="Arial Black"/>
              </a:rPr>
              <a:t>PUSMID</a:t>
            </a:r>
            <a:r>
              <a:rPr lang="pt-BR" sz="2600" i="1" baseline="30000" dirty="0" smtClean="0">
                <a:solidFill>
                  <a:srgbClr val="000000"/>
                </a:solidFill>
                <a:latin typeface="Cambria"/>
                <a:cs typeface="Cambria"/>
              </a:rPr>
              <a:t>®</a:t>
            </a:r>
            <a:r>
              <a:rPr lang="pt-BR" sz="2600" b="1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35000">
                      <a:schemeClr val="tx1"/>
                    </a:gs>
                    <a:gs pos="48000">
                      <a:schemeClr val="bg1"/>
                    </a:gs>
                    <a:gs pos="61000">
                      <a:srgbClr val="000000">
                        <a:tint val="100000"/>
                        <a:shade val="75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/>
                <a:cs typeface="Arial Black"/>
              </a:rPr>
              <a:t> </a:t>
            </a:r>
            <a:r>
              <a:rPr lang="pt-BR" sz="2600" i="1" dirty="0" smtClean="0">
                <a:latin typeface="Cambria"/>
                <a:cs typeface="Cambria"/>
              </a:rPr>
              <a:t>é um </a:t>
            </a:r>
            <a:r>
              <a:rPr lang="pt-BR" sz="2600" i="1" dirty="0">
                <a:latin typeface="Cambria"/>
                <a:cs typeface="Cambria"/>
              </a:rPr>
              <a:t>“</a:t>
            </a:r>
            <a:r>
              <a:rPr lang="pt-BR" sz="2600" b="1" i="1" dirty="0">
                <a:latin typeface="Cambria"/>
                <a:cs typeface="Cambria"/>
              </a:rPr>
              <a:t>PROCESSO</a:t>
            </a:r>
            <a:r>
              <a:rPr lang="pt-BR" sz="2600" i="1" dirty="0" smtClean="0">
                <a:latin typeface="Cambria"/>
                <a:cs typeface="Cambria"/>
              </a:rPr>
              <a:t>” que agrega: </a:t>
            </a:r>
          </a:p>
          <a:p>
            <a:pPr marL="1158875" indent="-261938" algn="just" fontAlgn="base">
              <a:spcAft>
                <a:spcPts val="1200"/>
              </a:spcAft>
              <a:buClr>
                <a:srgbClr val="008000"/>
              </a:buClr>
              <a:buSzPct val="130000"/>
              <a:buFont typeface="Wingdings" charset="2"/>
              <a:buChar char="ü"/>
            </a:pPr>
            <a:r>
              <a:rPr lang="pt-BR" sz="2600" b="1" i="1" dirty="0" smtClean="0">
                <a:latin typeface="Cambria"/>
                <a:cs typeface="Cambria"/>
              </a:rPr>
              <a:t>Equipamentos</a:t>
            </a:r>
            <a:r>
              <a:rPr lang="pt-BR" sz="2600" i="1" dirty="0" smtClean="0">
                <a:latin typeface="Cambria"/>
                <a:cs typeface="Cambria"/>
              </a:rPr>
              <a:t> </a:t>
            </a:r>
            <a:r>
              <a:rPr lang="mr-IN" sz="2600" i="1" dirty="0" smtClean="0">
                <a:latin typeface="Cambria"/>
                <a:cs typeface="Cambria"/>
              </a:rPr>
              <a:t>–</a:t>
            </a:r>
            <a:r>
              <a:rPr lang="pt-BR" sz="2600" i="1" dirty="0" smtClean="0">
                <a:latin typeface="Cambria"/>
                <a:cs typeface="Cambria"/>
              </a:rPr>
              <a:t> Especialmente Desenhados; </a:t>
            </a:r>
          </a:p>
          <a:p>
            <a:pPr marL="1158875" indent="-261938" algn="just" fontAlgn="base">
              <a:spcAft>
                <a:spcPts val="1200"/>
              </a:spcAft>
              <a:buClr>
                <a:srgbClr val="008000"/>
              </a:buClr>
              <a:buSzPct val="130000"/>
              <a:buFont typeface="Wingdings" charset="2"/>
              <a:buChar char="ü"/>
            </a:pPr>
            <a:r>
              <a:rPr lang="pt-BR" sz="2600" b="1" i="1" dirty="0" smtClean="0">
                <a:latin typeface="Cambria"/>
                <a:cs typeface="Cambria"/>
              </a:rPr>
              <a:t>Prod. </a:t>
            </a:r>
            <a:r>
              <a:rPr lang="pt-BR" sz="2600" b="1" i="1" dirty="0">
                <a:latin typeface="Cambria"/>
                <a:cs typeface="Cambria"/>
              </a:rPr>
              <a:t>Q</a:t>
            </a:r>
            <a:r>
              <a:rPr lang="pt-BR" sz="2600" b="1" i="1" dirty="0" smtClean="0">
                <a:latin typeface="Cambria"/>
                <a:cs typeface="Cambria"/>
              </a:rPr>
              <a:t>uímicos  </a:t>
            </a:r>
            <a:r>
              <a:rPr lang="pt-BR" sz="2600" i="1" dirty="0" smtClean="0">
                <a:latin typeface="Cambria"/>
                <a:cs typeface="Cambria"/>
              </a:rPr>
              <a:t>- </a:t>
            </a:r>
            <a:r>
              <a:rPr lang="pt-BR" sz="2600" i="1" dirty="0" err="1" smtClean="0">
                <a:latin typeface="Cambria"/>
                <a:cs typeface="Cambria"/>
              </a:rPr>
              <a:t>Blend</a:t>
            </a:r>
            <a:r>
              <a:rPr lang="pt-BR" sz="2600" i="1" dirty="0" smtClean="0">
                <a:latin typeface="Cambria"/>
                <a:cs typeface="Cambria"/>
              </a:rPr>
              <a:t> Sequestrante Específico; </a:t>
            </a:r>
          </a:p>
          <a:p>
            <a:pPr marL="1158875" indent="-261938" algn="just" fontAlgn="base">
              <a:spcAft>
                <a:spcPts val="1200"/>
              </a:spcAft>
              <a:buClr>
                <a:srgbClr val="008000"/>
              </a:buClr>
              <a:buSzPct val="130000"/>
              <a:buFont typeface="Wingdings" charset="2"/>
              <a:buChar char="ü"/>
            </a:pPr>
            <a:r>
              <a:rPr lang="pt-BR" sz="2600" b="1" i="1" dirty="0">
                <a:latin typeface="Cambria"/>
                <a:cs typeface="Cambria"/>
              </a:rPr>
              <a:t>P</a:t>
            </a:r>
            <a:r>
              <a:rPr lang="pt-BR" sz="2600" b="1" i="1" dirty="0" smtClean="0">
                <a:latin typeface="Cambria"/>
                <a:cs typeface="Cambria"/>
              </a:rPr>
              <a:t>rocedimentos</a:t>
            </a:r>
            <a:r>
              <a:rPr lang="pt-BR" sz="2600" i="1" dirty="0" smtClean="0">
                <a:latin typeface="Cambria"/>
                <a:cs typeface="Cambria"/>
              </a:rPr>
              <a:t> </a:t>
            </a:r>
            <a:r>
              <a:rPr lang="pt-BR" sz="2600" i="1" dirty="0">
                <a:latin typeface="Cambria"/>
                <a:cs typeface="Cambria"/>
              </a:rPr>
              <a:t> </a:t>
            </a:r>
            <a:r>
              <a:rPr lang="pt-BR" sz="2600" i="1" dirty="0" smtClean="0">
                <a:latin typeface="Cambria"/>
                <a:cs typeface="Cambria"/>
              </a:rPr>
              <a:t>- Operação e Controle de Qualidade;</a:t>
            </a:r>
            <a:endParaRPr lang="pt-BR" sz="2600" b="1" i="1" dirty="0">
              <a:latin typeface="Cambria"/>
              <a:cs typeface="Cambria"/>
            </a:endParaRPr>
          </a:p>
          <a:p>
            <a:pPr indent="539750" algn="just" fontAlgn="base">
              <a:lnSpc>
                <a:spcPct val="120000"/>
              </a:lnSpc>
              <a:spcAft>
                <a:spcPts val="1200"/>
              </a:spcAft>
              <a:buClr>
                <a:schemeClr val="tx1"/>
              </a:buClr>
              <a:buSzPct val="150000"/>
            </a:pPr>
            <a:r>
              <a:rPr lang="pt-BR" sz="2600" i="1" dirty="0" smtClean="0">
                <a:latin typeface="Cambria"/>
                <a:cs typeface="Cambria"/>
              </a:rPr>
              <a:t>O </a:t>
            </a:r>
            <a:r>
              <a:rPr lang="pt-BR" sz="2600" b="1" i="1" dirty="0" smtClean="0">
                <a:latin typeface="Cambria"/>
                <a:cs typeface="Cambria"/>
              </a:rPr>
              <a:t>MODELO</a:t>
            </a:r>
            <a:r>
              <a:rPr lang="pt-BR" sz="2600" i="1" dirty="0" smtClean="0">
                <a:latin typeface="Cambria"/>
                <a:cs typeface="Cambria"/>
              </a:rPr>
              <a:t> está patenteado (</a:t>
            </a:r>
            <a:r>
              <a:rPr lang="pt-BR" sz="2600" b="1" i="1" dirty="0" smtClean="0">
                <a:latin typeface="Cambria"/>
                <a:cs typeface="Cambria"/>
              </a:rPr>
              <a:t>PI</a:t>
            </a:r>
            <a:r>
              <a:rPr lang="pt-BR" sz="2600" i="1" dirty="0" smtClean="0">
                <a:latin typeface="Cambria"/>
                <a:cs typeface="Cambria"/>
              </a:rPr>
              <a:t>) junto ao </a:t>
            </a:r>
            <a:r>
              <a:rPr lang="pt-BR" sz="2600" b="1" i="1" dirty="0" smtClean="0">
                <a:latin typeface="Cambria"/>
                <a:cs typeface="Cambria"/>
              </a:rPr>
              <a:t>INPI</a:t>
            </a:r>
            <a:r>
              <a:rPr lang="pt-BR" sz="2600" i="1" dirty="0" smtClean="0">
                <a:latin typeface="Cambria"/>
                <a:cs typeface="Cambria"/>
              </a:rPr>
              <a:t>. 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79512" y="764704"/>
            <a:ext cx="8820472" cy="720080"/>
          </a:xfrm>
        </p:spPr>
        <p:txBody>
          <a:bodyPr/>
          <a:lstStyle/>
          <a:p>
            <a:pPr algn="l"/>
            <a:r>
              <a:rPr lang="x-none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Características:</a:t>
            </a:r>
            <a:endParaRPr lang="pt-BR" sz="4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9075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20276" y="1556792"/>
            <a:ext cx="894421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9387" algn="just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</a:pPr>
            <a:r>
              <a:rPr lang="pt-BR" sz="2500" i="1" dirty="0" smtClean="0">
                <a:solidFill>
                  <a:srgbClr val="000000"/>
                </a:solidFill>
                <a:latin typeface="Cambria"/>
                <a:cs typeface="Cambria"/>
              </a:rPr>
              <a:t>É uma </a:t>
            </a:r>
            <a:r>
              <a:rPr lang="pt-BR" sz="2500" b="1" i="1" dirty="0" smtClean="0">
                <a:solidFill>
                  <a:srgbClr val="000000"/>
                </a:solidFill>
                <a:latin typeface="Cambria"/>
                <a:cs typeface="Cambria"/>
              </a:rPr>
              <a:t>Operação Unitária Quaternária:</a:t>
            </a:r>
            <a:endParaRPr lang="pt-BR" sz="2500" b="1" i="1" dirty="0">
              <a:solidFill>
                <a:srgbClr val="000000"/>
              </a:solidFill>
              <a:latin typeface="Cambria"/>
              <a:cs typeface="Cambria"/>
            </a:endParaRPr>
          </a:p>
          <a:p>
            <a:pPr marL="522287" indent="-342900" algn="just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Wingdings" charset="2"/>
              <a:buChar char="ü"/>
            </a:pPr>
            <a:r>
              <a:rPr lang="pt-BR" sz="2400" b="1" i="1" dirty="0" smtClean="0">
                <a:solidFill>
                  <a:srgbClr val="000000"/>
                </a:solidFill>
                <a:latin typeface="Cambria"/>
                <a:cs typeface="Cambria"/>
              </a:rPr>
              <a:t>INPUT</a:t>
            </a:r>
            <a:r>
              <a:rPr lang="pt-BR" sz="2400" i="1" dirty="0" smtClean="0">
                <a:solidFill>
                  <a:srgbClr val="000000"/>
                </a:solidFill>
                <a:latin typeface="Cambria"/>
                <a:cs typeface="Cambria"/>
              </a:rPr>
              <a:t> - efluente com cargas orgânicas reduzidas;</a:t>
            </a:r>
            <a:endParaRPr lang="pt-BR" sz="2400" i="1" dirty="0">
              <a:solidFill>
                <a:srgbClr val="000000"/>
              </a:solidFill>
              <a:latin typeface="Cambria"/>
              <a:cs typeface="Cambria"/>
            </a:endParaRPr>
          </a:p>
          <a:p>
            <a:pPr marL="522287" indent="-342900" algn="just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Wingdings" charset="2"/>
              <a:buChar char="ü"/>
            </a:pPr>
            <a:r>
              <a:rPr lang="pt-BR" sz="2400" b="1" i="1" dirty="0" smtClean="0">
                <a:solidFill>
                  <a:srgbClr val="000000"/>
                </a:solidFill>
                <a:latin typeface="Cambria"/>
                <a:cs typeface="Cambria"/>
              </a:rPr>
              <a:t>Prepara, controla e dosa</a:t>
            </a:r>
            <a:r>
              <a:rPr lang="pt-BR" sz="2400" i="1" dirty="0" smtClean="0">
                <a:solidFill>
                  <a:srgbClr val="000000"/>
                </a:solidFill>
                <a:latin typeface="Cambria"/>
                <a:cs typeface="Cambria"/>
              </a:rPr>
              <a:t>, de forma adequada, e eficaz, os produtos específicos para cada etapa do tratamento;</a:t>
            </a:r>
          </a:p>
          <a:p>
            <a:pPr marL="522287" indent="-342900" algn="just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Wingdings" charset="2"/>
              <a:buChar char="ü"/>
            </a:pPr>
            <a:r>
              <a:rPr lang="pt-BR" sz="2400" i="1" dirty="0" smtClean="0">
                <a:solidFill>
                  <a:srgbClr val="000000"/>
                </a:solidFill>
                <a:latin typeface="Cambria"/>
                <a:cs typeface="Cambria"/>
              </a:rPr>
              <a:t>Aplica os mais </a:t>
            </a:r>
            <a:r>
              <a:rPr lang="pt-BR" sz="2400" b="1" i="1" dirty="0" smtClean="0">
                <a:solidFill>
                  <a:srgbClr val="000000"/>
                </a:solidFill>
                <a:latin typeface="Cambria"/>
                <a:cs typeface="Cambria"/>
              </a:rPr>
              <a:t>eficazes métodos físicos </a:t>
            </a:r>
            <a:r>
              <a:rPr lang="pt-BR" sz="2400" i="1" dirty="0" smtClean="0">
                <a:solidFill>
                  <a:srgbClr val="000000"/>
                </a:solidFill>
                <a:latin typeface="Cambria"/>
                <a:cs typeface="Cambria"/>
              </a:rPr>
              <a:t>de: solução e mistura de produtos químicos e de separação dos sólidos gerados;</a:t>
            </a:r>
          </a:p>
          <a:p>
            <a:pPr marL="522287" indent="-342900" algn="just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Wingdings" charset="2"/>
              <a:buChar char="ü"/>
            </a:pPr>
            <a:r>
              <a:rPr lang="pt-BR" sz="2400" i="1" dirty="0" smtClean="0">
                <a:solidFill>
                  <a:srgbClr val="000000"/>
                </a:solidFill>
                <a:latin typeface="Cambria"/>
                <a:cs typeface="Cambria"/>
              </a:rPr>
              <a:t>Se necessário, utiliza automatismos para </a:t>
            </a:r>
            <a:r>
              <a:rPr lang="pt-BR" sz="2400" b="1" i="1" dirty="0" smtClean="0">
                <a:solidFill>
                  <a:srgbClr val="000000"/>
                </a:solidFill>
                <a:latin typeface="Cambria"/>
                <a:cs typeface="Cambria"/>
              </a:rPr>
              <a:t>aprimorar o Controle</a:t>
            </a:r>
            <a:r>
              <a:rPr lang="pt-BR" sz="2400" i="1" dirty="0" smtClean="0">
                <a:solidFill>
                  <a:srgbClr val="000000"/>
                </a:solidFill>
                <a:latin typeface="Cambria"/>
                <a:cs typeface="Cambria"/>
              </a:rPr>
              <a:t>;</a:t>
            </a:r>
          </a:p>
          <a:p>
            <a:pPr marL="522287" indent="-342900" algn="just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Wingdings" charset="2"/>
              <a:buChar char="ü"/>
            </a:pPr>
            <a:r>
              <a:rPr lang="pt-BR" sz="2400" i="1" dirty="0" smtClean="0">
                <a:solidFill>
                  <a:srgbClr val="000000"/>
                </a:solidFill>
                <a:latin typeface="Cambria"/>
                <a:cs typeface="Cambria"/>
              </a:rPr>
              <a:t>Utiliza métodos de </a:t>
            </a:r>
            <a:r>
              <a:rPr lang="pt-BR" sz="2400" b="1" i="1" dirty="0" smtClean="0">
                <a:solidFill>
                  <a:srgbClr val="000000"/>
                </a:solidFill>
                <a:latin typeface="Cambria"/>
                <a:cs typeface="Cambria"/>
              </a:rPr>
              <a:t>redundância</a:t>
            </a:r>
            <a:r>
              <a:rPr lang="pt-BR" sz="2400" i="1" dirty="0" smtClean="0">
                <a:solidFill>
                  <a:srgbClr val="000000"/>
                </a:solidFill>
                <a:latin typeface="Cambria"/>
                <a:cs typeface="Cambria"/>
              </a:rPr>
              <a:t> para garantia dos resultados;</a:t>
            </a:r>
          </a:p>
          <a:p>
            <a:pPr marL="522287" indent="-342900" algn="just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Wingdings" charset="2"/>
              <a:buChar char="ü"/>
            </a:pPr>
            <a:r>
              <a:rPr lang="pt-BR" sz="2400" b="1" i="1" dirty="0" smtClean="0">
                <a:solidFill>
                  <a:srgbClr val="000000"/>
                </a:solidFill>
                <a:latin typeface="Cambria"/>
                <a:cs typeface="Cambria"/>
              </a:rPr>
              <a:t>OUTPUT:  </a:t>
            </a:r>
            <a:r>
              <a:rPr lang="pt-BR" sz="2400" i="1" dirty="0" smtClean="0">
                <a:solidFill>
                  <a:srgbClr val="000000"/>
                </a:solidFill>
                <a:latin typeface="Cambria"/>
                <a:cs typeface="Cambria"/>
              </a:rPr>
              <a:t>água de reuso na proporção de até 97% do volume da vazão tratada no Processo;</a:t>
            </a:r>
            <a:endParaRPr lang="pt-BR" sz="2500" i="1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79512" y="764704"/>
            <a:ext cx="8820472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x-none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Características do </a:t>
            </a:r>
            <a:r>
              <a:rPr lang="pt-BR" sz="4000" b="1" i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28000">
                      <a:schemeClr val="accent4">
                        <a:lumMod val="50000"/>
                      </a:schemeClr>
                    </a:gs>
                    <a:gs pos="45000">
                      <a:schemeClr val="accent3">
                        <a:lumMod val="75000"/>
                      </a:schemeClr>
                    </a:gs>
                    <a:gs pos="64000">
                      <a:srgbClr val="66FF66"/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/>
                <a:cs typeface="Arial Black"/>
              </a:rPr>
              <a:t>PUSMID</a:t>
            </a:r>
            <a:r>
              <a:rPr lang="pt-BR" sz="4000" i="1" baseline="30000" dirty="0">
                <a:solidFill>
                  <a:srgbClr val="000000"/>
                </a:solidFill>
                <a:latin typeface="Cambria"/>
                <a:cs typeface="Cambria"/>
              </a:rPr>
              <a:t>®</a:t>
            </a:r>
            <a:r>
              <a:rPr lang="x-none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pt-BR" sz="4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383002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03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3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03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03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3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3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67544" y="2132856"/>
            <a:ext cx="8208912" cy="1940951"/>
            <a:chOff x="395536" y="1988840"/>
            <a:chExt cx="8208912" cy="1940951"/>
          </a:xfrm>
        </p:grpSpPr>
        <p:pic>
          <p:nvPicPr>
            <p:cNvPr id="7" name="Picture 6" descr="Ondinas Logo TRASMP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1988840"/>
              <a:ext cx="8208912" cy="1940951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467544" y="1988840"/>
              <a:ext cx="1440160" cy="1440160"/>
            </a:xfrm>
            <a:prstGeom prst="ellipse">
              <a:avLst/>
            </a:prstGeom>
            <a:noFill/>
            <a:ln w="28575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81523526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23352" y="1556792"/>
            <a:ext cx="878497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36587" indent="-457200" algn="just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Wingdings" charset="2"/>
              <a:buChar char="q"/>
            </a:pPr>
            <a:r>
              <a:rPr lang="pt-BR" sz="2600" i="1" dirty="0" smtClean="0">
                <a:solidFill>
                  <a:srgbClr val="000000"/>
                </a:solidFill>
                <a:latin typeface="Cambria"/>
                <a:cs typeface="Cambria"/>
              </a:rPr>
              <a:t>Garante 100% dos parâmetros exigidos (análise prévia);</a:t>
            </a:r>
          </a:p>
          <a:p>
            <a:pPr marL="636587" indent="-457200" algn="just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Wingdings" charset="2"/>
              <a:buChar char="q"/>
            </a:pPr>
            <a:r>
              <a:rPr lang="pt-BR" sz="2600" i="1" dirty="0" smtClean="0">
                <a:solidFill>
                  <a:srgbClr val="000000"/>
                </a:solidFill>
                <a:latin typeface="Cambria"/>
                <a:cs typeface="Cambria"/>
              </a:rPr>
              <a:t>Largo espectro de captura e remoção de minerais e orgânicos;</a:t>
            </a:r>
          </a:p>
          <a:p>
            <a:pPr marL="636587" indent="-457200" algn="just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Wingdings" charset="2"/>
              <a:buChar char="q"/>
            </a:pPr>
            <a:r>
              <a:rPr lang="pt-BR" sz="2600" i="1" dirty="0" smtClean="0">
                <a:solidFill>
                  <a:srgbClr val="000000"/>
                </a:solidFill>
                <a:latin typeface="Cambria"/>
                <a:cs typeface="Cambria"/>
              </a:rPr>
              <a:t>Promove grande economia de recursos, pois:</a:t>
            </a:r>
          </a:p>
          <a:p>
            <a:pPr marL="622300" lvl="1" indent="277813" algn="just">
              <a:spcAft>
                <a:spcPts val="1200"/>
              </a:spcAft>
              <a:buClr>
                <a:srgbClr val="FF0000"/>
              </a:buClr>
              <a:buSzPct val="100000"/>
              <a:buFont typeface="Wingdings" charset="2"/>
              <a:buChar char="ü"/>
            </a:pPr>
            <a:r>
              <a:rPr lang="pt-BR" sz="2700" i="1" dirty="0" smtClean="0">
                <a:solidFill>
                  <a:srgbClr val="000000"/>
                </a:solidFill>
                <a:latin typeface="Cambria"/>
                <a:cs typeface="Cambria"/>
              </a:rPr>
              <a:t>Substitui a Operação Unitária Terciária ou reduz o volume de produtos químicos utilizados nesse processos de Operação Unitária Terciária;</a:t>
            </a:r>
          </a:p>
          <a:p>
            <a:pPr marL="622300" lvl="1" indent="277813" algn="just">
              <a:spcAft>
                <a:spcPts val="1200"/>
              </a:spcAft>
              <a:buClr>
                <a:srgbClr val="FF0000"/>
              </a:buClr>
              <a:buSzPct val="100000"/>
              <a:buFont typeface="Wingdings" charset="2"/>
              <a:buChar char="ü"/>
            </a:pPr>
            <a:r>
              <a:rPr lang="pt-BR" sz="2700" i="1" dirty="0" smtClean="0">
                <a:solidFill>
                  <a:srgbClr val="000000"/>
                </a:solidFill>
                <a:latin typeface="Cambria"/>
                <a:cs typeface="Cambria"/>
              </a:rPr>
              <a:t>Elimina o passivo ambiental  - O descarte é</a:t>
            </a:r>
            <a:r>
              <a:rPr lang="pt-BR" sz="2700" i="1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pt-BR" sz="2700" i="1" dirty="0" smtClean="0">
                <a:solidFill>
                  <a:srgbClr val="000000"/>
                </a:solidFill>
                <a:latin typeface="Cambria"/>
                <a:cs typeface="Cambria"/>
              </a:rPr>
              <a:t>muito mais puro que os corpos receptores;</a:t>
            </a:r>
          </a:p>
          <a:p>
            <a:pPr marL="622300" lvl="1" indent="277813" algn="just">
              <a:spcAft>
                <a:spcPts val="1200"/>
              </a:spcAft>
              <a:buClr>
                <a:srgbClr val="FF0000"/>
              </a:buClr>
              <a:buSzPct val="100000"/>
              <a:buFont typeface="Wingdings" charset="2"/>
              <a:buChar char="ü"/>
            </a:pPr>
            <a:r>
              <a:rPr lang="pt-BR" sz="2700" i="1" dirty="0" smtClean="0">
                <a:solidFill>
                  <a:srgbClr val="000000"/>
                </a:solidFill>
                <a:latin typeface="Cambria"/>
                <a:cs typeface="Cambria"/>
              </a:rPr>
              <a:t>Gera </a:t>
            </a:r>
            <a:r>
              <a:rPr lang="pt-BR" sz="2700" b="1" i="1" dirty="0" smtClean="0">
                <a:solidFill>
                  <a:srgbClr val="000000"/>
                </a:solidFill>
                <a:latin typeface="Cambria"/>
                <a:cs typeface="Cambria"/>
              </a:rPr>
              <a:t>Água de Reuso </a:t>
            </a:r>
            <a:r>
              <a:rPr lang="pt-BR" sz="2700" i="1" dirty="0" smtClean="0">
                <a:solidFill>
                  <a:srgbClr val="000000"/>
                </a:solidFill>
                <a:latin typeface="Cambria"/>
                <a:cs typeface="Cambria"/>
              </a:rPr>
              <a:t>(97% do Efluente Tratado)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79512" y="764704"/>
            <a:ext cx="8820472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x-none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Vantagens do </a:t>
            </a:r>
            <a:r>
              <a:rPr lang="pt-BR" sz="4000" b="1" i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28000">
                      <a:schemeClr val="accent4">
                        <a:lumMod val="50000"/>
                      </a:schemeClr>
                    </a:gs>
                    <a:gs pos="45000">
                      <a:schemeClr val="accent3">
                        <a:lumMod val="75000"/>
                      </a:schemeClr>
                    </a:gs>
                    <a:gs pos="64000">
                      <a:srgbClr val="66FF66"/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/>
                <a:cs typeface="Arial Black"/>
              </a:rPr>
              <a:t>PUSMID</a:t>
            </a:r>
            <a:r>
              <a:rPr lang="pt-BR" sz="4000" i="1" baseline="30000" dirty="0">
                <a:solidFill>
                  <a:srgbClr val="000000"/>
                </a:solidFill>
                <a:latin typeface="Cambria"/>
                <a:cs typeface="Cambria"/>
              </a:rPr>
              <a:t>®</a:t>
            </a:r>
            <a:r>
              <a:rPr lang="x-none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pt-BR" sz="4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374823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3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3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3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3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03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03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03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03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35853" y="1556792"/>
            <a:ext cx="878497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36587" indent="-457200" algn="just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Wingdings" charset="2"/>
              <a:buChar char="q"/>
            </a:pPr>
            <a:r>
              <a:rPr lang="pt-BR" sz="2700" i="1" dirty="0" smtClean="0">
                <a:solidFill>
                  <a:srgbClr val="000000"/>
                </a:solidFill>
                <a:latin typeface="Cambria"/>
                <a:cs typeface="Cambria"/>
              </a:rPr>
              <a:t>Promove grande economia de recursos, pois (Cont...):</a:t>
            </a:r>
          </a:p>
          <a:p>
            <a:pPr marL="622300" lvl="1" indent="277813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SzPct val="100000"/>
              <a:buFont typeface="Wingdings" charset="2"/>
              <a:buChar char="ü"/>
            </a:pPr>
            <a:r>
              <a:rPr lang="pt-BR" sz="2700" i="1" dirty="0">
                <a:solidFill>
                  <a:srgbClr val="000000"/>
                </a:solidFill>
                <a:latin typeface="Cambria"/>
                <a:cs typeface="Cambria"/>
              </a:rPr>
              <a:t>Reduz a carga de trabalho e produtos químicos da ETA, por disponibilizar grande volume de água de reuso que pode ser utilizada, sem discriminação, nas torres de arrefecimento, lavagem de piso, de caixas e veículos e na irrigação/</a:t>
            </a:r>
            <a:r>
              <a:rPr lang="pt-BR" sz="2700" i="1" dirty="0" err="1">
                <a:solidFill>
                  <a:srgbClr val="000000"/>
                </a:solidFill>
                <a:latin typeface="Cambria"/>
                <a:cs typeface="Cambria"/>
              </a:rPr>
              <a:t>aguação</a:t>
            </a:r>
            <a:r>
              <a:rPr lang="pt-BR" sz="2700" i="1" dirty="0">
                <a:solidFill>
                  <a:srgbClr val="000000"/>
                </a:solidFill>
                <a:latin typeface="Cambria"/>
                <a:cs typeface="Cambria"/>
              </a:rPr>
              <a:t> de áreas verdes</a:t>
            </a:r>
            <a:r>
              <a:rPr lang="pt-BR" sz="2700" i="1" dirty="0" smtClean="0">
                <a:solidFill>
                  <a:srgbClr val="000000"/>
                </a:solidFill>
                <a:latin typeface="Cambria"/>
                <a:cs typeface="Cambria"/>
              </a:rPr>
              <a:t>;</a:t>
            </a:r>
          </a:p>
          <a:p>
            <a:pPr marL="622300" lvl="1" indent="277813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SzPct val="100000"/>
              <a:buFont typeface="Wingdings" charset="2"/>
              <a:buChar char="ü"/>
            </a:pPr>
            <a:r>
              <a:rPr lang="pt-BR" sz="2700" i="1" dirty="0">
                <a:solidFill>
                  <a:srgbClr val="000000"/>
                </a:solidFill>
                <a:latin typeface="Cambria"/>
                <a:cs typeface="Cambria"/>
              </a:rPr>
              <a:t>Se a água de reuso for utilizada nas torres de arrefecimento, dispensa o uso de abrandadores, e reduz os níveis de </a:t>
            </a:r>
            <a:r>
              <a:rPr lang="pt-BR" sz="2700" i="1" dirty="0" err="1">
                <a:solidFill>
                  <a:srgbClr val="000000"/>
                </a:solidFill>
                <a:latin typeface="Cambria"/>
                <a:cs typeface="Cambria"/>
              </a:rPr>
              <a:t>inscrustações</a:t>
            </a:r>
            <a:r>
              <a:rPr lang="pt-BR" sz="2700" i="1" dirty="0">
                <a:solidFill>
                  <a:srgbClr val="000000"/>
                </a:solidFill>
                <a:latin typeface="Cambria"/>
                <a:cs typeface="Cambria"/>
              </a:rPr>
              <a:t> aos mínimos, por se tratar de água isenta de minerais reagentes;</a:t>
            </a:r>
          </a:p>
          <a:p>
            <a:pPr marL="622300" lvl="1" indent="277813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SzPct val="100000"/>
              <a:buFont typeface="Wingdings" charset="2"/>
              <a:buChar char="ü"/>
            </a:pPr>
            <a:endParaRPr lang="pt-BR" sz="2700" i="1" dirty="0">
              <a:solidFill>
                <a:srgbClr val="0066FF"/>
              </a:solidFill>
              <a:latin typeface="Cambria"/>
              <a:cs typeface="Cambria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79512" y="764704"/>
            <a:ext cx="8820472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x-none" sz="4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Vantagens</a:t>
            </a:r>
            <a:r>
              <a:rPr lang="x-none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do </a:t>
            </a:r>
            <a:r>
              <a:rPr lang="pt-BR" sz="4000" b="1" i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28000">
                      <a:schemeClr val="accent4">
                        <a:lumMod val="50000"/>
                      </a:schemeClr>
                    </a:gs>
                    <a:gs pos="45000">
                      <a:schemeClr val="accent3">
                        <a:lumMod val="75000"/>
                      </a:schemeClr>
                    </a:gs>
                    <a:gs pos="64000">
                      <a:srgbClr val="66FF66"/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/>
                <a:cs typeface="Arial Black"/>
              </a:rPr>
              <a:t>PUSMID</a:t>
            </a:r>
            <a:r>
              <a:rPr lang="pt-BR" sz="4000" i="1" baseline="30000" dirty="0">
                <a:solidFill>
                  <a:srgbClr val="000000"/>
                </a:solidFill>
                <a:latin typeface="Cambria"/>
                <a:cs typeface="Cambria"/>
              </a:rPr>
              <a:t>®</a:t>
            </a:r>
            <a:r>
              <a:rPr lang="x-none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pt-BR" sz="4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429971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0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0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0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0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179512" y="1556792"/>
            <a:ext cx="878497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22287" indent="-342900" algn="just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Wingdings" charset="2"/>
              <a:buChar char="ü"/>
            </a:pPr>
            <a:r>
              <a:rPr lang="pt-BR" sz="2700" i="1" dirty="0" smtClean="0">
                <a:solidFill>
                  <a:srgbClr val="000000"/>
                </a:solidFill>
                <a:latin typeface="Cambria"/>
                <a:cs typeface="Cambria"/>
              </a:rPr>
              <a:t>Promove grande economia de recursos, pois (Cont...):</a:t>
            </a:r>
          </a:p>
          <a:p>
            <a:pPr marL="622300" lvl="1" indent="277813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SzPct val="100000"/>
              <a:buFont typeface="Wingdings" charset="2"/>
              <a:buChar char="ü"/>
            </a:pPr>
            <a:r>
              <a:rPr lang="pt-BR" sz="2700" i="1" dirty="0">
                <a:solidFill>
                  <a:srgbClr val="000000"/>
                </a:solidFill>
                <a:latin typeface="Cambria"/>
                <a:cs typeface="Cambria"/>
              </a:rPr>
              <a:t>Se houver </a:t>
            </a:r>
            <a:r>
              <a:rPr lang="pt-BR" sz="2700" i="1" dirty="0" err="1">
                <a:solidFill>
                  <a:srgbClr val="000000"/>
                </a:solidFill>
                <a:latin typeface="Cambria"/>
                <a:cs typeface="Cambria"/>
              </a:rPr>
              <a:t>segregração</a:t>
            </a:r>
            <a:r>
              <a:rPr lang="pt-BR" sz="2700" i="1" dirty="0">
                <a:solidFill>
                  <a:srgbClr val="000000"/>
                </a:solidFill>
                <a:latin typeface="Cambria"/>
                <a:cs typeface="Cambria"/>
              </a:rPr>
              <a:t> das linhas de abastecimento para água de reuso, pode também ser utilizada para fins menos nobres como: descargas de vasos sanitários e de mictórios. </a:t>
            </a:r>
            <a:endParaRPr lang="pt-BR" sz="2700" i="1" dirty="0" smtClean="0">
              <a:solidFill>
                <a:srgbClr val="000000"/>
              </a:solidFill>
              <a:latin typeface="Cambria"/>
              <a:cs typeface="Cambria"/>
            </a:endParaRPr>
          </a:p>
          <a:p>
            <a:pPr marL="622300" lvl="1" indent="277813" algn="just">
              <a:lnSpc>
                <a:spcPct val="80000"/>
              </a:lnSpc>
              <a:spcAft>
                <a:spcPts val="1200"/>
              </a:spcAft>
              <a:buClr>
                <a:srgbClr val="FF0000"/>
              </a:buClr>
              <a:buSzPct val="100000"/>
              <a:buFont typeface="Wingdings" charset="2"/>
              <a:buChar char="ü"/>
            </a:pPr>
            <a:endParaRPr lang="pt-BR" sz="2700" i="1" dirty="0" smtClean="0">
              <a:solidFill>
                <a:srgbClr val="000000"/>
              </a:solidFill>
              <a:latin typeface="Cambria"/>
              <a:cs typeface="Cambria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79512" y="764704"/>
            <a:ext cx="8820472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x-none" sz="4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Vantagens</a:t>
            </a:r>
            <a:r>
              <a:rPr lang="x-none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do </a:t>
            </a:r>
            <a:r>
              <a:rPr lang="pt-BR" sz="4000" b="1" i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28000">
                      <a:schemeClr val="accent4">
                        <a:lumMod val="50000"/>
                      </a:schemeClr>
                    </a:gs>
                    <a:gs pos="45000">
                      <a:schemeClr val="accent3">
                        <a:lumMod val="75000"/>
                      </a:schemeClr>
                    </a:gs>
                    <a:gs pos="64000">
                      <a:srgbClr val="66FF66"/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/>
                <a:cs typeface="Arial Black"/>
              </a:rPr>
              <a:t>PUSMID</a:t>
            </a:r>
            <a:r>
              <a:rPr lang="pt-BR" sz="4000" i="1" baseline="30000" dirty="0">
                <a:solidFill>
                  <a:srgbClr val="000000"/>
                </a:solidFill>
                <a:latin typeface="Cambria"/>
                <a:cs typeface="Cambria"/>
              </a:rPr>
              <a:t>®</a:t>
            </a:r>
            <a:r>
              <a:rPr lang="x-none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pt-BR" sz="4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139888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fluente Final Frigorifico COM FÓSFORO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9"/>
          <a:stretch/>
        </p:blipFill>
        <p:spPr>
          <a:xfrm>
            <a:off x="141413" y="1772816"/>
            <a:ext cx="4734993" cy="3744416"/>
          </a:xfrm>
          <a:prstGeom prst="rect">
            <a:avLst/>
          </a:prstGeom>
        </p:spPr>
      </p:pic>
      <p:pic>
        <p:nvPicPr>
          <p:cNvPr id="6" name="Picture 5" descr="Efluente Final Frigorifico SEM Fosoforo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" t="16028" r="2210" b="15930"/>
          <a:stretch/>
        </p:blipFill>
        <p:spPr>
          <a:xfrm flipH="1">
            <a:off x="4940507" y="1772816"/>
            <a:ext cx="4023980" cy="3744416"/>
          </a:xfrm>
          <a:prstGeom prst="rect">
            <a:avLst/>
          </a:prstGeom>
        </p:spPr>
      </p:pic>
      <p:pic>
        <p:nvPicPr>
          <p:cNvPr id="7" name="Picture 6" descr="Ondinas_Logo NEW_320_79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0000">
            <a:off x="691158" y="2101101"/>
            <a:ext cx="670716" cy="165583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</p:pic>
      <p:pic>
        <p:nvPicPr>
          <p:cNvPr id="8" name="Picture 7" descr="Ondinas_Logo NEW_320_79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7050">
            <a:off x="8035974" y="2245116"/>
            <a:ext cx="670716" cy="165583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</p:pic>
      <p:sp>
        <p:nvSpPr>
          <p:cNvPr id="9" name="TextBox 8"/>
          <p:cNvSpPr txBox="1"/>
          <p:nvPr/>
        </p:nvSpPr>
        <p:spPr>
          <a:xfrm>
            <a:off x="698800" y="5589240"/>
            <a:ext cx="281468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/>
              <a:t>Antes </a:t>
            </a:r>
          </a:p>
          <a:p>
            <a:pPr algn="ctr"/>
            <a:r>
              <a:rPr lang="pt-BR" sz="1400" dirty="0" smtClean="0"/>
              <a:t>(somente o tratamento básico - 3º)</a:t>
            </a:r>
            <a:endParaRPr lang="pt-BR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336295" y="5589240"/>
            <a:ext cx="290073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/>
              <a:t>Depois </a:t>
            </a:r>
          </a:p>
          <a:p>
            <a:pPr algn="ctr"/>
            <a:r>
              <a:rPr lang="pt-BR" sz="1400" dirty="0" smtClean="0"/>
              <a:t>(Polimento Final com o </a:t>
            </a:r>
            <a:r>
              <a:rPr lang="pt-BR" sz="1400" b="1" i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28000">
                      <a:schemeClr val="accent4">
                        <a:lumMod val="50000"/>
                      </a:schemeClr>
                    </a:gs>
                    <a:gs pos="45000">
                      <a:schemeClr val="accent3">
                        <a:lumMod val="75000"/>
                      </a:schemeClr>
                    </a:gs>
                    <a:gs pos="64000">
                      <a:srgbClr val="66FF66"/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/>
                <a:cs typeface="Arial Black"/>
              </a:rPr>
              <a:t>PUSMID</a:t>
            </a:r>
            <a:r>
              <a:rPr lang="pt-BR" sz="1400" i="1" baseline="30000" dirty="0" smtClean="0">
                <a:solidFill>
                  <a:srgbClr val="000000"/>
                </a:solidFill>
                <a:latin typeface="Cambria"/>
                <a:cs typeface="Cambria"/>
              </a:rPr>
              <a:t>®</a:t>
            </a:r>
            <a:r>
              <a:rPr lang="pt-BR" sz="1400" i="1" dirty="0" smtClean="0">
                <a:solidFill>
                  <a:srgbClr val="000000"/>
                </a:solidFill>
                <a:latin typeface="Cambria"/>
                <a:cs typeface="Cambria"/>
              </a:rPr>
              <a:t>)</a:t>
            </a:r>
            <a:endParaRPr lang="pt-BR" sz="1400" dirty="0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179512" y="764704"/>
            <a:ext cx="7272808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pt-BR" sz="4000" b="1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28000">
                      <a:schemeClr val="accent4">
                        <a:lumMod val="50000"/>
                      </a:schemeClr>
                    </a:gs>
                    <a:gs pos="45000">
                      <a:schemeClr val="accent3">
                        <a:lumMod val="75000"/>
                      </a:schemeClr>
                    </a:gs>
                    <a:gs pos="64000">
                      <a:srgbClr val="66FF66"/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/>
                <a:cs typeface="Arial Black"/>
              </a:rPr>
              <a:t>PUSMID</a:t>
            </a:r>
            <a:r>
              <a:rPr lang="pt-BR" sz="4000" i="1" baseline="30000" dirty="0" smtClean="0">
                <a:solidFill>
                  <a:srgbClr val="000000"/>
                </a:solidFill>
                <a:latin typeface="Cambria"/>
                <a:cs typeface="Cambria"/>
              </a:rPr>
              <a:t>® </a:t>
            </a:r>
            <a:r>
              <a:rPr lang="x-none" sz="4000" b="1" cap="small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Solução Definitiva:</a:t>
            </a:r>
            <a:endParaRPr lang="pt-BR" sz="4000" b="1" cap="small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2688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4" name="Straight Arrow Connector 163"/>
          <p:cNvCxnSpPr/>
          <p:nvPr/>
        </p:nvCxnSpPr>
        <p:spPr>
          <a:xfrm flipH="1">
            <a:off x="3059832" y="4653136"/>
            <a:ext cx="504056" cy="0"/>
          </a:xfrm>
          <a:prstGeom prst="straightConnector1">
            <a:avLst/>
          </a:prstGeom>
          <a:ln w="57150" cmpd="sng">
            <a:solidFill>
              <a:schemeClr val="accent4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 flipH="1">
            <a:off x="2627784" y="4437112"/>
            <a:ext cx="936104" cy="0"/>
          </a:xfrm>
          <a:prstGeom prst="straightConnector1">
            <a:avLst/>
          </a:prstGeom>
          <a:ln w="57150" cmpd="sng">
            <a:solidFill>
              <a:schemeClr val="accent4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Striped Right Arrow 114"/>
          <p:cNvSpPr/>
          <p:nvPr/>
        </p:nvSpPr>
        <p:spPr>
          <a:xfrm rot="583443">
            <a:off x="1405809" y="3231214"/>
            <a:ext cx="1301846" cy="337060"/>
          </a:xfrm>
          <a:prstGeom prst="stripedRightArrow">
            <a:avLst>
              <a:gd name="adj1" fmla="val 66653"/>
              <a:gd name="adj2" fmla="val 71649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00"/>
            </a:solidFill>
          </a:ln>
          <a:scene3d>
            <a:camera prst="isometricOffAxis1Right"/>
            <a:lightRig rig="flat" dir="tl">
              <a:rot lat="0" lon="0" rev="6360000"/>
            </a:lightRig>
          </a:scene3d>
          <a:sp3d prstMaterial="flat">
            <a:bevelT w="12700" h="12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7516128" y="3889405"/>
            <a:ext cx="8200" cy="403691"/>
          </a:xfrm>
          <a:prstGeom prst="straightConnector1">
            <a:avLst/>
          </a:prstGeom>
          <a:ln w="38100" cmpd="sng">
            <a:solidFill>
              <a:srgbClr val="FF00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Striped Right Arrow 81"/>
          <p:cNvSpPr/>
          <p:nvPr/>
        </p:nvSpPr>
        <p:spPr>
          <a:xfrm rot="21027938">
            <a:off x="8070701" y="1841435"/>
            <a:ext cx="611813" cy="561983"/>
          </a:xfrm>
          <a:prstGeom prst="stripedRightArrow">
            <a:avLst/>
          </a:prstGeom>
          <a:solidFill>
            <a:schemeClr val="accent5">
              <a:lumMod val="75000"/>
            </a:schemeClr>
          </a:solidFill>
          <a:ln>
            <a:solidFill>
              <a:srgbClr val="000000"/>
            </a:solidFill>
          </a:ln>
          <a:scene3d>
            <a:camera prst="isometricOffAxis1Top"/>
            <a:lightRig rig="flat" dir="tl">
              <a:rot lat="0" lon="0" rev="6360000"/>
            </a:lightRig>
          </a:scene3d>
          <a:sp3d prstMaterial="flat">
            <a:bevelT w="12700" h="12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395536" y="548680"/>
            <a:ext cx="8640960" cy="50405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82945" tIns="41473" rIns="82945" bIns="41473" fromWordArt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Esquema Genérico do </a:t>
            </a:r>
            <a:r>
              <a:rPr lang="pt-BR" sz="2800" b="1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28000">
                      <a:schemeClr val="accent4">
                        <a:lumMod val="50000"/>
                      </a:schemeClr>
                    </a:gs>
                    <a:gs pos="45000">
                      <a:schemeClr val="accent3">
                        <a:lumMod val="75000"/>
                      </a:schemeClr>
                    </a:gs>
                    <a:gs pos="64000">
                      <a:srgbClr val="66FF66"/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/>
                <a:cs typeface="Arial Black"/>
              </a:rPr>
              <a:t>PUSMID</a:t>
            </a:r>
            <a:r>
              <a:rPr lang="pt-BR" sz="2800" i="1" baseline="30000" dirty="0" smtClean="0">
                <a:solidFill>
                  <a:srgbClr val="000000"/>
                </a:solidFill>
                <a:latin typeface="Cambria"/>
                <a:cs typeface="Cambria"/>
              </a:rPr>
              <a:t>®</a:t>
            </a:r>
            <a:endParaRPr lang="pt-B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Cube 3"/>
          <p:cNvSpPr/>
          <p:nvPr/>
        </p:nvSpPr>
        <p:spPr>
          <a:xfrm>
            <a:off x="2627784" y="2924944"/>
            <a:ext cx="2304256" cy="1080120"/>
          </a:xfrm>
          <a:prstGeom prst="cube">
            <a:avLst/>
          </a:prstGeom>
          <a:blipFill rotWithShape="1">
            <a:blip r:embed="rId2">
              <a:alphaModFix amt="83000"/>
            </a:blip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28000">
                      <a:schemeClr val="accent4">
                        <a:lumMod val="50000"/>
                      </a:schemeClr>
                    </a:gs>
                    <a:gs pos="45000">
                      <a:schemeClr val="accent3">
                        <a:lumMod val="75000"/>
                      </a:schemeClr>
                    </a:gs>
                    <a:gs pos="64000">
                      <a:srgbClr val="66FF66"/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/>
                <a:cs typeface="Arial Black"/>
              </a:rPr>
              <a:t>USMID</a:t>
            </a:r>
            <a:r>
              <a:rPr lang="pt-BR" sz="2400" i="1" baseline="30000" dirty="0" smtClean="0">
                <a:solidFill>
                  <a:srgbClr val="000000"/>
                </a:solidFill>
                <a:latin typeface="Cambria"/>
                <a:cs typeface="Cambria"/>
              </a:rPr>
              <a:t>®</a:t>
            </a:r>
            <a:endParaRPr lang="pt-BR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Can 6"/>
          <p:cNvSpPr/>
          <p:nvPr/>
        </p:nvSpPr>
        <p:spPr>
          <a:xfrm>
            <a:off x="7668344" y="1844824"/>
            <a:ext cx="360040" cy="504056"/>
          </a:xfrm>
          <a:prstGeom prst="can">
            <a:avLst>
              <a:gd name="adj" fmla="val 32349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n 7"/>
          <p:cNvSpPr/>
          <p:nvPr/>
        </p:nvSpPr>
        <p:spPr>
          <a:xfrm>
            <a:off x="683568" y="2780928"/>
            <a:ext cx="720080" cy="792088"/>
          </a:xfrm>
          <a:prstGeom prst="can">
            <a:avLst>
              <a:gd name="adj" fmla="val 32349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n 8"/>
          <p:cNvSpPr/>
          <p:nvPr/>
        </p:nvSpPr>
        <p:spPr>
          <a:xfrm>
            <a:off x="2051720" y="4005064"/>
            <a:ext cx="576064" cy="792088"/>
          </a:xfrm>
          <a:prstGeom prst="can">
            <a:avLst>
              <a:gd name="adj" fmla="val 32349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n 9"/>
          <p:cNvSpPr/>
          <p:nvPr/>
        </p:nvSpPr>
        <p:spPr>
          <a:xfrm>
            <a:off x="6228184" y="4293096"/>
            <a:ext cx="2664296" cy="1512168"/>
          </a:xfrm>
          <a:prstGeom prst="can">
            <a:avLst>
              <a:gd name="adj" fmla="val 25045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triped Right Arrow 18"/>
          <p:cNvSpPr/>
          <p:nvPr/>
        </p:nvSpPr>
        <p:spPr>
          <a:xfrm>
            <a:off x="251520" y="3284984"/>
            <a:ext cx="576064" cy="360040"/>
          </a:xfrm>
          <a:prstGeom prst="stripedRightArrow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  <a:scene3d>
            <a:camera prst="isometricTopUp"/>
            <a:lightRig rig="flat" dir="tl">
              <a:rot lat="0" lon="0" rev="6360000"/>
            </a:lightRig>
          </a:scene3d>
          <a:sp3d prstMaterial="flat">
            <a:bevelT w="12700" h="12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187624" y="2492896"/>
            <a:ext cx="0" cy="288032"/>
          </a:xfrm>
          <a:prstGeom prst="straightConnector1">
            <a:avLst/>
          </a:prstGeom>
          <a:ln w="38100" cmpd="sng">
            <a:solidFill>
              <a:srgbClr val="FF00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4" idx="5"/>
          </p:cNvCxnSpPr>
          <p:nvPr/>
        </p:nvCxnSpPr>
        <p:spPr>
          <a:xfrm>
            <a:off x="4932040" y="3329989"/>
            <a:ext cx="1512168" cy="27003"/>
          </a:xfrm>
          <a:prstGeom prst="straightConnector1">
            <a:avLst/>
          </a:prstGeom>
          <a:ln w="38100" cmpd="sng">
            <a:solidFill>
              <a:schemeClr val="accent5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059832" y="2420888"/>
            <a:ext cx="3600400" cy="0"/>
          </a:xfrm>
          <a:prstGeom prst="straightConnector1">
            <a:avLst/>
          </a:prstGeom>
          <a:ln w="38100" cmpd="sng">
            <a:solidFill>
              <a:srgbClr val="FF00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4067944" y="4221088"/>
            <a:ext cx="1152128" cy="0"/>
          </a:xfrm>
          <a:prstGeom prst="straightConnector1">
            <a:avLst/>
          </a:prstGeom>
          <a:ln w="57150" cmpd="sng">
            <a:solidFill>
              <a:schemeClr val="accent3">
                <a:lumMod val="7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707904" y="6093296"/>
            <a:ext cx="504056" cy="0"/>
          </a:xfrm>
          <a:prstGeom prst="straightConnector1">
            <a:avLst/>
          </a:prstGeom>
          <a:ln w="57150" cmpd="sng">
            <a:solidFill>
              <a:schemeClr val="accent4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059832" y="6093296"/>
            <a:ext cx="432048" cy="0"/>
          </a:xfrm>
          <a:prstGeom prst="straightConnector1">
            <a:avLst/>
          </a:prstGeom>
          <a:ln w="57150" cmpd="sng">
            <a:solidFill>
              <a:schemeClr val="accent4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3491880" y="5733256"/>
            <a:ext cx="0" cy="360040"/>
          </a:xfrm>
          <a:prstGeom prst="straightConnector1">
            <a:avLst/>
          </a:prstGeom>
          <a:ln w="57150" cmpd="sng">
            <a:solidFill>
              <a:schemeClr val="accent4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3707904" y="5733256"/>
            <a:ext cx="0" cy="360040"/>
          </a:xfrm>
          <a:prstGeom prst="straightConnector1">
            <a:avLst/>
          </a:prstGeom>
          <a:ln w="57150" cmpd="sng">
            <a:solidFill>
              <a:schemeClr val="accent4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4211960" y="5733256"/>
            <a:ext cx="0" cy="360040"/>
          </a:xfrm>
          <a:prstGeom prst="straightConnector1">
            <a:avLst/>
          </a:prstGeom>
          <a:ln w="57150" cmpd="sng">
            <a:solidFill>
              <a:schemeClr val="accent4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4427984" y="5733256"/>
            <a:ext cx="0" cy="360040"/>
          </a:xfrm>
          <a:prstGeom prst="straightConnector1">
            <a:avLst/>
          </a:prstGeom>
          <a:ln w="57150" cmpd="sng">
            <a:solidFill>
              <a:schemeClr val="accent4">
                <a:lumMod val="60000"/>
                <a:lumOff val="40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5580112" y="5185065"/>
            <a:ext cx="648072" cy="0"/>
          </a:xfrm>
          <a:prstGeom prst="straightConnector1">
            <a:avLst/>
          </a:prstGeom>
          <a:ln w="57150" cmpd="sng">
            <a:solidFill>
              <a:schemeClr val="accent4">
                <a:lumMod val="60000"/>
                <a:lumOff val="40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4788024" y="3787079"/>
            <a:ext cx="432048" cy="0"/>
          </a:xfrm>
          <a:prstGeom prst="straightConnector1">
            <a:avLst/>
          </a:prstGeom>
          <a:ln w="57150" cmpd="sng">
            <a:solidFill>
              <a:schemeClr val="accent3">
                <a:lumMod val="7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5220072" y="3789040"/>
            <a:ext cx="2" cy="416575"/>
          </a:xfrm>
          <a:prstGeom prst="straightConnector1">
            <a:avLst/>
          </a:prstGeom>
          <a:ln w="57150" cmpd="sng">
            <a:solidFill>
              <a:schemeClr val="accent3">
                <a:lumMod val="7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n 11"/>
          <p:cNvSpPr/>
          <p:nvPr/>
        </p:nvSpPr>
        <p:spPr>
          <a:xfrm>
            <a:off x="4139952" y="5013176"/>
            <a:ext cx="360040" cy="720080"/>
          </a:xfrm>
          <a:prstGeom prst="can">
            <a:avLst>
              <a:gd name="adj" fmla="val 32349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n 10"/>
          <p:cNvSpPr/>
          <p:nvPr/>
        </p:nvSpPr>
        <p:spPr>
          <a:xfrm>
            <a:off x="3419872" y="5013176"/>
            <a:ext cx="360040" cy="720080"/>
          </a:xfrm>
          <a:prstGeom prst="can">
            <a:avLst>
              <a:gd name="adj" fmla="val 32349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3" name="Striped Right Arrow 82"/>
          <p:cNvSpPr/>
          <p:nvPr/>
        </p:nvSpPr>
        <p:spPr>
          <a:xfrm rot="1594984">
            <a:off x="8275045" y="5672638"/>
            <a:ext cx="791975" cy="412352"/>
          </a:xfrm>
          <a:prstGeom prst="stripedRightArrow">
            <a:avLst/>
          </a:prstGeom>
          <a:solidFill>
            <a:srgbClr val="DCEEA7"/>
          </a:solidFill>
          <a:ln>
            <a:solidFill>
              <a:srgbClr val="000000"/>
            </a:solidFill>
          </a:ln>
          <a:scene3d>
            <a:camera prst="isometricOffAxis1Right"/>
            <a:lightRig rig="flat" dir="tl">
              <a:rot lat="0" lon="0" rev="6360000"/>
            </a:lightRig>
          </a:scene3d>
          <a:sp3d prstMaterial="flat">
            <a:bevelT w="12700" h="12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79512" y="3717032"/>
            <a:ext cx="1254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Entrada do</a:t>
            </a:r>
          </a:p>
          <a:p>
            <a:r>
              <a:rPr lang="pt-BR" dirty="0" smtClean="0"/>
              <a:t>Efluente</a:t>
            </a:r>
            <a:endParaRPr lang="pt-BR" dirty="0"/>
          </a:p>
        </p:txBody>
      </p:sp>
      <p:sp>
        <p:nvSpPr>
          <p:cNvPr id="108" name="TextBox 107"/>
          <p:cNvSpPr txBox="1"/>
          <p:nvPr/>
        </p:nvSpPr>
        <p:spPr>
          <a:xfrm>
            <a:off x="7596336" y="1124744"/>
            <a:ext cx="183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Saída do Lodo </a:t>
            </a:r>
          </a:p>
          <a:p>
            <a:r>
              <a:rPr lang="pt-BR" dirty="0" err="1" smtClean="0"/>
              <a:t>p</a:t>
            </a:r>
            <a:r>
              <a:rPr lang="pt-BR" dirty="0" smtClean="0"/>
              <a:t>/ desidratação</a:t>
            </a:r>
            <a:endParaRPr lang="pt-BR" dirty="0"/>
          </a:p>
        </p:txBody>
      </p:sp>
      <p:sp>
        <p:nvSpPr>
          <p:cNvPr id="109" name="TextBox 108"/>
          <p:cNvSpPr txBox="1"/>
          <p:nvPr/>
        </p:nvSpPr>
        <p:spPr>
          <a:xfrm>
            <a:off x="6444208" y="5733256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Saída de água</a:t>
            </a:r>
          </a:p>
          <a:p>
            <a:r>
              <a:rPr lang="pt-BR" dirty="0" err="1" smtClean="0"/>
              <a:t>p</a:t>
            </a:r>
            <a:r>
              <a:rPr lang="pt-BR" dirty="0" smtClean="0"/>
              <a:t>/ reuso ou descarte</a:t>
            </a:r>
          </a:p>
        </p:txBody>
      </p:sp>
      <p:pic>
        <p:nvPicPr>
          <p:cNvPr id="2" name="Picture 1" descr="Casa Química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75" b="84167" l="9141" r="871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268760"/>
            <a:ext cx="1584176" cy="1188132"/>
          </a:xfrm>
          <a:prstGeom prst="rect">
            <a:avLst/>
          </a:prstGeom>
        </p:spPr>
      </p:pic>
      <p:cxnSp>
        <p:nvCxnSpPr>
          <p:cNvPr id="48" name="Straight Arrow Connector 47"/>
          <p:cNvCxnSpPr/>
          <p:nvPr/>
        </p:nvCxnSpPr>
        <p:spPr>
          <a:xfrm flipH="1">
            <a:off x="1187624" y="2492896"/>
            <a:ext cx="1368152" cy="0"/>
          </a:xfrm>
          <a:prstGeom prst="straightConnector1">
            <a:avLst/>
          </a:prstGeom>
          <a:ln w="38100" cmpd="sng">
            <a:solidFill>
              <a:srgbClr val="FF00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915816" y="2132856"/>
            <a:ext cx="0" cy="432048"/>
          </a:xfrm>
          <a:prstGeom prst="straightConnector1">
            <a:avLst/>
          </a:prstGeom>
          <a:ln w="38100" cmpd="sng">
            <a:solidFill>
              <a:srgbClr val="FF00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6676046" y="3887784"/>
            <a:ext cx="851004" cy="0"/>
          </a:xfrm>
          <a:prstGeom prst="straightConnector1">
            <a:avLst/>
          </a:prstGeom>
          <a:ln w="38100" cmpd="sng">
            <a:solidFill>
              <a:srgbClr val="FF00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6660232" y="2417978"/>
            <a:ext cx="0" cy="1485336"/>
          </a:xfrm>
          <a:prstGeom prst="straightConnector1">
            <a:avLst/>
          </a:prstGeom>
          <a:ln w="38100" cmpd="sng">
            <a:solidFill>
              <a:srgbClr val="FF00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2915816" y="2564904"/>
            <a:ext cx="1368152" cy="0"/>
          </a:xfrm>
          <a:prstGeom prst="straightConnector1">
            <a:avLst/>
          </a:prstGeom>
          <a:ln w="38100" cmpd="sng">
            <a:solidFill>
              <a:srgbClr val="FF00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4283968" y="2564904"/>
            <a:ext cx="0" cy="360040"/>
          </a:xfrm>
          <a:prstGeom prst="straightConnector1">
            <a:avLst/>
          </a:prstGeom>
          <a:ln w="38100" cmpd="sng">
            <a:solidFill>
              <a:srgbClr val="FF00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1691680" y="2719132"/>
            <a:ext cx="0" cy="554462"/>
          </a:xfrm>
          <a:prstGeom prst="straightConnector1">
            <a:avLst/>
          </a:prstGeom>
          <a:ln w="38100" cmpd="sng">
            <a:solidFill>
              <a:srgbClr val="FF00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1691680" y="2708920"/>
            <a:ext cx="1008112" cy="0"/>
          </a:xfrm>
          <a:prstGeom prst="straightConnector1">
            <a:avLst/>
          </a:prstGeom>
          <a:ln w="38100" cmpd="sng">
            <a:solidFill>
              <a:srgbClr val="FF00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2699792" y="2132856"/>
            <a:ext cx="0" cy="576064"/>
          </a:xfrm>
          <a:prstGeom prst="straightConnector1">
            <a:avLst/>
          </a:prstGeom>
          <a:ln w="38100" cmpd="sng">
            <a:solidFill>
              <a:srgbClr val="FF00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6804248" y="2780928"/>
            <a:ext cx="504056" cy="0"/>
          </a:xfrm>
          <a:prstGeom prst="straightConnector1">
            <a:avLst/>
          </a:prstGeom>
          <a:ln w="38100" cmpd="sng">
            <a:solidFill>
              <a:schemeClr val="accent5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7308304" y="1988840"/>
            <a:ext cx="360040" cy="0"/>
          </a:xfrm>
          <a:prstGeom prst="straightConnector1">
            <a:avLst/>
          </a:prstGeom>
          <a:ln w="38100" cmpd="sng">
            <a:solidFill>
              <a:schemeClr val="accent5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V="1">
            <a:off x="7308304" y="1988840"/>
            <a:ext cx="0" cy="792088"/>
          </a:xfrm>
          <a:prstGeom prst="straightConnector1">
            <a:avLst/>
          </a:prstGeom>
          <a:ln w="38100" cmpd="sng">
            <a:solidFill>
              <a:schemeClr val="accent5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Curved Connector 87"/>
          <p:cNvCxnSpPr/>
          <p:nvPr/>
        </p:nvCxnSpPr>
        <p:spPr>
          <a:xfrm rot="5400000" flipH="1" flipV="1">
            <a:off x="6336196" y="2888940"/>
            <a:ext cx="576064" cy="360040"/>
          </a:xfrm>
          <a:prstGeom prst="curvedConnector3">
            <a:avLst>
              <a:gd name="adj1" fmla="val 50000"/>
            </a:avLst>
          </a:prstGeom>
          <a:ln w="38100" cmpd="sng">
            <a:solidFill>
              <a:schemeClr val="accent5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2555776" y="2204864"/>
            <a:ext cx="0" cy="288032"/>
          </a:xfrm>
          <a:prstGeom prst="straightConnector1">
            <a:avLst/>
          </a:prstGeom>
          <a:ln w="38100" cmpd="sng">
            <a:solidFill>
              <a:srgbClr val="FF00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>
            <a:off x="3059832" y="2132856"/>
            <a:ext cx="0" cy="288032"/>
          </a:xfrm>
          <a:prstGeom prst="straightConnector1">
            <a:avLst/>
          </a:prstGeom>
          <a:ln w="38100" cmpd="sng">
            <a:solidFill>
              <a:srgbClr val="FF00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0" name="Cube 159"/>
          <p:cNvSpPr/>
          <p:nvPr/>
        </p:nvSpPr>
        <p:spPr>
          <a:xfrm>
            <a:off x="3563888" y="4077072"/>
            <a:ext cx="504056" cy="720080"/>
          </a:xfrm>
          <a:prstGeom prst="cube">
            <a:avLst/>
          </a:prstGeom>
          <a:blipFill rotWithShape="1">
            <a:blip r:embed="rId2">
              <a:alphaModFix amt="83000"/>
            </a:blip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Wingdings"/>
                <a:ea typeface="Wingdings"/>
                <a:cs typeface="Wingdings"/>
                <a:sym typeface="Wingdings"/>
              </a:rPr>
              <a:t></a:t>
            </a:r>
          </a:p>
          <a:p>
            <a:pPr algn="ctr"/>
            <a:r>
              <a:rPr lang="pt-BR" sz="1600" b="1" dirty="0" smtClean="0">
                <a:ln w="12700">
                  <a:noFill/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Wingdings"/>
                <a:ea typeface="Wingdings"/>
                <a:cs typeface="Wingdings"/>
                <a:sym typeface="Wingdings"/>
              </a:rPr>
              <a:t></a:t>
            </a:r>
            <a:endParaRPr lang="pt-BR" sz="1600" b="1" dirty="0">
              <a:ln w="12700">
                <a:noFill/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cxnSp>
        <p:nvCxnSpPr>
          <p:cNvPr id="166" name="Straight Arrow Connector 165"/>
          <p:cNvCxnSpPr/>
          <p:nvPr/>
        </p:nvCxnSpPr>
        <p:spPr>
          <a:xfrm flipH="1">
            <a:off x="3059832" y="4653136"/>
            <a:ext cx="2" cy="1440160"/>
          </a:xfrm>
          <a:prstGeom prst="straightConnector1">
            <a:avLst/>
          </a:prstGeom>
          <a:ln w="57150" cmpd="sng">
            <a:solidFill>
              <a:schemeClr val="accent4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>
            <a:off x="4427984" y="6093296"/>
            <a:ext cx="1152128" cy="0"/>
          </a:xfrm>
          <a:prstGeom prst="straightConnector1">
            <a:avLst/>
          </a:prstGeom>
          <a:ln w="57150" cmpd="sng">
            <a:solidFill>
              <a:schemeClr val="accent4">
                <a:lumMod val="60000"/>
                <a:lumOff val="40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/>
          <p:nvPr/>
        </p:nvCxnSpPr>
        <p:spPr>
          <a:xfrm flipV="1">
            <a:off x="5580112" y="5157192"/>
            <a:ext cx="0" cy="958427"/>
          </a:xfrm>
          <a:prstGeom prst="straightConnector1">
            <a:avLst/>
          </a:prstGeom>
          <a:ln w="57150" cmpd="sng">
            <a:solidFill>
              <a:schemeClr val="accent4">
                <a:lumMod val="60000"/>
                <a:lumOff val="40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9" name="TextBox 178"/>
          <p:cNvSpPr txBox="1"/>
          <p:nvPr/>
        </p:nvSpPr>
        <p:spPr>
          <a:xfrm>
            <a:off x="3131840" y="1556792"/>
            <a:ext cx="10960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dirty="0" smtClean="0"/>
              <a:t>CASA </a:t>
            </a:r>
          </a:p>
          <a:p>
            <a:pPr algn="r"/>
            <a:r>
              <a:rPr lang="pt-BR" dirty="0" smtClean="0"/>
              <a:t>QUÍMICA</a:t>
            </a:r>
            <a:endParaRPr lang="pt-BR" dirty="0"/>
          </a:p>
        </p:txBody>
      </p:sp>
      <p:cxnSp>
        <p:nvCxnSpPr>
          <p:cNvPr id="181" name="Straight Arrow Connector 180"/>
          <p:cNvCxnSpPr/>
          <p:nvPr/>
        </p:nvCxnSpPr>
        <p:spPr>
          <a:xfrm flipH="1">
            <a:off x="1547664" y="4221088"/>
            <a:ext cx="504056" cy="0"/>
          </a:xfrm>
          <a:prstGeom prst="straightConnector1">
            <a:avLst/>
          </a:prstGeom>
          <a:ln w="57150" cmpd="sng">
            <a:solidFill>
              <a:schemeClr val="accent4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/>
          <p:nvPr/>
        </p:nvCxnSpPr>
        <p:spPr>
          <a:xfrm flipV="1">
            <a:off x="1547664" y="3501008"/>
            <a:ext cx="0" cy="720080"/>
          </a:xfrm>
          <a:prstGeom prst="straightConnector1">
            <a:avLst/>
          </a:prstGeom>
          <a:ln w="57150" cmpd="sng">
            <a:solidFill>
              <a:schemeClr val="accent4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87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usiness-model-canvas-9-block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2" t="17577" r="22732" b="9765"/>
          <a:stretch/>
        </p:blipFill>
        <p:spPr>
          <a:xfrm>
            <a:off x="4139952" y="1700808"/>
            <a:ext cx="4075632" cy="3010223"/>
          </a:xfrm>
          <a:prstGeom prst="rect">
            <a:avLst/>
          </a:prstGeom>
        </p:spPr>
      </p:pic>
      <p:sp>
        <p:nvSpPr>
          <p:cNvPr id="16" name="Title 2"/>
          <p:cNvSpPr txBox="1">
            <a:spLocks/>
          </p:cNvSpPr>
          <p:nvPr/>
        </p:nvSpPr>
        <p:spPr>
          <a:xfrm>
            <a:off x="179512" y="764704"/>
            <a:ext cx="8208912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x-none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Modelo de Negócio do </a:t>
            </a:r>
            <a:r>
              <a:rPr lang="pt-BR" sz="4000" b="1" i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28000">
                      <a:schemeClr val="accent4">
                        <a:lumMod val="50000"/>
                      </a:schemeClr>
                    </a:gs>
                    <a:gs pos="45000">
                      <a:schemeClr val="accent3">
                        <a:lumMod val="75000"/>
                      </a:schemeClr>
                    </a:gs>
                    <a:gs pos="64000">
                      <a:srgbClr val="66FF66"/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/>
                <a:cs typeface="Arial Black"/>
              </a:rPr>
              <a:t>PUSMID</a:t>
            </a:r>
            <a:r>
              <a:rPr lang="pt-BR" sz="4000" i="1" baseline="30000" dirty="0">
                <a:solidFill>
                  <a:srgbClr val="000000"/>
                </a:solidFill>
                <a:latin typeface="Cambria"/>
                <a:cs typeface="Cambria"/>
              </a:rPr>
              <a:t>®</a:t>
            </a:r>
            <a:r>
              <a:rPr lang="x-none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pt-BR" sz="4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1187624" y="2708920"/>
            <a:ext cx="1835696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x-none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Canvas</a:t>
            </a:r>
            <a:endParaRPr lang="pt-BR" sz="4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734478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3635896" y="982846"/>
            <a:ext cx="2160240" cy="4822418"/>
            <a:chOff x="3635896" y="982846"/>
            <a:chExt cx="2160240" cy="4822418"/>
          </a:xfrm>
        </p:grpSpPr>
        <p:sp>
          <p:nvSpPr>
            <p:cNvPr id="65" name="Rounded Rectangle 64"/>
            <p:cNvSpPr/>
            <p:nvPr/>
          </p:nvSpPr>
          <p:spPr>
            <a:xfrm>
              <a:off x="3635896" y="982846"/>
              <a:ext cx="2160240" cy="4822418"/>
            </a:xfrm>
            <a:prstGeom prst="roundRect">
              <a:avLst/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58775" indent="-179388">
                <a:buFont typeface="Arial"/>
                <a:buChar char="•"/>
              </a:pPr>
              <a:r>
                <a:rPr lang="pt-BR" dirty="0" smtClean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chemeClr val="bg2">
                      <a:lumMod val="90000"/>
                    </a:schemeClr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</a:rPr>
                <a:t>Sequestro de minerais;</a:t>
              </a:r>
            </a:p>
            <a:p>
              <a:pPr marL="358775" indent="-179388">
                <a:buFont typeface="Arial"/>
                <a:buChar char="•"/>
              </a:pPr>
              <a:endParaRPr lang="pt-BR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endParaRPr>
            </a:p>
            <a:p>
              <a:pPr marL="358775" indent="-179388">
                <a:buFont typeface="Arial"/>
                <a:buChar char="•"/>
              </a:pPr>
              <a:r>
                <a:rPr lang="pt-BR" dirty="0" smtClean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chemeClr val="bg2">
                      <a:lumMod val="90000"/>
                    </a:schemeClr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</a:rPr>
                <a:t>Garantia de Eficiência no processo;</a:t>
              </a:r>
            </a:p>
            <a:p>
              <a:pPr marL="358775" indent="-179388">
                <a:buFont typeface="Arial"/>
                <a:buChar char="•"/>
              </a:pPr>
              <a:endParaRPr lang="pt-BR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endParaRPr>
            </a:p>
            <a:p>
              <a:pPr marL="358775" indent="-179388">
                <a:buFont typeface="Arial"/>
                <a:buChar char="•"/>
              </a:pPr>
              <a:r>
                <a:rPr lang="pt-BR" dirty="0" smtClean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chemeClr val="bg2">
                      <a:lumMod val="90000"/>
                    </a:schemeClr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</a:rPr>
                <a:t>Custo-Benefício positivo;</a:t>
              </a:r>
            </a:p>
            <a:p>
              <a:pPr marL="358775" indent="-179388">
                <a:buFont typeface="Arial"/>
                <a:buChar char="•"/>
              </a:pPr>
              <a:endParaRPr lang="pt-BR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endParaRPr>
            </a:p>
            <a:p>
              <a:pPr marL="358775" indent="-179388">
                <a:buFont typeface="Arial"/>
                <a:buChar char="•"/>
              </a:pPr>
              <a:r>
                <a:rPr lang="pt-BR" dirty="0" smtClean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chemeClr val="bg2">
                      <a:lumMod val="90000"/>
                    </a:schemeClr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</a:rPr>
                <a:t>Conformidade ambiental</a:t>
              </a:r>
              <a:endParaRPr lang="pt-BR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pic>
          <p:nvPicPr>
            <p:cNvPr id="19" name="Picture 18" descr="LOGO PUSMID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28" y="1052736"/>
              <a:ext cx="1528226" cy="550316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07504" y="980728"/>
            <a:ext cx="2016224" cy="4824536"/>
            <a:chOff x="179512" y="980728"/>
            <a:chExt cx="2016224" cy="4824536"/>
          </a:xfrm>
        </p:grpSpPr>
        <p:sp>
          <p:nvSpPr>
            <p:cNvPr id="2" name="Rounded Rectangle 1"/>
            <p:cNvSpPr/>
            <p:nvPr/>
          </p:nvSpPr>
          <p:spPr>
            <a:xfrm>
              <a:off x="179512" y="980728"/>
              <a:ext cx="2016224" cy="4824536"/>
            </a:xfrm>
            <a:prstGeom prst="roundRect">
              <a:avLst/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pic>
          <p:nvPicPr>
            <p:cNvPr id="23" name="Picture 22" descr="AA023118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1052736"/>
              <a:ext cx="800768" cy="905062"/>
            </a:xfrm>
            <a:prstGeom prst="rect">
              <a:avLst/>
            </a:prstGeom>
          </p:spPr>
        </p:pic>
        <p:pic>
          <p:nvPicPr>
            <p:cNvPr id="3" name="Picture 2" descr="Flotador 1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2420888"/>
              <a:ext cx="1584176" cy="891363"/>
            </a:xfrm>
            <a:prstGeom prst="rect">
              <a:avLst/>
            </a:prstGeom>
          </p:spPr>
        </p:pic>
        <p:pic>
          <p:nvPicPr>
            <p:cNvPr id="6" name="Picture 5" descr="Serviços.jpg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3284984"/>
              <a:ext cx="1480137" cy="1356792"/>
            </a:xfrm>
            <a:prstGeom prst="rect">
              <a:avLst/>
            </a:prstGeom>
          </p:spPr>
        </p:pic>
        <p:pic>
          <p:nvPicPr>
            <p:cNvPr id="9" name="Picture 8" descr="Logística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4653136"/>
              <a:ext cx="1320144" cy="1066676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6660232" y="982846"/>
            <a:ext cx="2376264" cy="4822418"/>
            <a:chOff x="6660232" y="982846"/>
            <a:chExt cx="2376264" cy="4822418"/>
          </a:xfrm>
        </p:grpSpPr>
        <p:sp>
          <p:nvSpPr>
            <p:cNvPr id="66" name="Rounded Rectangle 65"/>
            <p:cNvSpPr/>
            <p:nvPr/>
          </p:nvSpPr>
          <p:spPr>
            <a:xfrm>
              <a:off x="6660232" y="982846"/>
              <a:ext cx="2376264" cy="4822418"/>
            </a:xfrm>
            <a:prstGeom prst="roundRect">
              <a:avLst/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38162"/>
              <a:endParaRPr lang="pt-BR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pic>
          <p:nvPicPr>
            <p:cNvPr id="10" name="Picture 9" descr="Bebidas-alcoólicas-na-dieta-low-carb.jp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288" y="1052736"/>
              <a:ext cx="1586508" cy="1057672"/>
            </a:xfrm>
            <a:prstGeom prst="rect">
              <a:avLst/>
            </a:prstGeom>
          </p:spPr>
        </p:pic>
        <p:pic>
          <p:nvPicPr>
            <p:cNvPr id="12" name="Picture 11" descr="Galvanoplastia.jpe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272" y="3212976"/>
              <a:ext cx="1152128" cy="914387"/>
            </a:xfrm>
            <a:prstGeom prst="rect">
              <a:avLst/>
            </a:prstGeom>
          </p:spPr>
        </p:pic>
        <p:pic>
          <p:nvPicPr>
            <p:cNvPr id="13" name="Picture 12" descr="produtos-limpeza.jp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6336" y="4149080"/>
              <a:ext cx="1368152" cy="942505"/>
            </a:xfrm>
            <a:prstGeom prst="rect">
              <a:avLst/>
            </a:prstGeom>
          </p:spPr>
        </p:pic>
        <p:pic>
          <p:nvPicPr>
            <p:cNvPr id="16" name="Picture 15" descr="Ind. Alimentícia.jp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328" y="2204864"/>
              <a:ext cx="1296144" cy="860721"/>
            </a:xfrm>
            <a:prstGeom prst="rect">
              <a:avLst/>
            </a:prstGeom>
          </p:spPr>
        </p:pic>
        <p:pic>
          <p:nvPicPr>
            <p:cNvPr id="5" name="Picture 4" descr="200235995-001.pn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6296" y="4941168"/>
              <a:ext cx="720080" cy="720080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179512" y="5877272"/>
            <a:ext cx="4392488" cy="864096"/>
          </a:xfrm>
          <a:prstGeom prst="rect">
            <a:avLst/>
          </a:prstGeom>
          <a:solidFill>
            <a:srgbClr val="FFFFFF"/>
          </a:solidFill>
          <a:ln w="12700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Redução dos Custos com a eliminação da Tributação em cascata</a:t>
            </a:r>
            <a:endParaRPr lang="pt-BR" dirty="0"/>
          </a:p>
        </p:txBody>
      </p:sp>
      <p:sp>
        <p:nvSpPr>
          <p:cNvPr id="8" name="Rectangle 7"/>
          <p:cNvSpPr/>
          <p:nvPr/>
        </p:nvSpPr>
        <p:spPr>
          <a:xfrm>
            <a:off x="4644008" y="5877272"/>
            <a:ext cx="4392488" cy="864096"/>
          </a:xfrm>
          <a:prstGeom prst="rect">
            <a:avLst/>
          </a:prstGeom>
          <a:solidFill>
            <a:srgbClr val="FFFFFF"/>
          </a:solidFill>
          <a:ln w="12700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/>
              <a:buChar char="•"/>
            </a:pPr>
            <a:r>
              <a:rPr lang="pt-BR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Contrato de Comodato (Prod. e </a:t>
            </a:r>
            <a:r>
              <a:rPr lang="pt-BR" dirty="0" err="1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Svçs</a:t>
            </a:r>
            <a:r>
              <a:rPr lang="pt-BR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);</a:t>
            </a:r>
          </a:p>
          <a:p>
            <a:pPr marL="285750" indent="-285750" algn="ctr">
              <a:buFont typeface="Arial"/>
              <a:buChar char="•"/>
            </a:pPr>
            <a:r>
              <a:rPr lang="pt-BR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Aquisição Pura e simples</a:t>
            </a:r>
            <a:endParaRPr lang="pt-BR" dirty="0">
              <a:ln w="10160">
                <a:solidFill>
                  <a:schemeClr val="tx1"/>
                </a:solidFill>
                <a:prstDash val="solid"/>
              </a:ln>
              <a:solidFill>
                <a:schemeClr val="bg2">
                  <a:lumMod val="9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pt-BR" dirty="0"/>
          </a:p>
        </p:txBody>
      </p:sp>
      <p:sp>
        <p:nvSpPr>
          <p:cNvPr id="14" name="Plus 13"/>
          <p:cNvSpPr/>
          <p:nvPr/>
        </p:nvSpPr>
        <p:spPr>
          <a:xfrm>
            <a:off x="1547664" y="2996952"/>
            <a:ext cx="2664296" cy="3240360"/>
          </a:xfrm>
          <a:prstGeom prst="mathPlus">
            <a:avLst>
              <a:gd name="adj1" fmla="val 52118"/>
            </a:avLst>
          </a:prstGeom>
          <a:solidFill>
            <a:srgbClr val="FFFFFF"/>
          </a:solidFill>
          <a:ln w="12700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Indústria e Laboratórios envolvidos</a:t>
            </a:r>
            <a:endParaRPr lang="pt-BR" dirty="0">
              <a:ln w="10160">
                <a:solidFill>
                  <a:schemeClr val="tx1"/>
                </a:solidFill>
                <a:prstDash val="solid"/>
              </a:ln>
              <a:solidFill>
                <a:schemeClr val="bg2">
                  <a:lumMod val="9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2" name="Right Arrow 51"/>
          <p:cNvSpPr/>
          <p:nvPr/>
        </p:nvSpPr>
        <p:spPr>
          <a:xfrm>
            <a:off x="5652120" y="3501008"/>
            <a:ext cx="1656184" cy="2376264"/>
          </a:xfrm>
          <a:prstGeom prst="rightArrow">
            <a:avLst>
              <a:gd name="adj1" fmla="val 74686"/>
              <a:gd name="adj2" fmla="val 37081"/>
            </a:avLst>
          </a:prstGeom>
          <a:solidFill>
            <a:srgbClr val="FFFFFF"/>
          </a:solidFill>
          <a:ln w="12700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err="1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Forneci-mento</a:t>
            </a:r>
            <a:r>
              <a:rPr lang="pt-BR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de </a:t>
            </a:r>
            <a:r>
              <a:rPr lang="pt-BR" dirty="0" err="1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Svçs</a:t>
            </a:r>
            <a:r>
              <a:rPr lang="pt-BR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pt-BR" dirty="0" err="1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Eqtos</a:t>
            </a:r>
            <a:r>
              <a:rPr lang="pt-BR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e Produtos</a:t>
            </a:r>
            <a:endParaRPr lang="pt-BR" dirty="0">
              <a:ln w="10160">
                <a:solidFill>
                  <a:schemeClr val="tx1"/>
                </a:solidFill>
                <a:prstDash val="solid"/>
              </a:ln>
              <a:solidFill>
                <a:schemeClr val="bg2">
                  <a:lumMod val="9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Plus 17"/>
          <p:cNvSpPr/>
          <p:nvPr/>
        </p:nvSpPr>
        <p:spPr>
          <a:xfrm>
            <a:off x="1541918" y="548680"/>
            <a:ext cx="2664296" cy="3240360"/>
          </a:xfrm>
          <a:prstGeom prst="mathPlus">
            <a:avLst>
              <a:gd name="adj1" fmla="val 52118"/>
            </a:avLst>
          </a:prstGeom>
          <a:solidFill>
            <a:srgbClr val="FFFFFF"/>
          </a:solidFill>
          <a:ln w="12700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Equipe Qualificada + Desenvolvedores do Processo</a:t>
            </a:r>
            <a:endParaRPr lang="pt-BR" dirty="0">
              <a:ln w="10160">
                <a:solidFill>
                  <a:schemeClr val="tx1"/>
                </a:solidFill>
                <a:prstDash val="solid"/>
              </a:ln>
              <a:solidFill>
                <a:schemeClr val="bg2">
                  <a:lumMod val="9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5652120" y="1052736"/>
            <a:ext cx="1656184" cy="2376264"/>
          </a:xfrm>
          <a:prstGeom prst="rightArrow">
            <a:avLst>
              <a:gd name="adj1" fmla="val 73596"/>
              <a:gd name="adj2" fmla="val 37081"/>
            </a:avLst>
          </a:prstGeom>
          <a:solidFill>
            <a:srgbClr val="FFFFFF"/>
          </a:solidFill>
          <a:ln w="12700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err="1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Transpa-rência</a:t>
            </a:r>
            <a:r>
              <a:rPr lang="pt-BR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pt-BR" dirty="0" err="1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Coopera-ção</a:t>
            </a:r>
            <a:r>
              <a:rPr lang="pt-BR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e  Sigilo</a:t>
            </a:r>
            <a:endParaRPr lang="pt-BR" dirty="0">
              <a:ln w="10160">
                <a:solidFill>
                  <a:schemeClr val="tx1"/>
                </a:solidFill>
                <a:prstDash val="solid"/>
              </a:ln>
              <a:solidFill>
                <a:schemeClr val="bg2">
                  <a:lumMod val="9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4" name="Title 2"/>
          <p:cNvSpPr txBox="1">
            <a:spLocks/>
          </p:cNvSpPr>
          <p:nvPr/>
        </p:nvSpPr>
        <p:spPr>
          <a:xfrm>
            <a:off x="683568" y="188640"/>
            <a:ext cx="8208912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x-none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Modelo de Negócio do </a:t>
            </a:r>
            <a:r>
              <a:rPr lang="pt-BR" sz="3200" b="1" i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28000">
                      <a:schemeClr val="accent4">
                        <a:lumMod val="50000"/>
                      </a:schemeClr>
                    </a:gs>
                    <a:gs pos="45000">
                      <a:schemeClr val="accent3">
                        <a:lumMod val="75000"/>
                      </a:schemeClr>
                    </a:gs>
                    <a:gs pos="64000">
                      <a:srgbClr val="66FF66"/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/>
                <a:cs typeface="Arial Black"/>
              </a:rPr>
              <a:t>PUSMID</a:t>
            </a:r>
            <a:r>
              <a:rPr lang="pt-BR" sz="3200" i="1" baseline="30000" dirty="0">
                <a:solidFill>
                  <a:srgbClr val="000000"/>
                </a:solidFill>
                <a:latin typeface="Cambria"/>
                <a:cs typeface="Cambria"/>
              </a:rPr>
              <a:t>®</a:t>
            </a:r>
            <a:r>
              <a:rPr lang="x-none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pt-BR" sz="32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40352" y="188640"/>
            <a:ext cx="79208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flat" dir="tl">
              <a:rot lat="0" lon="0" rev="6360000"/>
            </a:lightRig>
          </a:scene3d>
          <a:sp3d prstMaterial="flat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842989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52" grpId="0" animBg="1"/>
      <p:bldP spid="18" grpId="0" animBg="1"/>
      <p:bldP spid="22" grpId="0" animBg="1"/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 SOL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4149080"/>
            <a:ext cx="3543300" cy="2286000"/>
          </a:xfrm>
          <a:prstGeom prst="rect">
            <a:avLst/>
          </a:prstGeom>
        </p:spPr>
      </p:pic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611560" y="908720"/>
            <a:ext cx="6120680" cy="64807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82945" tIns="41473" rIns="82945" bIns="41473" fromWordArt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x-none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O </a:t>
            </a:r>
            <a:r>
              <a:rPr lang="pt-BR" sz="2800" b="1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28000">
                      <a:schemeClr val="accent4">
                        <a:lumMod val="50000"/>
                      </a:schemeClr>
                    </a:gs>
                    <a:gs pos="45000">
                      <a:schemeClr val="accent3">
                        <a:lumMod val="75000"/>
                      </a:schemeClr>
                    </a:gs>
                    <a:gs pos="64000">
                      <a:srgbClr val="66FF66"/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/>
                <a:cs typeface="Arial Black"/>
              </a:rPr>
              <a:t>PUSMID</a:t>
            </a:r>
            <a:r>
              <a:rPr lang="pt-BR" sz="2800" i="1" baseline="30000" dirty="0">
                <a:solidFill>
                  <a:srgbClr val="000000"/>
                </a:solidFill>
                <a:latin typeface="Cambria"/>
                <a:cs typeface="Cambria"/>
              </a:rPr>
              <a:t>®</a:t>
            </a:r>
            <a:r>
              <a:rPr lang="x-none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 FOI DEMONSTRADO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x-none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E APROVADO EM:</a:t>
            </a:r>
            <a:endParaRPr lang="pt-B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2" name="Picture 1" descr="LOGO ALIBEM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2492896"/>
            <a:ext cx="592554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584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1268760"/>
            <a:ext cx="9252520" cy="3960440"/>
          </a:xfrm>
          <a:prstGeom prst="rect">
            <a:avLst/>
          </a:prstGeom>
          <a:solidFill>
            <a:schemeClr val="bg1">
              <a:lumMod val="7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750401" y="2007571"/>
            <a:ext cx="3189600" cy="367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23B8D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pt-BR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79512" y="1772816"/>
            <a:ext cx="8712968" cy="10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23B8D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9" tIns="40820" rIns="81639" bIns="4082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pt-BR" altLang="pt-BR" sz="2700" dirty="0" smtClean="0">
                <a:solidFill>
                  <a:srgbClr val="006B6B"/>
                </a:solidFill>
                <a:latin typeface="+mn-lt"/>
                <a:ea typeface="ＭＳ Ｐゴシック" charset="-128"/>
              </a:rPr>
              <a:t>A adoção do </a:t>
            </a:r>
            <a:r>
              <a:rPr lang="pt-BR" sz="2400" b="1" i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28000">
                      <a:schemeClr val="accent4">
                        <a:lumMod val="50000"/>
                      </a:schemeClr>
                    </a:gs>
                    <a:gs pos="45000">
                      <a:schemeClr val="accent3">
                        <a:lumMod val="75000"/>
                      </a:schemeClr>
                    </a:gs>
                    <a:gs pos="64000">
                      <a:srgbClr val="66FF66"/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/>
                <a:ea typeface="+mn-ea"/>
                <a:cs typeface="Arial Black"/>
              </a:rPr>
              <a:t>PUSMID</a:t>
            </a:r>
            <a:r>
              <a:rPr lang="pt-BR" sz="2800" i="1" baseline="30000" dirty="0" smtClean="0">
                <a:latin typeface="Cambria"/>
                <a:cs typeface="Cambria"/>
              </a:rPr>
              <a:t>®</a:t>
            </a:r>
            <a:r>
              <a:rPr lang="pt-BR" altLang="pt-BR" sz="2800" dirty="0" smtClean="0">
                <a:solidFill>
                  <a:srgbClr val="006B6B"/>
                </a:solidFill>
                <a:latin typeface="+mn-lt"/>
                <a:ea typeface="ＭＳ Ｐゴシック" charset="-128"/>
              </a:rPr>
              <a:t> </a:t>
            </a:r>
            <a:r>
              <a:rPr lang="pt-BR" altLang="pt-BR" sz="2700" dirty="0" smtClean="0">
                <a:solidFill>
                  <a:srgbClr val="006B6B"/>
                </a:solidFill>
                <a:latin typeface="+mn-lt"/>
                <a:ea typeface="ＭＳ Ｐゴシック" charset="-128"/>
              </a:rPr>
              <a:t>como processo sequestrante de poluentes do efluente é uma </a:t>
            </a:r>
            <a:r>
              <a:rPr lang="pt-BR" altLang="pt-BR" sz="2700" b="1" i="1" dirty="0" smtClean="0">
                <a:solidFill>
                  <a:srgbClr val="006B6B"/>
                </a:solidFill>
                <a:latin typeface="+mn-lt"/>
                <a:ea typeface="ＭＳ Ｐゴシック" charset="-128"/>
              </a:rPr>
              <a:t>atitude de respeito ambiental</a:t>
            </a:r>
            <a:r>
              <a:rPr lang="pt-BR" altLang="pt-BR" sz="2700" dirty="0" smtClean="0">
                <a:solidFill>
                  <a:srgbClr val="006B6B"/>
                </a:solidFill>
                <a:latin typeface="+mn-lt"/>
                <a:ea typeface="ＭＳ Ｐゴシック" charset="-128"/>
              </a:rPr>
              <a:t>.</a:t>
            </a:r>
            <a:endParaRPr lang="pt-BR" altLang="pt-BR" sz="2700" dirty="0">
              <a:solidFill>
                <a:srgbClr val="006B6B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6628" name="WordArt 4"/>
          <p:cNvSpPr>
            <a:spLocks noChangeArrowheads="1" noChangeShapeType="1" noTextEdit="1"/>
          </p:cNvSpPr>
          <p:nvPr/>
        </p:nvSpPr>
        <p:spPr bwMode="auto">
          <a:xfrm>
            <a:off x="0" y="764704"/>
            <a:ext cx="4167360" cy="55877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82945" tIns="41473" rIns="82945" bIns="41473" fromWordArt="1"/>
          <a:lstStyle/>
          <a:p>
            <a:r>
              <a:rPr lang="pt-BR" sz="2900" b="1" dirty="0">
                <a:solidFill>
                  <a:schemeClr val="bg1">
                    <a:lumMod val="50000"/>
                  </a:schemeClr>
                </a:solidFill>
              </a:rPr>
              <a:t>CONCLUSÃO</a:t>
            </a:r>
          </a:p>
        </p:txBody>
      </p:sp>
      <p:pic>
        <p:nvPicPr>
          <p:cNvPr id="1028" name="Picture 4" descr="http://assets.inhabitat.com/wp-content/blogs.dir/1/files/2013/05/underwater-energy-storag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356992"/>
            <a:ext cx="7128792" cy="2952328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29547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4067944" y="6381328"/>
            <a:ext cx="3384376" cy="32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23B8D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9" tIns="40820" rIns="81639" bIns="4082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pt-BR" altLang="pt-BR" sz="1600" i="1" u="sng" dirty="0">
                <a:solidFill>
                  <a:srgbClr val="0000FF"/>
                </a:solidFill>
                <a:latin typeface="+mn-lt"/>
                <a:ea typeface="ＭＳ Ｐゴシック" charset="-128"/>
                <a:hlinkClick r:id="rId3"/>
              </a:rPr>
              <a:t>www.ondinas-ta.com.br</a:t>
            </a:r>
          </a:p>
        </p:txBody>
      </p:sp>
      <p:sp>
        <p:nvSpPr>
          <p:cNvPr id="16" name="WordArt 8"/>
          <p:cNvSpPr>
            <a:spLocks noChangeArrowheads="1" noChangeShapeType="1" noTextEdit="1"/>
          </p:cNvSpPr>
          <p:nvPr/>
        </p:nvSpPr>
        <p:spPr bwMode="auto">
          <a:xfrm>
            <a:off x="539552" y="1340768"/>
            <a:ext cx="3024336" cy="55877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82945" tIns="41473" rIns="82945" bIns="41473" fromWordArt="1"/>
          <a:lstStyle/>
          <a:p>
            <a:pPr algn="ctr"/>
            <a:r>
              <a:rPr lang="pt-BR" sz="2000" b="1" dirty="0" smtClean="0">
                <a:solidFill>
                  <a:schemeClr val="bg1">
                    <a:lumMod val="50000"/>
                  </a:schemeClr>
                </a:solidFill>
              </a:rPr>
              <a:t>CONTATOS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467544" y="3501008"/>
            <a:ext cx="4032448" cy="2070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 cap="flat">
                <a:solidFill>
                  <a:srgbClr val="23B8D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9" tIns="42452" rIns="81639" bIns="42452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pt-BR" altLang="pt-BR" sz="2400" dirty="0">
                <a:latin typeface="+mn-lt"/>
                <a:ea typeface="ＭＳ Ｐゴシック" charset="-128"/>
              </a:rPr>
              <a:t>Lúcio Nei Rivera da Silva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pt-BR" altLang="pt-BR" sz="1400" dirty="0">
                <a:latin typeface="+mn-lt"/>
                <a:ea typeface="ＭＳ Ｐゴシック" charset="-128"/>
              </a:rPr>
              <a:t>Diretor </a:t>
            </a:r>
            <a:r>
              <a:rPr lang="pt-BR" altLang="pt-BR" sz="1400" dirty="0" smtClean="0">
                <a:latin typeface="+mn-lt"/>
                <a:ea typeface="ＭＳ Ｐゴシック" charset="-128"/>
              </a:rPr>
              <a:t>Adm</a:t>
            </a:r>
            <a:r>
              <a:rPr lang="pt-BR" altLang="pt-BR" sz="1400" dirty="0">
                <a:latin typeface="+mn-lt"/>
                <a:ea typeface="ＭＳ Ｐゴシック" charset="-128"/>
              </a:rPr>
              <a:t>. e Comercial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</a:pPr>
            <a:endParaRPr lang="pt-BR" altLang="pt-BR" sz="300" dirty="0">
              <a:latin typeface="+mn-lt"/>
              <a:ea typeface="ＭＳ Ｐゴシック" charset="-128"/>
            </a:endParaRPr>
          </a:p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pt-BR" altLang="pt-BR" sz="1800" dirty="0" err="1">
                <a:latin typeface="+mn-lt"/>
                <a:ea typeface="ＭＳ Ｐゴシック" charset="-128"/>
              </a:rPr>
              <a:t>Cel</a:t>
            </a:r>
            <a:r>
              <a:rPr lang="pt-BR" altLang="pt-BR" sz="1800" dirty="0">
                <a:latin typeface="+mn-lt"/>
                <a:ea typeface="ＭＳ Ｐゴシック" charset="-128"/>
              </a:rPr>
              <a:t>: (81) </a:t>
            </a:r>
            <a:r>
              <a:rPr lang="pt-BR" altLang="pt-BR" sz="1800" dirty="0" smtClean="0">
                <a:latin typeface="+mn-lt"/>
                <a:ea typeface="ＭＳ Ｐゴシック" charset="-128"/>
              </a:rPr>
              <a:t>98826</a:t>
            </a:r>
            <a:r>
              <a:rPr lang="pt-BR" altLang="pt-BR" sz="1800" dirty="0">
                <a:latin typeface="+mn-lt"/>
                <a:ea typeface="ＭＳ Ｐゴシック" charset="-128"/>
              </a:rPr>
              <a:t>-4423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pt-BR" altLang="pt-BR" sz="1800" dirty="0">
                <a:latin typeface="+mn-lt"/>
                <a:ea typeface="ＭＳ Ｐゴシック" charset="-128"/>
              </a:rPr>
              <a:t>       </a:t>
            </a:r>
            <a:r>
              <a:rPr lang="pt-BR" altLang="pt-BR" sz="1800" dirty="0" smtClean="0">
                <a:latin typeface="+mn-lt"/>
                <a:ea typeface="ＭＳ Ｐゴシック" charset="-128"/>
              </a:rPr>
              <a:t> </a:t>
            </a:r>
            <a:endParaRPr lang="pt-BR" altLang="pt-BR" sz="300" dirty="0">
              <a:latin typeface="+mn-lt"/>
              <a:ea typeface="ＭＳ Ｐゴシック" charset="-128"/>
            </a:endParaRPr>
          </a:p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pt-BR" altLang="pt-BR" sz="1800" dirty="0">
                <a:latin typeface="+mn-lt"/>
                <a:ea typeface="ＭＳ Ｐゴシック" charset="-128"/>
                <a:hlinkClick r:id="rId4"/>
              </a:rPr>
              <a:t>lucio.rivera@ondinas-</a:t>
            </a:r>
            <a:r>
              <a:rPr lang="pt-BR" altLang="pt-BR" sz="1800" dirty="0" smtClean="0">
                <a:latin typeface="+mn-lt"/>
                <a:ea typeface="ＭＳ Ｐゴシック" charset="-128"/>
                <a:hlinkClick r:id="rId4"/>
              </a:rPr>
              <a:t>ta.com.br</a:t>
            </a:r>
            <a:endParaRPr lang="pt-BR" altLang="pt-BR" sz="1800" dirty="0" smtClean="0">
              <a:latin typeface="+mn-lt"/>
              <a:ea typeface="ＭＳ Ｐゴシック" charset="-128"/>
            </a:endParaRPr>
          </a:p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pt-BR" altLang="pt-BR" sz="1800" dirty="0" smtClean="0">
                <a:latin typeface="+mn-lt"/>
                <a:ea typeface="ＭＳ Ｐゴシック" charset="-128"/>
                <a:hlinkClick r:id="rId5"/>
              </a:rPr>
              <a:t>lucio.rivera</a:t>
            </a:r>
            <a:r>
              <a:rPr lang="pt-BR" altLang="pt-BR" sz="1800" dirty="0">
                <a:latin typeface="+mn-lt"/>
                <a:ea typeface="ＭＳ Ｐゴシック" charset="-128"/>
                <a:hlinkClick r:id="rId5"/>
              </a:rPr>
              <a:t>@ondinas-ta.com</a:t>
            </a:r>
            <a:endParaRPr lang="pt-BR" altLang="pt-BR" sz="1800" dirty="0">
              <a:latin typeface="+mn-lt"/>
              <a:ea typeface="ＭＳ Ｐゴシック" charset="-128"/>
            </a:endParaRPr>
          </a:p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pt-BR" altLang="pt-BR" sz="1600" dirty="0" smtClean="0">
                <a:latin typeface="+mn-lt"/>
                <a:ea typeface="ＭＳ Ｐゴシック" charset="-128"/>
              </a:rPr>
              <a:t>Skype: </a:t>
            </a:r>
            <a:r>
              <a:rPr lang="pt-BR" altLang="pt-BR" sz="1600" dirty="0" err="1" smtClean="0">
                <a:latin typeface="+mn-lt"/>
                <a:ea typeface="ＭＳ Ｐゴシック" charset="-128"/>
              </a:rPr>
              <a:t>lucio.rivera</a:t>
            </a:r>
            <a:endParaRPr lang="pt-BR" altLang="pt-BR" sz="1600" dirty="0">
              <a:latin typeface="+mn-lt"/>
              <a:ea typeface="ＭＳ Ｐゴシック" charset="-128"/>
            </a:endParaRPr>
          </a:p>
        </p:txBody>
      </p:sp>
      <p:pic>
        <p:nvPicPr>
          <p:cNvPr id="2" name="Picture 1" descr="whatsapp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4149080"/>
            <a:ext cx="323013" cy="326664"/>
          </a:xfrm>
          <a:prstGeom prst="rect">
            <a:avLst/>
          </a:prstGeom>
        </p:spPr>
      </p:pic>
      <p:sp>
        <p:nvSpPr>
          <p:cNvPr id="26" name="Line 3"/>
          <p:cNvSpPr>
            <a:spLocks noChangeShapeType="1"/>
          </p:cNvSpPr>
          <p:nvPr/>
        </p:nvSpPr>
        <p:spPr bwMode="auto">
          <a:xfrm>
            <a:off x="899592" y="1772816"/>
            <a:ext cx="2232248" cy="0"/>
          </a:xfrm>
          <a:prstGeom prst="line">
            <a:avLst/>
          </a:prstGeom>
          <a:noFill/>
          <a:ln w="25400" cap="flat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pt-BR"/>
          </a:p>
        </p:txBody>
      </p:sp>
      <p:grpSp>
        <p:nvGrpSpPr>
          <p:cNvPr id="3" name="Group 2"/>
          <p:cNvGrpSpPr/>
          <p:nvPr/>
        </p:nvGrpSpPr>
        <p:grpSpPr>
          <a:xfrm>
            <a:off x="4788024" y="1772816"/>
            <a:ext cx="4125434" cy="2101670"/>
            <a:chOff x="-284844" y="2276872"/>
            <a:chExt cx="4327200" cy="2101670"/>
          </a:xfrm>
        </p:grpSpPr>
        <p:sp>
          <p:nvSpPr>
            <p:cNvPr id="28674" name="Rectangle 2"/>
            <p:cNvSpPr>
              <a:spLocks noChangeArrowheads="1"/>
            </p:cNvSpPr>
            <p:nvPr/>
          </p:nvSpPr>
          <p:spPr bwMode="auto">
            <a:xfrm>
              <a:off x="-284844" y="2276872"/>
              <a:ext cx="4327200" cy="21016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23B8D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639" tIns="42452" rIns="81639" bIns="42452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SimSun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SimSun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SimSun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SimSun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SimSun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SimSun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SimSun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SimSun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SimSun" charset="-122"/>
                </a:defRPr>
              </a:lvl9pPr>
            </a:lstStyle>
            <a:p>
              <a:pPr algn="ctr" hangingPunct="1">
                <a:lnSpc>
                  <a:spcPct val="100000"/>
                </a:lnSpc>
                <a:buClrTx/>
                <a:buFontTx/>
                <a:buNone/>
              </a:pPr>
              <a:r>
                <a:rPr lang="pt-BR" altLang="pt-BR" sz="2400" dirty="0">
                  <a:latin typeface="+mn-lt"/>
                  <a:ea typeface="ＭＳ Ｐゴシック" charset="-128"/>
                </a:rPr>
                <a:t>Virgílio Benfica Alves</a:t>
              </a:r>
            </a:p>
            <a:p>
              <a:pPr algn="ctr" hangingPunct="1">
                <a:lnSpc>
                  <a:spcPct val="100000"/>
                </a:lnSpc>
                <a:buClrTx/>
                <a:buFontTx/>
                <a:buNone/>
              </a:pPr>
              <a:r>
                <a:rPr lang="pt-BR" altLang="pt-BR" sz="1400" dirty="0">
                  <a:latin typeface="+mn-lt"/>
                  <a:ea typeface="ＭＳ Ｐゴシック" charset="-128"/>
                </a:rPr>
                <a:t>Diretor de </a:t>
              </a:r>
              <a:r>
                <a:rPr lang="pt-BR" altLang="pt-BR" sz="1400" dirty="0" smtClean="0">
                  <a:latin typeface="+mn-lt"/>
                  <a:ea typeface="ＭＳ Ｐゴシック" charset="-128"/>
                </a:rPr>
                <a:t>Novos </a:t>
              </a:r>
              <a:r>
                <a:rPr lang="pt-BR" altLang="pt-BR" sz="1400" dirty="0">
                  <a:latin typeface="+mn-lt"/>
                  <a:ea typeface="ＭＳ Ｐゴシック" charset="-128"/>
                </a:rPr>
                <a:t>Negócios</a:t>
              </a:r>
            </a:p>
            <a:p>
              <a:pPr algn="ctr" hangingPunct="1">
                <a:lnSpc>
                  <a:spcPct val="100000"/>
                </a:lnSpc>
                <a:buClrTx/>
                <a:buFontTx/>
                <a:buNone/>
              </a:pPr>
              <a:endParaRPr lang="pt-BR" altLang="pt-BR" sz="500" dirty="0">
                <a:latin typeface="+mn-lt"/>
                <a:ea typeface="ＭＳ Ｐゴシック" charset="-128"/>
              </a:endParaRPr>
            </a:p>
            <a:p>
              <a:pPr algn="ctr" hangingPunct="1">
                <a:lnSpc>
                  <a:spcPct val="100000"/>
                </a:lnSpc>
                <a:buClrTx/>
                <a:buFontTx/>
                <a:buNone/>
              </a:pPr>
              <a:r>
                <a:rPr lang="pt-BR" altLang="pt-BR" sz="1800" dirty="0" err="1">
                  <a:latin typeface="+mn-lt"/>
                  <a:ea typeface="ＭＳ Ｐゴシック" charset="-128"/>
                </a:rPr>
                <a:t>Cel</a:t>
              </a:r>
              <a:r>
                <a:rPr lang="pt-BR" altLang="pt-BR" sz="1800" dirty="0">
                  <a:latin typeface="+mn-lt"/>
                  <a:ea typeface="ＭＳ Ｐゴシック" charset="-128"/>
                </a:rPr>
                <a:t>: (81) </a:t>
              </a:r>
              <a:r>
                <a:rPr lang="pt-BR" altLang="pt-BR" sz="1800" dirty="0" smtClean="0">
                  <a:latin typeface="+mn-lt"/>
                  <a:ea typeface="ＭＳ Ｐゴシック" charset="-128"/>
                </a:rPr>
                <a:t>99695</a:t>
              </a:r>
              <a:r>
                <a:rPr lang="pt-BR" altLang="pt-BR" sz="1800" dirty="0">
                  <a:latin typeface="+mn-lt"/>
                  <a:ea typeface="ＭＳ Ｐゴシック" charset="-128"/>
                </a:rPr>
                <a:t>-9047 </a:t>
              </a:r>
              <a:endParaRPr lang="pt-BR" altLang="pt-BR" sz="1800" dirty="0" smtClean="0">
                <a:latin typeface="+mn-lt"/>
                <a:ea typeface="ＭＳ Ｐゴシック" charset="-128"/>
              </a:endParaRPr>
            </a:p>
            <a:p>
              <a:pPr algn="ctr" hangingPunct="1">
                <a:lnSpc>
                  <a:spcPct val="100000"/>
                </a:lnSpc>
                <a:buClrTx/>
                <a:buFontTx/>
                <a:buNone/>
              </a:pPr>
              <a:endParaRPr lang="pt-BR" altLang="pt-BR" sz="1800" dirty="0">
                <a:latin typeface="+mn-lt"/>
                <a:ea typeface="ＭＳ Ｐゴシック" charset="-128"/>
              </a:endParaRPr>
            </a:p>
            <a:p>
              <a:pPr algn="ctr" hangingPunct="1">
                <a:lnSpc>
                  <a:spcPct val="100000"/>
                </a:lnSpc>
                <a:buClrTx/>
                <a:buFontTx/>
                <a:buNone/>
              </a:pPr>
              <a:r>
                <a:rPr lang="pt-BR" altLang="pt-BR" sz="1800" dirty="0" smtClean="0">
                  <a:latin typeface="+mn-lt"/>
                  <a:ea typeface="ＭＳ Ｐゴシック" charset="-128"/>
                  <a:hlinkClick r:id="rId7"/>
                </a:rPr>
                <a:t>virgilio</a:t>
              </a:r>
              <a:r>
                <a:rPr lang="pt-BR" altLang="pt-BR" sz="1800" dirty="0">
                  <a:latin typeface="+mn-lt"/>
                  <a:ea typeface="ＭＳ Ｐゴシック" charset="-128"/>
                  <a:hlinkClick r:id="rId7"/>
                </a:rPr>
                <a:t>@ondinas-</a:t>
              </a:r>
              <a:r>
                <a:rPr lang="pt-BR" altLang="pt-BR" sz="1800" dirty="0" smtClean="0">
                  <a:latin typeface="+mn-lt"/>
                  <a:ea typeface="ＭＳ Ｐゴシック" charset="-128"/>
                  <a:hlinkClick r:id="rId7"/>
                </a:rPr>
                <a:t>ta.com.br</a:t>
              </a:r>
              <a:endParaRPr lang="pt-BR" altLang="pt-BR" sz="1800" dirty="0" smtClean="0">
                <a:latin typeface="+mn-lt"/>
                <a:ea typeface="ＭＳ Ｐゴシック" charset="-128"/>
              </a:endParaRPr>
            </a:p>
            <a:p>
              <a:pPr algn="ctr" hangingPunct="1">
                <a:lnSpc>
                  <a:spcPct val="100000"/>
                </a:lnSpc>
                <a:buClrTx/>
                <a:buFontTx/>
                <a:buNone/>
              </a:pPr>
              <a:r>
                <a:rPr lang="pt-BR" altLang="pt-BR" sz="1800" dirty="0" smtClean="0">
                  <a:latin typeface="+mn-lt"/>
                  <a:ea typeface="ＭＳ Ｐゴシック" charset="-128"/>
                  <a:hlinkClick r:id="rId8"/>
                </a:rPr>
                <a:t>virgilio</a:t>
              </a:r>
              <a:r>
                <a:rPr lang="pt-BR" altLang="pt-BR" sz="1800" dirty="0">
                  <a:latin typeface="+mn-lt"/>
                  <a:ea typeface="ＭＳ Ｐゴシック" charset="-128"/>
                  <a:hlinkClick r:id="rId8"/>
                </a:rPr>
                <a:t>@ondinas-</a:t>
              </a:r>
              <a:r>
                <a:rPr lang="pt-BR" altLang="pt-BR" sz="1800" dirty="0" smtClean="0">
                  <a:latin typeface="+mn-lt"/>
                  <a:ea typeface="ＭＳ Ｐゴシック" charset="-128"/>
                  <a:hlinkClick r:id="rId8"/>
                </a:rPr>
                <a:t>ta.com</a:t>
              </a:r>
              <a:endParaRPr lang="pt-BR" altLang="pt-BR" sz="1800" dirty="0" smtClean="0">
                <a:latin typeface="+mn-lt"/>
                <a:ea typeface="ＭＳ Ｐゴシック" charset="-128"/>
              </a:endParaRPr>
            </a:p>
            <a:p>
              <a:pPr algn="ctr"/>
              <a:r>
                <a:rPr lang="pt-BR" altLang="pt-BR" sz="1600" dirty="0">
                  <a:latin typeface="+mn-lt"/>
                  <a:ea typeface="ＭＳ Ｐゴシック" charset="-128"/>
                </a:rPr>
                <a:t>Skype: </a:t>
              </a:r>
              <a:r>
                <a:rPr lang="pt-BR" altLang="pt-BR" sz="1600" dirty="0" err="1" smtClean="0">
                  <a:latin typeface="+mn-lt"/>
                  <a:ea typeface="ＭＳ Ｐゴシック" charset="-128"/>
                </a:rPr>
                <a:t>virgiliobenficaalves</a:t>
              </a:r>
              <a:endParaRPr lang="pt-BR" altLang="pt-BR" sz="1600" dirty="0">
                <a:latin typeface="+mn-lt"/>
                <a:ea typeface="ＭＳ Ｐゴシック" charset="-128"/>
              </a:endParaRPr>
            </a:p>
          </p:txBody>
        </p:sp>
        <p:pic>
          <p:nvPicPr>
            <p:cNvPr id="15" name="Picture 14" descr="whatsapp.pn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38465" y="2924944"/>
              <a:ext cx="323013" cy="3266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591964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323528" y="1484784"/>
            <a:ext cx="8496944" cy="35283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pt-B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Sequestro de Fósforo dos Efluentes industriais: </a:t>
            </a:r>
          </a:p>
          <a:p>
            <a:pPr marL="620713" indent="-82550" algn="l"/>
            <a:r>
              <a:rPr lang="mr-IN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</a:t>
            </a:r>
            <a:r>
              <a:rPr lang="pt-B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Solução Definitiva</a:t>
            </a:r>
          </a:p>
          <a:p>
            <a:pPr marL="620713" indent="-82550" algn="l"/>
            <a:r>
              <a:rPr lang="mr-IN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pt-B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Sem Efeito Colateral Negativo:</a:t>
            </a:r>
            <a:endParaRPr lang="pt-BR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2315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908720"/>
            <a:ext cx="2746648" cy="898360"/>
          </a:xfrm>
        </p:spPr>
        <p:txBody>
          <a:bodyPr/>
          <a:lstStyle/>
          <a:p>
            <a:pPr algn="l"/>
            <a:r>
              <a:rPr lang="pt-BR" sz="4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Roteiro: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600" y="1484784"/>
            <a:ext cx="7200800" cy="399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pt-BR" sz="2800" b="1" dirty="0" smtClean="0">
                <a:ln w="3175" cmpd="sng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 Fósforo (</a:t>
            </a:r>
            <a:r>
              <a:rPr lang="pt-BR" sz="2800" b="1" dirty="0" err="1" smtClean="0">
                <a:ln w="3175" cmpd="sng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</a:t>
            </a:r>
            <a:r>
              <a:rPr lang="pt-BR" sz="2800" b="1" dirty="0" smtClean="0">
                <a:ln w="3175" cmpd="sng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- Origem e Consequências;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pt-BR" sz="2800" b="1" dirty="0" smtClean="0">
                <a:ln w="3175" cmpd="sng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Imposições Legais;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pt-BR" sz="2800" b="1" dirty="0" smtClean="0">
                <a:ln w="3175" cmpd="sng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 “Estado da Arte” para Remoção;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pt-BR" sz="2800" b="1" dirty="0" smtClean="0">
                <a:ln w="3175" cmpd="sng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Motivos da Ineficiência;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pt-BR" sz="2800" b="1" dirty="0" smtClean="0">
                <a:ln w="3175" cmpd="sng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Solução Definitiva;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pt-BR" sz="2800" b="1" dirty="0" smtClean="0">
                <a:ln w="3175" cmpd="sng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Modelos de Negócio para a Solução;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pt-BR" sz="2800" b="1" dirty="0" smtClean="0">
                <a:ln w="3175" cmpd="sng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Perguntas?</a:t>
            </a:r>
          </a:p>
        </p:txBody>
      </p:sp>
    </p:spTree>
    <p:extLst>
      <p:ext uri="{BB962C8B-B14F-4D97-AF65-F5344CB8AC3E}">
        <p14:creationId xmlns:p14="http://schemas.microsoft.com/office/powerpoint/2010/main" val="1733752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836712"/>
            <a:ext cx="9144000" cy="720080"/>
          </a:xfrm>
        </p:spPr>
        <p:txBody>
          <a:bodyPr/>
          <a:lstStyle/>
          <a:p>
            <a:pPr algn="l"/>
            <a:r>
              <a:rPr lang="pt-BR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Fósforo </a:t>
            </a:r>
            <a:r>
              <a:rPr lang="pt-BR" sz="4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pt-BR" sz="40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  <a:r>
              <a:rPr lang="pt-BR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 </a:t>
            </a:r>
            <a:r>
              <a:rPr lang="mr-IN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</a:t>
            </a:r>
            <a:r>
              <a:rPr lang="pt-BR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Origem . . .</a:t>
            </a:r>
            <a:endParaRPr lang="pt-BR" sz="4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340768"/>
            <a:ext cx="8712968" cy="5189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x-none" sz="3200" b="1" dirty="0" smtClean="0">
                <a:ln w="3175" cmpd="sng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Fontes Naturais</a:t>
            </a:r>
          </a:p>
          <a:p>
            <a:pPr marL="742950" lvl="1" indent="-285750">
              <a:lnSpc>
                <a:spcPct val="130000"/>
              </a:lnSpc>
              <a:buFont typeface="Arial"/>
              <a:buChar char="•"/>
            </a:pPr>
            <a:r>
              <a:rPr lang="x-none" sz="3200" b="1" dirty="0" smtClean="0">
                <a:ln w="3175" cmpd="sng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Presente nas decomosições orgânicas;</a:t>
            </a:r>
          </a:p>
          <a:p>
            <a:pPr marL="742950" lvl="1" indent="-285750">
              <a:lnSpc>
                <a:spcPct val="130000"/>
              </a:lnSpc>
              <a:buFont typeface="Arial"/>
              <a:buChar char="•"/>
            </a:pPr>
            <a:r>
              <a:rPr lang="x-none" sz="3200" b="1" dirty="0" smtClean="0">
                <a:ln w="3175" cmpd="sng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Matéria Prima do processo fabril;</a:t>
            </a:r>
          </a:p>
          <a:p>
            <a:pPr marL="1200150" lvl="2" indent="-285750">
              <a:lnSpc>
                <a:spcPct val="130000"/>
              </a:lnSpc>
              <a:buFont typeface="Arial"/>
              <a:buChar char="•"/>
            </a:pPr>
            <a:r>
              <a:rPr lang="x-none" sz="3200" b="1" dirty="0" smtClean="0">
                <a:ln w="3175" cmpd="sng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Tensoativo (sabões);</a:t>
            </a:r>
          </a:p>
          <a:p>
            <a:pPr marL="1200150" lvl="2" indent="-285750">
              <a:lnSpc>
                <a:spcPct val="130000"/>
              </a:lnSpc>
              <a:buFont typeface="Arial"/>
              <a:buChar char="•"/>
            </a:pPr>
            <a:r>
              <a:rPr lang="x-none" sz="3200" b="1" dirty="0" smtClean="0">
                <a:ln w="3175" cmpd="sng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Bebidas;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pt-BR" sz="3200" b="1" dirty="0" smtClean="0">
                <a:ln w="3175" cmpd="sng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Fontes Externas</a:t>
            </a:r>
          </a:p>
          <a:p>
            <a:pPr marL="742950" lvl="1" indent="-285750">
              <a:lnSpc>
                <a:spcPct val="130000"/>
              </a:lnSpc>
              <a:buFont typeface="Arial"/>
              <a:buChar char="•"/>
            </a:pPr>
            <a:r>
              <a:rPr lang="pt-BR" sz="3200" b="1" dirty="0" smtClean="0">
                <a:ln w="3175" cmpd="sng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Produto desinfetante (ind. alimentícia);</a:t>
            </a:r>
          </a:p>
          <a:p>
            <a:pPr marL="742950" lvl="1" indent="-285750">
              <a:lnSpc>
                <a:spcPct val="130000"/>
              </a:lnSpc>
              <a:buFont typeface="Arial"/>
              <a:buChar char="•"/>
            </a:pPr>
            <a:r>
              <a:rPr lang="pt-BR" sz="3200" b="1" dirty="0" smtClean="0">
                <a:ln w="3175" cmpd="sng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Como </a:t>
            </a:r>
            <a:r>
              <a:rPr lang="pt-BR" sz="3200" b="1" dirty="0" err="1" smtClean="0">
                <a:ln w="3175" cmpd="sng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fosfatizante</a:t>
            </a:r>
            <a:r>
              <a:rPr lang="pt-BR" sz="3200" b="1" smtClean="0">
                <a:ln w="3175" cmpd="sng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pt-BR" sz="3200" b="1" dirty="0" smtClean="0">
                <a:ln w="3175" cmpd="sng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galvanoplastia)</a:t>
            </a:r>
            <a:endParaRPr lang="pt-BR" sz="3200" b="1" dirty="0">
              <a:ln w="3175" cmpd="sng">
                <a:solidFill>
                  <a:schemeClr val="tx1"/>
                </a:solidFill>
              </a:ln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6623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251520" y="908720"/>
            <a:ext cx="8748464" cy="9361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pt-BR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Consequências para o meio ambiente:</a:t>
            </a:r>
            <a:endParaRPr lang="pt-BR" sz="4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1556792"/>
            <a:ext cx="8280920" cy="454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x-none" sz="3200" b="1" dirty="0" smtClean="0">
                <a:ln w="3175" cmpd="sng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Eutrofização;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pt-BR" sz="3200" b="1" dirty="0" smtClean="0">
                <a:ln w="3175" cmpd="sng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Desequilíbrio do </a:t>
            </a:r>
            <a:r>
              <a:rPr lang="pt-BR" sz="3200" b="1" dirty="0" err="1" smtClean="0">
                <a:ln w="3175" cmpd="sng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Eco-sistema</a:t>
            </a:r>
            <a:r>
              <a:rPr lang="pt-BR" sz="3200" b="1" dirty="0" smtClean="0">
                <a:ln w="3175" cmpd="sng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pt-BR" sz="3200" b="1" dirty="0" smtClean="0">
                <a:ln w="3175" cmpd="sng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Degradação do Corpo Receptor, com:</a:t>
            </a:r>
          </a:p>
          <a:p>
            <a:pPr marL="742950" lvl="1" indent="-285750">
              <a:lnSpc>
                <a:spcPct val="130000"/>
              </a:lnSpc>
              <a:buFont typeface="Arial"/>
              <a:buChar char="•"/>
            </a:pPr>
            <a:r>
              <a:rPr lang="pt-BR" sz="3200" b="1" dirty="0" smtClean="0">
                <a:ln w="3175" cmpd="sng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Perda da condição de balneabilidade;</a:t>
            </a:r>
          </a:p>
          <a:p>
            <a:pPr marL="742950" lvl="1" indent="-285750">
              <a:lnSpc>
                <a:spcPct val="130000"/>
              </a:lnSpc>
              <a:buFont typeface="Arial"/>
              <a:buChar char="•"/>
            </a:pPr>
            <a:r>
              <a:rPr lang="pt-BR" sz="3200" b="1" dirty="0">
                <a:ln w="3175" cmpd="sng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Inviabilização de </a:t>
            </a:r>
            <a:r>
              <a:rPr lang="pt-BR" sz="3200" b="1" dirty="0" smtClean="0">
                <a:ln w="3175" cmpd="sng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exploração </a:t>
            </a:r>
            <a:r>
              <a:rPr lang="pt-BR" sz="3200" b="1" dirty="0" err="1" smtClean="0">
                <a:ln w="3175" cmpd="sng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Turísitca</a:t>
            </a:r>
            <a:r>
              <a:rPr lang="pt-BR" sz="3200" b="1" dirty="0" smtClean="0">
                <a:ln w="3175" cmpd="sng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</a:t>
            </a:r>
          </a:p>
          <a:p>
            <a:pPr marL="742950" lvl="1" indent="-285750">
              <a:lnSpc>
                <a:spcPct val="130000"/>
              </a:lnSpc>
              <a:buFont typeface="Arial"/>
              <a:buChar char="•"/>
            </a:pPr>
            <a:r>
              <a:rPr lang="pt-BR" sz="3200" b="1" dirty="0" smtClean="0">
                <a:ln w="3175" cmpd="sng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Impropriedade da destinação para o tratamento visando o consumo humano.</a:t>
            </a:r>
          </a:p>
        </p:txBody>
      </p:sp>
    </p:spTree>
    <p:extLst>
      <p:ext uri="{BB962C8B-B14F-4D97-AF65-F5344CB8AC3E}">
        <p14:creationId xmlns:p14="http://schemas.microsoft.com/office/powerpoint/2010/main" val="3952886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836712"/>
            <a:ext cx="9144000" cy="720080"/>
          </a:xfrm>
        </p:spPr>
        <p:txBody>
          <a:bodyPr/>
          <a:lstStyle/>
          <a:p>
            <a:pPr algn="l"/>
            <a:r>
              <a:rPr lang="x-none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Imposições Legais</a:t>
            </a:r>
            <a:endParaRPr lang="pt-BR" sz="4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628800"/>
            <a:ext cx="8712968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x-none" sz="2700" b="1" dirty="0" smtClean="0">
                <a:ln w="3175" cmpd="sng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Res. CONAMA 357/05 - Corpo Receptor Classe 3 (Tab. III):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5498"/>
          <a:stretch/>
        </p:blipFill>
        <p:spPr>
          <a:xfrm>
            <a:off x="395536" y="2918505"/>
            <a:ext cx="6062183" cy="14465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4365104"/>
            <a:ext cx="8712968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x-none" sz="2700" b="1" dirty="0">
                <a:ln w="3175" cmpd="sng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Res. CONAMA </a:t>
            </a:r>
            <a:r>
              <a:rPr lang="x-none" sz="2700" b="1" dirty="0" smtClean="0">
                <a:ln w="3175" cmpd="sng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430/11 </a:t>
            </a:r>
            <a:endParaRPr lang="x-none" sz="2700" b="1" dirty="0">
              <a:ln w="3175" cmpd="sng">
                <a:solidFill>
                  <a:schemeClr val="tx1"/>
                </a:solidFill>
              </a:ln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5085184"/>
            <a:ext cx="8400423" cy="65284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703255"/>
              </p:ext>
            </p:extLst>
          </p:nvPr>
        </p:nvGraphicFramePr>
        <p:xfrm>
          <a:off x="6444208" y="2509846"/>
          <a:ext cx="1368152" cy="1848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</a:tblGrid>
              <a:tr h="40788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USEPA</a:t>
                      </a:r>
                      <a:endParaRPr lang="pt-BR" dirty="0"/>
                    </a:p>
                  </a:txBody>
                  <a:tcPr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0,05 mg/l</a:t>
                      </a:r>
                      <a:r>
                        <a:rPr lang="pt-BR" sz="1400" baseline="0" dirty="0" smtClean="0"/>
                        <a:t> (</a:t>
                      </a:r>
                      <a:r>
                        <a:rPr lang="pt-BR" sz="1400" baseline="0" dirty="0" err="1" smtClean="0"/>
                        <a:t>P</a:t>
                      </a:r>
                      <a:r>
                        <a:rPr lang="pt-BR" sz="1400" baseline="0" dirty="0" smtClean="0"/>
                        <a:t>)</a:t>
                      </a:r>
                      <a:endParaRPr lang="pt-BR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304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XXXXX</a:t>
                      </a:r>
                      <a:endParaRPr lang="pt-BR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0,10 mg/l (</a:t>
                      </a:r>
                      <a:r>
                        <a:rPr lang="pt-BR" sz="1400" dirty="0" err="1" smtClean="0"/>
                        <a:t>P</a:t>
                      </a:r>
                      <a:r>
                        <a:rPr lang="pt-BR" sz="1400" dirty="0" smtClean="0"/>
                        <a:t>)</a:t>
                      </a:r>
                      <a:endParaRPr lang="pt-BR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1426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620688"/>
            <a:ext cx="9144000" cy="720080"/>
          </a:xfrm>
        </p:spPr>
        <p:txBody>
          <a:bodyPr/>
          <a:lstStyle/>
          <a:p>
            <a:pPr algn="l"/>
            <a:r>
              <a:rPr lang="x-none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Imposições Legais</a:t>
            </a:r>
            <a:endParaRPr lang="pt-BR" sz="4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268760"/>
            <a:ext cx="8712968" cy="1389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x-none" sz="2700" b="1" dirty="0" smtClean="0">
                <a:ln w="3175" cmpd="sng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RS </a:t>
            </a:r>
            <a:r>
              <a:rPr lang="mr-IN" sz="2700" b="1" dirty="0" smtClean="0">
                <a:ln w="3175" cmpd="sng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</a:t>
            </a:r>
            <a:r>
              <a:rPr lang="x-none" sz="2700" b="1" dirty="0" smtClean="0">
                <a:ln w="3175" cmpd="sng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Secretaria de Estado do Meio Ambiente : </a:t>
            </a:r>
          </a:p>
          <a:p>
            <a:pPr lvl="1" algn="just">
              <a:lnSpc>
                <a:spcPct val="140000"/>
              </a:lnSpc>
            </a:pPr>
            <a:r>
              <a:rPr lang="en-US" b="1" dirty="0" err="1"/>
              <a:t>Resolução</a:t>
            </a:r>
            <a:r>
              <a:rPr lang="en-US" b="1" dirty="0"/>
              <a:t> CONSEMA Nº 355 DE 13/07/2017</a:t>
            </a:r>
            <a:endParaRPr lang="pt-BR" b="1" dirty="0" smtClean="0"/>
          </a:p>
          <a:p>
            <a:pPr lvl="1" algn="just">
              <a:lnSpc>
                <a:spcPct val="140000"/>
              </a:lnSpc>
            </a:pPr>
            <a:r>
              <a:rPr lang="pt-BR" dirty="0" smtClean="0"/>
              <a:t>Art</a:t>
            </a:r>
            <a:r>
              <a:rPr lang="pt-BR" dirty="0"/>
              <a:t>. 17. Ficam estabelecidos os seguintes padrões de emissão em função da vazão</a:t>
            </a:r>
            <a:r>
              <a:rPr lang="pt-BR" dirty="0" smtClean="0"/>
              <a:t>:</a:t>
            </a:r>
            <a:endParaRPr lang="pt-BR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108962"/>
              </p:ext>
            </p:extLst>
          </p:nvPr>
        </p:nvGraphicFramePr>
        <p:xfrm>
          <a:off x="539552" y="2780928"/>
          <a:ext cx="8064900" cy="3504657"/>
        </p:xfrm>
        <a:graphic>
          <a:graphicData uri="http://schemas.openxmlformats.org/drawingml/2006/table">
            <a:tbl>
              <a:tblPr/>
              <a:tblGrid>
                <a:gridCol w="239078"/>
                <a:gridCol w="1354776"/>
                <a:gridCol w="733173"/>
                <a:gridCol w="733173"/>
                <a:gridCol w="733173"/>
                <a:gridCol w="717234"/>
                <a:gridCol w="876619"/>
                <a:gridCol w="892558"/>
                <a:gridCol w="892558"/>
                <a:gridCol w="892558"/>
              </a:tblGrid>
              <a:tr h="469618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Faixa de vazão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</a:t>
                      </a:r>
                      <a:b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efluente (m³/</a:t>
                      </a:r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12700" marR="12700" marT="12700" marB="0" anchor="ctr"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DBO5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DQO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SST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Fósforo Total</a:t>
                      </a:r>
                    </a:p>
                  </a:txBody>
                  <a:tcPr marL="12700" marR="12700" marT="12700" marB="0" anchor="ctr"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Nitrogênio Amoniacal</a:t>
                      </a:r>
                    </a:p>
                  </a:txBody>
                  <a:tcPr marL="12700" marR="12700" marT="12700" marB="0" anchor="ctr"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Coliformes </a:t>
                      </a:r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Termotolerantes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19340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(mg/L)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mg/L</a:t>
                      </a:r>
                    </a:p>
                  </a:txBody>
                  <a:tcPr marL="12700" marR="12700" marT="12700" marB="0" anchor="ctr"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Eficiência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(mg/L)</a:t>
                      </a:r>
                    </a:p>
                  </a:txBody>
                  <a:tcPr marL="12700" marR="12700" marT="12700" marB="0" anchor="ctr"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NMP/100mL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Eficiência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3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ctr"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&lt; 100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ctr"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2700" marR="12700" marT="12700" marB="0" anchor="ctr"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3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ctr"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 &lt; = Q &lt; 500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ctr"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2700" marR="12700" marT="12700" marB="0" anchor="ctr"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3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ctr"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 &lt; = Q &lt; 1.000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ctr"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2700" marR="12700" marT="12700" marB="0" anchor="ctr"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3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ctr"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1.000 &lt; = Q &lt; 3.000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ctr"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2700" marR="12700" marT="12700" marB="0" anchor="ctr"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3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ctr"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3.000 &lt; = Q &lt; 7.000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ctr"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2700" marR="12700" marT="12700" marB="0" anchor="ctr"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3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ctr"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7.000 &lt; = Q &lt; 10.000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ctr"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2700" marR="12700" marT="12700" marB="0" anchor="ctr"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3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2700" marR="12700" marT="12700" marB="0" anchor="ctr"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10.000 &lt; = Q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ctr"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2700" marR="12700" marT="12700" marB="0" anchor="ctr"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3088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836712"/>
            <a:ext cx="9144000" cy="720080"/>
          </a:xfrm>
        </p:spPr>
        <p:txBody>
          <a:bodyPr/>
          <a:lstStyle/>
          <a:p>
            <a:pPr algn="l"/>
            <a:r>
              <a:rPr lang="x-none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Imposições Legais</a:t>
            </a:r>
            <a:endParaRPr lang="pt-BR" sz="4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412776"/>
            <a:ext cx="8712968" cy="1692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x-none" sz="2700" b="1" dirty="0" smtClean="0">
                <a:ln w="3175" cmpd="sng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Documental </a:t>
            </a:r>
            <a:r>
              <a:rPr lang="mr-IN" sz="2700" b="1" dirty="0" smtClean="0">
                <a:ln w="3175" cmpd="sng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</a:t>
            </a:r>
            <a:r>
              <a:rPr lang="x-none" sz="2700" b="1" dirty="0" smtClean="0">
                <a:ln w="3175" cmpd="sng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Descentralizada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x-none" sz="2700" b="1" dirty="0" smtClean="0">
                <a:ln w="3175" cmpd="sng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SABESP: 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endParaRPr lang="x-none" sz="2700" b="1" dirty="0" smtClean="0">
              <a:ln w="3175" cmpd="sng">
                <a:solidFill>
                  <a:schemeClr val="tx1"/>
                </a:solidFill>
              </a:ln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690" y="3933056"/>
            <a:ext cx="8712968" cy="1692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x-none" sz="2700" b="1" dirty="0" smtClean="0">
                <a:ln w="3175" cmpd="sng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Prática: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x-none" sz="2700" b="1" dirty="0" smtClean="0">
                <a:ln w="3175" cmpd="sng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 PPM - Limitado ao “Estado da Arte”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x-none" sz="2700" b="1" dirty="0" smtClean="0">
                <a:ln w="3175" cmpd="sng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Multi-Nacionais com compromisso ambiental (2 PPM)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429233"/>
              </p:ext>
            </p:extLst>
          </p:nvPr>
        </p:nvGraphicFramePr>
        <p:xfrm>
          <a:off x="323528" y="2636912"/>
          <a:ext cx="8424936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152128"/>
                <a:gridCol w="2232248"/>
                <a:gridCol w="37444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ÓRGÃO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Efluente</a:t>
                      </a:r>
                      <a:r>
                        <a:rPr lang="pt-BR" baseline="0" dirty="0" smtClean="0"/>
                        <a:t> </a:t>
                      </a:r>
                    </a:p>
                    <a:p>
                      <a:pPr algn="ctr"/>
                      <a:r>
                        <a:rPr lang="pt-BR" baseline="0" dirty="0" smtClean="0"/>
                        <a:t>Sanitário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Efluente</a:t>
                      </a:r>
                    </a:p>
                    <a:p>
                      <a:pPr algn="ctr"/>
                      <a:r>
                        <a:rPr lang="pt-BR" dirty="0" err="1" smtClean="0"/>
                        <a:t>Sanitário+Industrial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Observações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SABESP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4mg/litro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5mg/litro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CRQ</a:t>
                      </a:r>
                      <a:endParaRPr lang="pt-BR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3182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81559</TotalTime>
  <Words>1297</Words>
  <Application>Microsoft Macintosh PowerPoint</Application>
  <PresentationFormat>On-screen Show (4:3)</PresentationFormat>
  <Paragraphs>270</Paragraphs>
  <Slides>29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Forma de Onda</vt:lpstr>
      <vt:lpstr>PowerPoint Presentation</vt:lpstr>
      <vt:lpstr>PowerPoint Presentation</vt:lpstr>
      <vt:lpstr>PowerPoint Presentation</vt:lpstr>
      <vt:lpstr>Roteiro:</vt:lpstr>
      <vt:lpstr>Fósforo (P) – Origem . . .</vt:lpstr>
      <vt:lpstr>PowerPoint Presentation</vt:lpstr>
      <vt:lpstr>Imposições Legais</vt:lpstr>
      <vt:lpstr>Imposições Legais</vt:lpstr>
      <vt:lpstr>Imposições Legais</vt:lpstr>
      <vt:lpstr>Processos de Remoção Atuais:</vt:lpstr>
      <vt:lpstr>Processos de Remoção Atuais:</vt:lpstr>
      <vt:lpstr>Entendendo a Ineficiência:</vt:lpstr>
      <vt:lpstr>Entendendo a Ineficiência:</vt:lpstr>
      <vt:lpstr>Entendendo a Ineficiência:</vt:lpstr>
      <vt:lpstr>Entendendo a Ineficiência:</vt:lpstr>
      <vt:lpstr>Entendendo a Ineficiência:</vt:lpstr>
      <vt:lpstr>A solução Definitiva</vt:lpstr>
      <vt:lpstr>Características: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Básico para apresentação – Usar apenas este</dc:title>
  <dc:creator>VINICIUS</dc:creator>
  <cp:lastModifiedBy>LUCIO NEI RIVERA DA SILVA</cp:lastModifiedBy>
  <cp:revision>425</cp:revision>
  <cp:lastPrinted>2018-01-13T16:40:06Z</cp:lastPrinted>
  <dcterms:created xsi:type="dcterms:W3CDTF">2016-10-26T17:09:28Z</dcterms:created>
  <dcterms:modified xsi:type="dcterms:W3CDTF">2018-05-30T16:18:48Z</dcterms:modified>
</cp:coreProperties>
</file>