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06/05/2019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9" name="Picture 2" descr="C:\Users\gabriel.silva\Desktop\Template-49CNSA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27384"/>
            <a:ext cx="9281121" cy="694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401440"/>
            <a:ext cx="7956376" cy="2387600"/>
          </a:xfrm>
        </p:spPr>
        <p:txBody>
          <a:bodyPr anchor="ctr" anchorCtr="0">
            <a:normAutofit/>
          </a:bodyPr>
          <a:lstStyle/>
          <a:p>
            <a:r>
              <a:rPr lang="pt-BR" b="1" dirty="0"/>
              <a:t>COAGULAÇÃO QUÍMICA COMO PROPOSTA DE TRATAMENTO DE EFLUENTES DE ESTAMPARIA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/>
          </a:bodyPr>
          <a:lstStyle/>
          <a:p>
            <a:pPr algn="l"/>
            <a:r>
              <a:rPr lang="pt-BR" sz="2800" b="1" dirty="0"/>
              <a:t>Autores: </a:t>
            </a:r>
            <a:r>
              <a:rPr lang="pt-BR" sz="2400" dirty="0"/>
              <a:t>Humberto Carlos </a:t>
            </a:r>
            <a:r>
              <a:rPr lang="pt-BR" sz="2400" dirty="0" err="1"/>
              <a:t>Ruggeri</a:t>
            </a:r>
            <a:r>
              <a:rPr lang="pt-BR" sz="2400" dirty="0"/>
              <a:t> Júnior, Mariana de Paula Marques, Nathalia Santos Araújo, Patrícia Fernandes Gomes, </a:t>
            </a:r>
            <a:r>
              <a:rPr lang="pt-BR" sz="2400" dirty="0" err="1"/>
              <a:t>Nolan</a:t>
            </a:r>
            <a:r>
              <a:rPr lang="pt-BR" sz="2400" dirty="0"/>
              <a:t> Ribeiro Bezerra, Paulo Sérgio </a:t>
            </a:r>
            <a:r>
              <a:rPr lang="pt-BR" sz="2400" dirty="0" err="1"/>
              <a:t>Scalize</a:t>
            </a:r>
            <a:r>
              <a:rPr lang="pt-BR" sz="2400" dirty="0"/>
              <a:t>.</a:t>
            </a:r>
          </a:p>
          <a:p>
            <a:pPr algn="l"/>
            <a:endParaRPr lang="pt-BR" sz="2800" dirty="0"/>
          </a:p>
        </p:txBody>
      </p:sp>
      <p:pic>
        <p:nvPicPr>
          <p:cNvPr id="6" name="Shape 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84191" y="461662"/>
            <a:ext cx="755753" cy="967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sz="2800" dirty="0"/>
              <a:t>Resultados obtidos em cada ensaio de pH em suas respectivas dosagens que obtiveram as melhores remoções:</a:t>
            </a:r>
          </a:p>
          <a:p>
            <a:pPr algn="just"/>
            <a:endParaRPr lang="pt-BR" sz="28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dirty="0"/>
              <a:t>RESULTADOS E DISCUSSÕES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90398"/>
              </p:ext>
            </p:extLst>
          </p:nvPr>
        </p:nvGraphicFramePr>
        <p:xfrm>
          <a:off x="457200" y="180786"/>
          <a:ext cx="8363272" cy="4832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3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96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0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9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 (a)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(b)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Parâmetros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Resultados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Parâmetros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Resultados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Alcalinidade (mg CaCO</a:t>
                      </a:r>
                      <a:r>
                        <a:rPr lang="pt-BR" sz="1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/L)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Alcalinidade (mg CaCO</a:t>
                      </a:r>
                      <a:r>
                        <a:rPr lang="pt-BR" sz="1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Sólidos Totais (g/L)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1,55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Sólidos Totais (g/L)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0,83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Sólidos Sedimentáveis (mL/L)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&lt;1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Sólidos Sedimentáveis (mL/L)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27,5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6,21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&lt; 4,5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DQO (mg/L)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661,2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DQO (mg/L)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1125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Temperatura (ºC)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Temperatura (ºC)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788"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7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(c)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(d)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6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Parâmetros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Resultados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Parâmetros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Resultados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6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Alcalinidade (mg CaCO</a:t>
                      </a:r>
                      <a:r>
                        <a:rPr lang="pt-BR" sz="1000" baseline="-25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Alcalinidade (mg CaCO</a:t>
                      </a:r>
                      <a:r>
                        <a:rPr lang="pt-BR" sz="1000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/L)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Sólidos Totais (g/L)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0,33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Sólidos Totais (g/L)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0,23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34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Sólidos Sedimentáveis (mL/L)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&lt;1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Sólidos Sedimentáveis (</a:t>
                      </a:r>
                      <a:r>
                        <a:rPr lang="pt-BR" sz="1000" dirty="0" err="1">
                          <a:solidFill>
                            <a:schemeClr val="tx1"/>
                          </a:solidFill>
                          <a:effectLst/>
                        </a:rPr>
                        <a:t>mL</a:t>
                      </a: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/L)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&lt; 1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&lt; 4,5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5,78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8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DQO (mg/L)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636,6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>
                          <a:solidFill>
                            <a:schemeClr val="tx1"/>
                          </a:solidFill>
                          <a:effectLst/>
                        </a:rPr>
                        <a:t>DQO (mg/L)</a:t>
                      </a:r>
                      <a:endParaRPr lang="pt-B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430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Temperatura (</a:t>
                      </a:r>
                      <a:r>
                        <a:rPr lang="pt-BR" sz="1000" dirty="0" err="1">
                          <a:solidFill>
                            <a:schemeClr val="tx1"/>
                          </a:solidFill>
                          <a:effectLst/>
                        </a:rPr>
                        <a:t>ºC</a:t>
                      </a: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Temperatura (</a:t>
                      </a:r>
                      <a:r>
                        <a:rPr lang="pt-BR" sz="1000" dirty="0" err="1">
                          <a:solidFill>
                            <a:schemeClr val="tx1"/>
                          </a:solidFill>
                          <a:effectLst/>
                        </a:rPr>
                        <a:t>ºC</a:t>
                      </a: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pt-B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51520" y="5013176"/>
            <a:ext cx="9073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/>
              <a:t>* </a:t>
            </a:r>
            <a:r>
              <a:rPr lang="pt-BR" sz="1600" dirty="0"/>
              <a:t>Tabela a: Resultado pH 3 e dosagem de 1000mg/L; Tabela b: Resultado pH 6 e dosagem de 450 mg/L; Tabela c: Resultado pH 7 e dosagem de 600 mg/L e Tabela d: Resultado pH 8 e dosagem de 450 mg/L</a:t>
            </a:r>
          </a:p>
        </p:txBody>
      </p:sp>
    </p:spTree>
    <p:extLst>
      <p:ext uri="{BB962C8B-B14F-4D97-AF65-F5344CB8AC3E}">
        <p14:creationId xmlns:p14="http://schemas.microsoft.com/office/powerpoint/2010/main" val="284996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/>
              <a:t>CONCLUSÃO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9"/>
          </a:xfrm>
        </p:spPr>
        <p:txBody>
          <a:bodyPr>
            <a:normAutofit/>
          </a:bodyPr>
          <a:lstStyle/>
          <a:p>
            <a:pPr marL="457200" lvl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en" sz="240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Tecnologia eficiente;</a:t>
            </a:r>
          </a:p>
          <a:p>
            <a:pPr marL="457200" lvl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en" sz="240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Melhor resultado: pH 8 e dosagem de 450 mg\L;</a:t>
            </a:r>
          </a:p>
          <a:p>
            <a:pPr marL="457200" lvl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en" sz="240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Conformidade com a legislação na maioria dos parâmetros analisados;</a:t>
            </a:r>
          </a:p>
          <a:p>
            <a:pPr marL="457200" lvl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en" sz="240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Necessecidade de maiores análises para o despejo em corpos hídricos;</a:t>
            </a:r>
          </a:p>
          <a:p>
            <a:pPr marL="457200" lvl="0" algn="just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Times New Roman"/>
              <a:buChar char="●"/>
            </a:pPr>
            <a:r>
              <a:rPr lang="en" sz="240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Recomenda-se trabalhos futuros com diferentes dosagens, coagulantes e utilização de novas tecnologias.</a:t>
            </a:r>
          </a:p>
        </p:txBody>
      </p:sp>
    </p:spTree>
    <p:extLst>
      <p:ext uri="{BB962C8B-B14F-4D97-AF65-F5344CB8AC3E}">
        <p14:creationId xmlns:p14="http://schemas.microsoft.com/office/powerpoint/2010/main" val="196387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t-BR" b="1" dirty="0"/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pt-BR" sz="3700" dirty="0"/>
              <a:t>APHA, AWWA, WEF. Standard </a:t>
            </a:r>
            <a:r>
              <a:rPr lang="pt-BR" sz="3700" dirty="0" err="1"/>
              <a:t>Methods</a:t>
            </a:r>
            <a:r>
              <a:rPr lang="pt-BR" sz="3700" dirty="0"/>
              <a:t> for </a:t>
            </a:r>
            <a:r>
              <a:rPr lang="pt-BR" sz="3700" dirty="0" err="1"/>
              <a:t>examination</a:t>
            </a:r>
            <a:r>
              <a:rPr lang="pt-BR" sz="3700" dirty="0"/>
              <a:t> </a:t>
            </a:r>
            <a:r>
              <a:rPr lang="pt-BR" sz="3700" dirty="0" err="1"/>
              <a:t>of</a:t>
            </a:r>
            <a:r>
              <a:rPr lang="pt-BR" sz="3700" dirty="0"/>
              <a:t> </a:t>
            </a:r>
            <a:r>
              <a:rPr lang="pt-BR" sz="3700" dirty="0" err="1"/>
              <a:t>water</a:t>
            </a:r>
            <a:r>
              <a:rPr lang="pt-BR" sz="3700" dirty="0"/>
              <a:t> </a:t>
            </a:r>
            <a:r>
              <a:rPr lang="pt-BR" sz="3700" dirty="0" err="1"/>
              <a:t>and</a:t>
            </a:r>
            <a:r>
              <a:rPr lang="pt-BR" sz="3700" dirty="0"/>
              <a:t> </a:t>
            </a:r>
            <a:r>
              <a:rPr lang="pt-BR" sz="3700" dirty="0" err="1"/>
              <a:t>wastewater</a:t>
            </a:r>
            <a:r>
              <a:rPr lang="pt-BR" sz="3700" dirty="0"/>
              <a:t>. 22nd ed. Washington: American </a:t>
            </a:r>
            <a:r>
              <a:rPr lang="pt-BR" sz="3700" dirty="0" err="1"/>
              <a:t>Public</a:t>
            </a:r>
            <a:r>
              <a:rPr lang="pt-BR" sz="3700" dirty="0"/>
              <a:t> Health </a:t>
            </a:r>
            <a:r>
              <a:rPr lang="pt-BR" sz="3700" dirty="0" err="1"/>
              <a:t>Association</a:t>
            </a:r>
            <a:r>
              <a:rPr lang="pt-BR" sz="3700" dirty="0"/>
              <a:t>; 2012, 1360 pp. I</a:t>
            </a:r>
          </a:p>
          <a:p>
            <a:pPr algn="just"/>
            <a:r>
              <a:rPr lang="pt-BR" sz="3700" dirty="0"/>
              <a:t>ASSOCIAÇÃO BRASILEIRA DE NORMAS TÉCNICAS. </a:t>
            </a:r>
            <a:r>
              <a:rPr lang="pt-BR" sz="3700" b="1" dirty="0"/>
              <a:t>NBR 9800: Critérios para lançamento de efluentes líquidos industriais no sistema coletor público de esgoto sanitário. </a:t>
            </a:r>
            <a:r>
              <a:rPr lang="pt-BR" sz="3700" dirty="0"/>
              <a:t>Rio de Janeiro, 3p. 1987.</a:t>
            </a:r>
          </a:p>
          <a:p>
            <a:pPr algn="just"/>
            <a:r>
              <a:rPr lang="pt-BR" sz="3700" dirty="0"/>
              <a:t>BRAILE, P. M., CAVALCANTI, J. E. W. A. </a:t>
            </a:r>
            <a:r>
              <a:rPr lang="pt-BR" sz="3700" b="1" dirty="0"/>
              <a:t>Manual de tratamento de águas </a:t>
            </a:r>
            <a:r>
              <a:rPr lang="pt-BR" sz="3700" b="1" dirty="0" err="1"/>
              <a:t>residuárias</a:t>
            </a:r>
            <a:r>
              <a:rPr lang="pt-BR" sz="3700" b="1" dirty="0"/>
              <a:t> industriais</a:t>
            </a:r>
            <a:r>
              <a:rPr lang="pt-BR" sz="3700" dirty="0"/>
              <a:t>. 1 ed. Brasil: CETESB, 1993. V1. 762p.</a:t>
            </a:r>
          </a:p>
          <a:p>
            <a:pPr algn="just"/>
            <a:r>
              <a:rPr lang="pt-BR" sz="3700" dirty="0"/>
              <a:t>CASTRO, Joana </a:t>
            </a:r>
            <a:r>
              <a:rPr lang="pt-BR" sz="3700" dirty="0" err="1"/>
              <a:t>D‘arc</a:t>
            </a:r>
            <a:r>
              <a:rPr lang="pt-BR" sz="3700" dirty="0"/>
              <a:t> Bardella de; SOUSA, Maísa Jacinto; SILVESTRE, Paulo Henrique </a:t>
            </a:r>
            <a:r>
              <a:rPr lang="pt-BR" sz="3700" dirty="0" err="1"/>
              <a:t>Bautzer</a:t>
            </a:r>
            <a:r>
              <a:rPr lang="pt-BR" sz="3700" dirty="0"/>
              <a:t>. A dinâmica do arranjo produtivo local das indústrias de confecções em Goiânia entre 2000 e 2004. Revista de Economia da UEG, Anápolis, v. 2, n. 2, jun./dez. 2006.</a:t>
            </a:r>
          </a:p>
          <a:p>
            <a:pPr algn="just"/>
            <a:r>
              <a:rPr lang="pt-BR" sz="3700" dirty="0"/>
              <a:t>FRANCO, E. S. </a:t>
            </a:r>
            <a:r>
              <a:rPr lang="pt-BR" sz="3700" b="1" dirty="0"/>
              <a:t>Avaliação da influência dos coagulantes sulfato de alumínio e cloreto férrico na remoção de turbidez e cor da água bruta e sua relação com sólidos na geração de lodo em estações de tratamento de água. </a:t>
            </a:r>
            <a:r>
              <a:rPr lang="pt-BR" sz="3700" dirty="0"/>
              <a:t>Dissertação (Mestrado em Engenharia Ambiental) – Universidade Federal de Ouro Preto, Minas Gerais, 2009, 207 p.</a:t>
            </a:r>
          </a:p>
          <a:p>
            <a:pPr algn="just"/>
            <a:r>
              <a:rPr lang="pt-BR" sz="3700" dirty="0"/>
              <a:t>GOIÁS. Agência Goiana de Regulação. </a:t>
            </a:r>
            <a:r>
              <a:rPr lang="pt-BR" sz="3700" b="1" dirty="0"/>
              <a:t>Resolução nº 068, de 20/04/2009. </a:t>
            </a:r>
            <a:r>
              <a:rPr lang="pt-BR" sz="3700" dirty="0"/>
              <a:t>Dispõe sobre o Regulamento dos Serviços de Abastecimento de Água e de Esgotamento Sanitário da empresa de Saneamento de Goiás S/A - SANEAGO, conforme processo nº 200700029000245.</a:t>
            </a:r>
          </a:p>
          <a:p>
            <a:pPr algn="just"/>
            <a:r>
              <a:rPr lang="pt-BR" sz="3700" dirty="0"/>
              <a:t>HASSEMER, M. E. N. </a:t>
            </a:r>
            <a:r>
              <a:rPr lang="pt-BR" sz="3700" b="1" dirty="0"/>
              <a:t>Oxidação fotoquímica – UV/H</a:t>
            </a:r>
            <a:r>
              <a:rPr lang="pt-BR" sz="3700" b="1" baseline="-25000" dirty="0"/>
              <a:t>2</a:t>
            </a:r>
            <a:r>
              <a:rPr lang="pt-BR" sz="3700" b="1" dirty="0"/>
              <a:t>O</a:t>
            </a:r>
            <a:r>
              <a:rPr lang="pt-BR" sz="3700" b="1" baseline="-25000" dirty="0"/>
              <a:t>2 </a:t>
            </a:r>
            <a:r>
              <a:rPr lang="pt-BR" sz="3700" b="1" dirty="0"/>
              <a:t>– para degradação de poluentes em efluentes da indústria têxtil.</a:t>
            </a:r>
            <a:r>
              <a:rPr lang="pt-BR" sz="3700" dirty="0"/>
              <a:t> Tese (Doutorado em Engenharia Ambiental) – Universidade Federal de Santa Catarina. Florianópolis, SC, 2006, 175 p. </a:t>
            </a:r>
          </a:p>
          <a:p>
            <a:pPr algn="just"/>
            <a:r>
              <a:rPr lang="pt-BR" sz="3700" dirty="0"/>
              <a:t>HASSEMER, M. E. N; SENS, M. L.</a:t>
            </a:r>
            <a:r>
              <a:rPr lang="pt-BR" sz="3700" b="1" dirty="0"/>
              <a:t> Tratamento do efluente de uma indústria têxtil: processo físico-químico com ozônio e coagulação/floculação.</a:t>
            </a:r>
            <a:r>
              <a:rPr lang="pt-BR" sz="3700" dirty="0"/>
              <a:t> Engenharia sanitária e ambiental. </a:t>
            </a:r>
            <a:r>
              <a:rPr lang="pt-BR" sz="3700" dirty="0" err="1"/>
              <a:t>Vol</a:t>
            </a:r>
            <a:r>
              <a:rPr lang="pt-BR" sz="3700" dirty="0"/>
              <a:t> 7 – nº 1 – Rio de Janeiro/RJ: ABES, 2002, 30–36p.</a:t>
            </a:r>
          </a:p>
          <a:p>
            <a:pPr algn="just"/>
            <a:r>
              <a:rPr lang="pt-BR" sz="3700" dirty="0"/>
              <a:t>PAVANELLI, G. </a:t>
            </a:r>
            <a:r>
              <a:rPr lang="pt-BR" sz="3700" b="1" dirty="0"/>
              <a:t>Eficiência de diferentes tipos de coagulantes na coagulação, floculação e sedimentação de água com cor ou turbidez elevada. </a:t>
            </a:r>
            <a:r>
              <a:rPr lang="pt-BR" sz="3700" dirty="0"/>
              <a:t>2001. 233 p. Dissertação (Mestrado em Hidráulica e saneamento) – Universidade de São Paulo, São Carlos, 2001, 216p</a:t>
            </a:r>
          </a:p>
          <a:p>
            <a:pPr algn="just"/>
            <a:r>
              <a:rPr lang="pt-BR" sz="3700" dirty="0"/>
              <a:t>PIZATO, E; LOPES, A. C; ROCHA, R. D. C; BARBOSA, A. M; CUNHA, M. A. A; </a:t>
            </a:r>
            <a:r>
              <a:rPr lang="pt-BR" sz="3700" b="1" dirty="0"/>
              <a:t>Caracterização    de efluente têxtil e avaliação da capacidade de remoção de cor utilizando o fungo </a:t>
            </a:r>
            <a:r>
              <a:rPr lang="pt-BR" sz="3700" b="1" dirty="0" err="1"/>
              <a:t>Lasiodiplodia</a:t>
            </a:r>
            <a:r>
              <a:rPr lang="pt-BR" sz="3700" b="1" dirty="0"/>
              <a:t> </a:t>
            </a:r>
            <a:r>
              <a:rPr lang="pt-BR" sz="3700" b="1" dirty="0" err="1"/>
              <a:t>theobromae</a:t>
            </a:r>
            <a:r>
              <a:rPr lang="pt-BR" sz="3700" b="1" dirty="0"/>
              <a:t> MMPI. </a:t>
            </a:r>
            <a:r>
              <a:rPr lang="pt-BR" sz="3700" dirty="0" err="1"/>
              <a:t>Scientific</a:t>
            </a:r>
            <a:r>
              <a:rPr lang="pt-BR" sz="3700" dirty="0"/>
              <a:t> </a:t>
            </a:r>
            <a:r>
              <a:rPr lang="pt-BR" sz="3700" dirty="0" err="1"/>
              <a:t>Electronic</a:t>
            </a:r>
            <a:r>
              <a:rPr lang="pt-BR" sz="3700" dirty="0"/>
              <a:t> Library Online, 2016, DOI: 10.1590/S1413-41522017121743.</a:t>
            </a:r>
          </a:p>
          <a:p>
            <a:pPr algn="just"/>
            <a:r>
              <a:rPr lang="pt-BR" sz="3700" dirty="0"/>
              <a:t>VERMA, A. K; DASH, R. R; BHUNIA, P. </a:t>
            </a:r>
            <a:r>
              <a:rPr lang="pt-BR" sz="3700" b="1" dirty="0"/>
              <a:t>A </a:t>
            </a:r>
            <a:r>
              <a:rPr lang="pt-BR" sz="3700" b="1" dirty="0" err="1"/>
              <a:t>review</a:t>
            </a:r>
            <a:r>
              <a:rPr lang="pt-BR" sz="3700" b="1" dirty="0"/>
              <a:t> </a:t>
            </a:r>
            <a:r>
              <a:rPr lang="pt-BR" sz="3700" b="1" dirty="0" err="1"/>
              <a:t>on</a:t>
            </a:r>
            <a:r>
              <a:rPr lang="pt-BR" sz="3700" b="1" dirty="0"/>
              <a:t> </a:t>
            </a:r>
            <a:r>
              <a:rPr lang="pt-BR" sz="3700" b="1" dirty="0" err="1"/>
              <a:t>chemical</a:t>
            </a:r>
            <a:r>
              <a:rPr lang="pt-BR" sz="3700" b="1" dirty="0"/>
              <a:t> </a:t>
            </a:r>
            <a:r>
              <a:rPr lang="pt-BR" sz="3700" b="1" dirty="0" err="1"/>
              <a:t>coagulation</a:t>
            </a:r>
            <a:r>
              <a:rPr lang="pt-BR" sz="3700" b="1" dirty="0"/>
              <a:t>/</a:t>
            </a:r>
            <a:r>
              <a:rPr lang="pt-BR" sz="3700" b="1" dirty="0" err="1"/>
              <a:t>flocculation</a:t>
            </a:r>
            <a:r>
              <a:rPr lang="pt-BR" sz="3700" b="1" dirty="0"/>
              <a:t> </a:t>
            </a:r>
            <a:r>
              <a:rPr lang="pt-BR" sz="3700" b="1" dirty="0" err="1"/>
              <a:t>technologies</a:t>
            </a:r>
            <a:r>
              <a:rPr lang="pt-BR" sz="3700" b="1" dirty="0"/>
              <a:t> for </a:t>
            </a:r>
            <a:r>
              <a:rPr lang="pt-BR" sz="3700" b="1" dirty="0" err="1"/>
              <a:t>removal</a:t>
            </a:r>
            <a:r>
              <a:rPr lang="pt-BR" sz="3700" b="1" dirty="0"/>
              <a:t> </a:t>
            </a:r>
            <a:r>
              <a:rPr lang="pt-BR" sz="3700" b="1" dirty="0" err="1"/>
              <a:t>of</a:t>
            </a:r>
            <a:r>
              <a:rPr lang="pt-BR" sz="3700" b="1" dirty="0"/>
              <a:t> </a:t>
            </a:r>
            <a:r>
              <a:rPr lang="pt-BR" sz="3700" b="1" dirty="0" err="1"/>
              <a:t>colour</a:t>
            </a:r>
            <a:r>
              <a:rPr lang="pt-BR" sz="3700" b="1" dirty="0"/>
              <a:t> </a:t>
            </a:r>
            <a:r>
              <a:rPr lang="pt-BR" sz="3700" b="1" dirty="0" err="1"/>
              <a:t>from</a:t>
            </a:r>
            <a:r>
              <a:rPr lang="pt-BR" sz="3700" b="1" dirty="0"/>
              <a:t> </a:t>
            </a:r>
            <a:r>
              <a:rPr lang="pt-BR" sz="3700" b="1" dirty="0" err="1"/>
              <a:t>textile</a:t>
            </a:r>
            <a:r>
              <a:rPr lang="pt-BR" sz="3700" b="1" dirty="0"/>
              <a:t> </a:t>
            </a:r>
            <a:r>
              <a:rPr lang="pt-BR" sz="3700" b="1" dirty="0" err="1"/>
              <a:t>wastewaters</a:t>
            </a:r>
            <a:r>
              <a:rPr lang="pt-BR" sz="3700" dirty="0"/>
              <a:t>. </a:t>
            </a:r>
            <a:r>
              <a:rPr lang="pt-BR" sz="3700" dirty="0" err="1"/>
              <a:t>Journal</a:t>
            </a:r>
            <a:r>
              <a:rPr lang="pt-BR" sz="3700" dirty="0"/>
              <a:t> </a:t>
            </a:r>
            <a:r>
              <a:rPr lang="pt-BR" sz="3700" dirty="0" err="1"/>
              <a:t>of</a:t>
            </a:r>
            <a:r>
              <a:rPr lang="pt-BR" sz="3700" dirty="0"/>
              <a:t> </a:t>
            </a:r>
            <a:r>
              <a:rPr lang="pt-BR" sz="3700" dirty="0" err="1"/>
              <a:t>environmental</a:t>
            </a:r>
            <a:r>
              <a:rPr lang="pt-BR" sz="3700" dirty="0"/>
              <a:t> management</a:t>
            </a:r>
            <a:r>
              <a:rPr lang="pt-BR" sz="3700" b="1" dirty="0"/>
              <a:t>. </a:t>
            </a:r>
            <a:r>
              <a:rPr lang="pt-BR" sz="3700" dirty="0"/>
              <a:t>Vol. 993 Belo Horizonte/ MG: </a:t>
            </a:r>
            <a:r>
              <a:rPr lang="pt-BR" sz="3700" dirty="0" err="1"/>
              <a:t>E-Xacta</a:t>
            </a:r>
            <a:r>
              <a:rPr lang="pt-BR" sz="3700" dirty="0"/>
              <a:t>, 2012, 154 – 168p.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5910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05819"/>
          </a:xfrm>
        </p:spPr>
        <p:txBody>
          <a:bodyPr anchor="t" anchorCtr="0">
            <a:normAutofit/>
          </a:bodyPr>
          <a:lstStyle/>
          <a:p>
            <a:r>
              <a:rPr lang="pt-BR" sz="3200" b="1" dirty="0"/>
              <a:t>INTRODUÇÃO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54500"/>
            <a:ext cx="8229600" cy="4971666"/>
          </a:xfrm>
        </p:spPr>
        <p:txBody>
          <a:bodyPr/>
          <a:lstStyle/>
          <a:p>
            <a:r>
              <a:rPr lang="pt-BR" dirty="0"/>
              <a:t>Características do setor têxtil:</a:t>
            </a:r>
          </a:p>
          <a:p>
            <a:pPr lvl="1">
              <a:buFontTx/>
              <a:buChar char="-"/>
            </a:pPr>
            <a:r>
              <a:rPr lang="pt-BR" sz="2400" dirty="0"/>
              <a:t>Grande volume de produção em todo país;</a:t>
            </a:r>
          </a:p>
          <a:p>
            <a:pPr lvl="1">
              <a:buFontTx/>
              <a:buChar char="-"/>
            </a:pPr>
            <a:r>
              <a:rPr lang="pt-BR" sz="2400" dirty="0"/>
              <a:t>1.538 empresas de confecções apenas no estado d Goiás;</a:t>
            </a:r>
          </a:p>
          <a:p>
            <a:pPr lvl="1">
              <a:buFontTx/>
              <a:buChar char="-"/>
            </a:pPr>
            <a:r>
              <a:rPr lang="pt-BR" sz="2400" dirty="0"/>
              <a:t>Grande volume de efluente gerado com elevadas cargas </a:t>
            </a:r>
            <a:r>
              <a:rPr lang="pt-BR" sz="2400" dirty="0">
                <a:latin typeface="+mj-lt"/>
              </a:rPr>
              <a:t>de </a:t>
            </a:r>
            <a:r>
              <a:rPr lang="en" sz="2400" dirty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DBO, DQO, Sólidos Dissolvidos, Cor, Turbidez, dentre outros.</a:t>
            </a:r>
          </a:p>
          <a:p>
            <a:r>
              <a:rPr lang="en" dirty="0">
                <a:solidFill>
                  <a:schemeClr val="dk1"/>
                </a:solidFill>
                <a:cs typeface="Times New Roman"/>
                <a:sym typeface="Times New Roman"/>
              </a:rPr>
              <a:t>Impactos Ambientais;</a:t>
            </a:r>
          </a:p>
          <a:p>
            <a:r>
              <a:rPr lang="en" dirty="0">
                <a:solidFill>
                  <a:schemeClr val="dk1"/>
                </a:solidFill>
                <a:cs typeface="Times New Roman"/>
                <a:sym typeface="Times New Roman"/>
              </a:rPr>
              <a:t>Tratamento– Tratamento por coagulação química</a:t>
            </a:r>
          </a:p>
        </p:txBody>
      </p:sp>
    </p:spTree>
    <p:extLst>
      <p:ext uri="{BB962C8B-B14F-4D97-AF65-F5344CB8AC3E}">
        <p14:creationId xmlns:p14="http://schemas.microsoft.com/office/powerpoint/2010/main" val="284457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pt-BR" dirty="0"/>
              <a:t>Legislação Ambiental para despejo de efluentes industriais:</a:t>
            </a:r>
          </a:p>
          <a:p>
            <a:pPr>
              <a:buFontTx/>
              <a:buChar char="-"/>
            </a:pPr>
            <a:r>
              <a:rPr lang="en" sz="2400" dirty="0">
                <a:solidFill>
                  <a:srgbClr val="00000A"/>
                </a:solidFill>
                <a:ea typeface="Times New Roman"/>
                <a:cs typeface="Times New Roman"/>
                <a:sym typeface="Times New Roman"/>
              </a:rPr>
              <a:t>CONAMA 357/2005;</a:t>
            </a:r>
          </a:p>
          <a:p>
            <a:pPr>
              <a:buFontTx/>
              <a:buChar char="-"/>
            </a:pPr>
            <a:r>
              <a:rPr lang="en" sz="2400" dirty="0">
                <a:solidFill>
                  <a:srgbClr val="00000A"/>
                </a:solidFill>
                <a:ea typeface="Times New Roman"/>
                <a:cs typeface="Times New Roman"/>
                <a:sym typeface="Times New Roman"/>
              </a:rPr>
              <a:t>CONAMA 430/2011;</a:t>
            </a:r>
          </a:p>
          <a:p>
            <a:pPr>
              <a:buFontTx/>
              <a:buChar char="-"/>
            </a:pPr>
            <a:r>
              <a:rPr lang="en" sz="2400" dirty="0">
                <a:solidFill>
                  <a:srgbClr val="00000A"/>
                </a:solidFill>
                <a:ea typeface="Times New Roman"/>
                <a:cs typeface="Times New Roman"/>
                <a:sym typeface="Times New Roman"/>
              </a:rPr>
              <a:t>ABNT NBR 9800.</a:t>
            </a:r>
          </a:p>
          <a:p>
            <a:pPr>
              <a:buFontTx/>
              <a:buChar char="-"/>
            </a:pPr>
            <a:r>
              <a:rPr lang="en" sz="2400" dirty="0">
                <a:solidFill>
                  <a:srgbClr val="00000A"/>
                </a:solidFill>
                <a:ea typeface="Times New Roman"/>
                <a:cs typeface="Times New Roman"/>
                <a:sym typeface="Times New Roman"/>
              </a:rPr>
              <a:t>Resolução nº 068\2009 da SANEAGO S/A</a:t>
            </a:r>
            <a:r>
              <a:rPr lang="en" sz="2800" dirty="0">
                <a:solidFill>
                  <a:srgbClr val="00000A"/>
                </a:solidFill>
                <a:ea typeface="Times New Roman"/>
                <a:cs typeface="Times New Roman"/>
                <a:sym typeface="Times New Roman"/>
              </a:rPr>
              <a:t>;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05819"/>
          </a:xfrm>
        </p:spPr>
        <p:txBody>
          <a:bodyPr anchor="t" anchorCtr="0">
            <a:normAutofit/>
          </a:bodyPr>
          <a:lstStyle/>
          <a:p>
            <a:r>
              <a:rPr lang="pt-BR" sz="3200" b="1" dirty="0"/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68851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200" b="1" dirty="0"/>
              <a:t>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Avaliar a eficiência da tecnologia de coagulação química para o tratamento do efluente de uma estamparia, utilizando o coagulante sulfato de alumínio.</a:t>
            </a:r>
          </a:p>
        </p:txBody>
      </p:sp>
    </p:spTree>
    <p:extLst>
      <p:ext uri="{BB962C8B-B14F-4D97-AF65-F5344CB8AC3E}">
        <p14:creationId xmlns:p14="http://schemas.microsoft.com/office/powerpoint/2010/main" val="391706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/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38746"/>
            <a:ext cx="8229600" cy="5087419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Local de coleta do efluente: </a:t>
            </a:r>
            <a:r>
              <a:rPr lang="en" sz="240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 Indústria de estamparia localizada na região de Goiânia;</a:t>
            </a:r>
          </a:p>
          <a:p>
            <a:pPr algn="just"/>
            <a:r>
              <a:rPr lang="en" sz="2400" dirty="0">
                <a:solidFill>
                  <a:srgbClr val="000000"/>
                </a:solidFill>
                <a:cs typeface="Times New Roman"/>
                <a:sym typeface="Times New Roman"/>
              </a:rPr>
              <a:t>Amostragem composta;</a:t>
            </a:r>
          </a:p>
          <a:p>
            <a:pPr algn="just"/>
            <a:r>
              <a:rPr lang="en" sz="2400" dirty="0">
                <a:solidFill>
                  <a:srgbClr val="000000"/>
                </a:solidFill>
                <a:cs typeface="Times New Roman"/>
                <a:sym typeface="Times New Roman"/>
              </a:rPr>
              <a:t>Análises feitas no efluente bruto: </a:t>
            </a:r>
            <a:r>
              <a:rPr lang="pt-BR" sz="2400" dirty="0"/>
              <a:t>Cor Aparente (</a:t>
            </a:r>
            <a:r>
              <a:rPr lang="pt-BR" sz="2400" dirty="0" err="1"/>
              <a:t>uC</a:t>
            </a:r>
            <a:r>
              <a:rPr lang="pt-BR" sz="2400" dirty="0"/>
              <a:t>), Turbidez (NTU), DQO (mg/L), pH, Alcalinidade (mg CaCO3/L), Temperatura (°C), Sólidos Totais (g/L) e Sólidos Sedimentáveis (</a:t>
            </a:r>
            <a:r>
              <a:rPr lang="pt-BR" sz="2400" dirty="0" err="1"/>
              <a:t>mL</a:t>
            </a:r>
            <a:r>
              <a:rPr lang="pt-BR" sz="2400" dirty="0"/>
              <a:t>/L).</a:t>
            </a:r>
          </a:p>
          <a:p>
            <a:pPr algn="just"/>
            <a:r>
              <a:rPr lang="pt-BR" sz="2400" dirty="0"/>
              <a:t>Teste dos Jarros;</a:t>
            </a:r>
          </a:p>
          <a:p>
            <a:pPr algn="just"/>
            <a:r>
              <a:rPr lang="pt-BR" sz="2400" dirty="0"/>
              <a:t>Aquela amostra que apresentou o melhor resultado de Cor e Turbidez tiveram também a realização das análises dos demais parâmetros.</a:t>
            </a:r>
          </a:p>
        </p:txBody>
      </p:sp>
    </p:spTree>
    <p:extLst>
      <p:ext uri="{BB962C8B-B14F-4D97-AF65-F5344CB8AC3E}">
        <p14:creationId xmlns:p14="http://schemas.microsoft.com/office/powerpoint/2010/main" val="685409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457200" y="40466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/>
              <a:t>METODOLOGIA</a:t>
            </a:r>
          </a:p>
        </p:txBody>
      </p:sp>
      <p:pic>
        <p:nvPicPr>
          <p:cNvPr id="5" name="Shape 88"/>
          <p:cNvPicPr preferRelativeResize="0">
            <a:picLocks noGrp="1"/>
          </p:cNvPicPr>
          <p:nvPr>
            <p:ph idx="1"/>
          </p:nvPr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7200" y="1277310"/>
            <a:ext cx="4955861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457200" y="4246819"/>
            <a:ext cx="526692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Clr>
                <a:schemeClr val="dk1"/>
              </a:buClr>
              <a:buSzPct val="91666"/>
            </a:pPr>
            <a:r>
              <a:rPr lang="en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FIGURA 1</a:t>
            </a:r>
            <a:r>
              <a:rPr lang="en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- Equipamento FlocControl II utilizado para ensaio de bancada. </a:t>
            </a:r>
          </a:p>
          <a:p>
            <a:pPr lvl="0" algn="just">
              <a:lnSpc>
                <a:spcPct val="115000"/>
              </a:lnSpc>
              <a:buClr>
                <a:schemeClr val="dk1"/>
              </a:buClr>
              <a:buSzPct val="91666"/>
            </a:pPr>
            <a:r>
              <a:rPr lang="en" sz="1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FONTE:</a:t>
            </a:r>
            <a:r>
              <a:rPr lang="en" sz="1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Autoria própria.</a:t>
            </a:r>
            <a:endParaRPr lang="en" sz="1600" b="1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7" name="Shape 89"/>
          <p:cNvSpPr txBox="1"/>
          <p:nvPr/>
        </p:nvSpPr>
        <p:spPr>
          <a:xfrm>
            <a:off x="5729890" y="1277310"/>
            <a:ext cx="2801025" cy="403215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SzPct val="100000"/>
              <a:buFont typeface="Times New Roman"/>
              <a:buChar char="●"/>
            </a:pPr>
            <a:r>
              <a:rPr lang="en" sz="1600" dirty="0">
                <a:ea typeface="Times New Roman"/>
                <a:cs typeface="Times New Roman"/>
                <a:sym typeface="Times New Roman"/>
              </a:rPr>
              <a:t>Configuração utilizada:</a:t>
            </a:r>
          </a:p>
          <a:p>
            <a:pPr marL="139700" lvl="0" rtl="0">
              <a:spcBef>
                <a:spcPts val="0"/>
              </a:spcBef>
              <a:buSzPct val="100000"/>
            </a:pPr>
            <a:endParaRPr lang="en" sz="1600" dirty="0"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</a:pPr>
            <a:r>
              <a:rPr lang="en" sz="1600" b="1" dirty="0">
                <a:ea typeface="Times New Roman"/>
                <a:cs typeface="Times New Roman"/>
                <a:sym typeface="Times New Roman"/>
              </a:rPr>
              <a:t>Coagulação:</a:t>
            </a:r>
          </a:p>
          <a:p>
            <a:pPr lvl="0" rtl="0">
              <a:spcBef>
                <a:spcPts val="0"/>
              </a:spcBef>
              <a:buNone/>
            </a:pPr>
            <a:endParaRPr sz="1600" dirty="0">
              <a:ea typeface="Times New Roman"/>
              <a:cs typeface="Times New Roman"/>
              <a:sym typeface="Times New Roman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-"/>
            </a:pPr>
            <a:r>
              <a:rPr lang="en" sz="1600" dirty="0">
                <a:ea typeface="Times New Roman"/>
                <a:cs typeface="Times New Roman"/>
                <a:sym typeface="Times New Roman"/>
              </a:rPr>
              <a:t>TMR: 20 segundos</a:t>
            </a:r>
          </a:p>
          <a:p>
            <a:pPr marL="457200" indent="-317500">
              <a:buSzPct val="100000"/>
              <a:buFont typeface="Times New Roman"/>
              <a:buChar char="-"/>
            </a:pPr>
            <a:r>
              <a:rPr lang="en" sz="1600" dirty="0">
                <a:ea typeface="Times New Roman"/>
                <a:cs typeface="Times New Roman"/>
                <a:sym typeface="Times New Roman"/>
              </a:rPr>
              <a:t>GMR: 193 </a:t>
            </a:r>
            <a:r>
              <a:rPr lang="pt-BR" sz="1600" dirty="0">
                <a:cs typeface="Times New Roman" panose="02020603050405020304" pitchFamily="18" charset="0"/>
              </a:rPr>
              <a:t>s</a:t>
            </a:r>
            <a:r>
              <a:rPr lang="pt-BR" sz="1600" baseline="30000" dirty="0">
                <a:cs typeface="Times New Roman" panose="02020603050405020304" pitchFamily="18" charset="0"/>
              </a:rPr>
              <a:t>-1</a:t>
            </a:r>
            <a:endParaRPr lang="en" sz="1600" dirty="0"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</a:pPr>
            <a:r>
              <a:rPr lang="en" sz="1600" b="1" dirty="0">
                <a:ea typeface="Times New Roman"/>
                <a:cs typeface="Times New Roman"/>
                <a:sym typeface="Times New Roman"/>
              </a:rPr>
              <a:t>Floculação</a:t>
            </a:r>
          </a:p>
          <a:p>
            <a:pPr lvl="0" rtl="0">
              <a:spcBef>
                <a:spcPts val="0"/>
              </a:spcBef>
            </a:pPr>
            <a:endParaRPr lang="en" sz="1600" b="1" dirty="0">
              <a:ea typeface="Times New Roman"/>
              <a:cs typeface="Times New Roman"/>
              <a:sym typeface="Times New Roman"/>
            </a:endParaRP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Char char="-"/>
            </a:pPr>
            <a:r>
              <a:rPr lang="en" sz="1600" dirty="0">
                <a:ea typeface="Times New Roman"/>
                <a:cs typeface="Times New Roman"/>
                <a:sym typeface="Times New Roman"/>
              </a:rPr>
              <a:t>TML: 20 minutos</a:t>
            </a:r>
          </a:p>
          <a:p>
            <a:pPr marL="457200" indent="-317500">
              <a:buSzPct val="100000"/>
              <a:buFont typeface="Times New Roman"/>
              <a:buChar char="-"/>
            </a:pPr>
            <a:r>
              <a:rPr lang="en" sz="1600" dirty="0">
                <a:ea typeface="Times New Roman"/>
                <a:cs typeface="Times New Roman"/>
                <a:sym typeface="Times New Roman"/>
              </a:rPr>
              <a:t>GML: 60 </a:t>
            </a:r>
            <a:r>
              <a:rPr lang="pt-BR" sz="1600" dirty="0">
                <a:cs typeface="Times New Roman" panose="02020603050405020304" pitchFamily="18" charset="0"/>
              </a:rPr>
              <a:t>s</a:t>
            </a:r>
            <a:r>
              <a:rPr lang="pt-BR" sz="1600" baseline="30000" dirty="0">
                <a:cs typeface="Times New Roman" panose="02020603050405020304" pitchFamily="18" charset="0"/>
              </a:rPr>
              <a:t>-1</a:t>
            </a:r>
            <a:endParaRPr lang="en" sz="1600" dirty="0"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139700" lvl="0" rtl="0">
              <a:spcBef>
                <a:spcPts val="0"/>
              </a:spcBef>
              <a:buSzPct val="100000"/>
            </a:pPr>
            <a:endParaRPr lang="en" sz="1600" dirty="0"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1600" dirty="0"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</a:pPr>
            <a:r>
              <a:rPr lang="en" sz="1600" b="1" dirty="0">
                <a:ea typeface="Times New Roman"/>
                <a:cs typeface="Times New Roman"/>
                <a:sym typeface="Times New Roman"/>
              </a:rPr>
              <a:t>Sedimentação</a:t>
            </a:r>
          </a:p>
          <a:p>
            <a:pPr lvl="0">
              <a:spcBef>
                <a:spcPts val="0"/>
              </a:spcBef>
            </a:pPr>
            <a:endParaRPr lang="en" sz="1600" b="1" dirty="0">
              <a:ea typeface="Times New Roman"/>
              <a:cs typeface="Times New Roman"/>
              <a:sym typeface="Times New Roman"/>
            </a:endParaRPr>
          </a:p>
          <a:p>
            <a:pPr marL="457200" lvl="0" indent="-317500" rtl="0">
              <a:spcBef>
                <a:spcPts val="0"/>
              </a:spcBef>
              <a:buSzPct val="100000"/>
              <a:buFont typeface="Times New Roman"/>
              <a:buChar char="-"/>
            </a:pPr>
            <a:r>
              <a:rPr lang="en" sz="1600" dirty="0">
                <a:ea typeface="Times New Roman"/>
                <a:cs typeface="Times New Roman"/>
                <a:sym typeface="Times New Roman"/>
              </a:rPr>
              <a:t>TS: 50 minutos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795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Ensaios realizados: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sz="2400" dirty="0"/>
              <a:t>- Coagulante utilizado: Sulfato de Alumínio PA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404664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/>
              <a:t>METODOLOGIA</a:t>
            </a:r>
          </a:p>
        </p:txBody>
      </p:sp>
      <p:pic>
        <p:nvPicPr>
          <p:cNvPr id="6" name="Shape 9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3528" y="2348880"/>
            <a:ext cx="8113109" cy="23986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633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sz="3200" b="1" dirty="0"/>
              <a:t>RESULTADOS</a:t>
            </a:r>
            <a:r>
              <a:rPr lang="pt-BR" sz="3200" dirty="0"/>
              <a:t> </a:t>
            </a:r>
            <a:r>
              <a:rPr lang="pt-BR" sz="3200" b="1" dirty="0"/>
              <a:t>E</a:t>
            </a:r>
            <a:r>
              <a:rPr lang="pt-BR" sz="3200" dirty="0"/>
              <a:t> </a:t>
            </a:r>
            <a:r>
              <a:rPr lang="pt-BR" sz="3200" b="1" dirty="0"/>
              <a:t>DISCUSSÕES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/>
          <a:p>
            <a:r>
              <a:rPr lang="pt-BR" dirty="0"/>
              <a:t>Caracterização efluente bruto: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96663"/>
              </p:ext>
            </p:extLst>
          </p:nvPr>
        </p:nvGraphicFramePr>
        <p:xfrm>
          <a:off x="899592" y="2132856"/>
          <a:ext cx="7200800" cy="2088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DQO (mg/L)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2.981,53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6,85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TURBIDEZ (NTU)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25.300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TEMPERATURA (°C)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COR APARENTE (</a:t>
                      </a:r>
                      <a:r>
                        <a:rPr lang="pt-BR" sz="1100" dirty="0" err="1">
                          <a:solidFill>
                            <a:schemeClr val="tx1"/>
                          </a:solidFill>
                          <a:effectLst/>
                        </a:rPr>
                        <a:t>uC</a:t>
                      </a: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75.500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SÓLIDOS TOTAIS (g/L)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1,95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SÓLIDOS SEDIMENTÁVEIS (mL/L)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&lt; 1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10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ALCALINIDADE (mg CaCO3/L)</a:t>
                      </a:r>
                      <a:endParaRPr lang="pt-BR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160</a:t>
                      </a:r>
                      <a:endParaRPr lang="pt-BR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Shape 113"/>
          <p:cNvSpPr txBox="1"/>
          <p:nvPr/>
        </p:nvSpPr>
        <p:spPr>
          <a:xfrm>
            <a:off x="827584" y="4149080"/>
            <a:ext cx="3509911" cy="436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000" b="1" i="1" dirty="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                                                                                  </a:t>
            </a:r>
            <a:r>
              <a:rPr lang="en" sz="1400" b="1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TABELA 1 – Caracterização do efluente bruto</a:t>
            </a:r>
            <a:r>
              <a:rPr lang="en" sz="1400" dirty="0">
                <a:solidFill>
                  <a:schemeClr val="dk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145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4187" y="990253"/>
            <a:ext cx="8229600" cy="4525963"/>
          </a:xfrm>
        </p:spPr>
        <p:txBody>
          <a:bodyPr/>
          <a:lstStyle/>
          <a:p>
            <a:r>
              <a:rPr lang="pt-BR" sz="2400" dirty="0"/>
              <a:t>Após realizados os ensaios, foram construídos gráficos com os resultados de cor aparente e turbidez para cada ensaio de coagulação química com o equipamento </a:t>
            </a:r>
            <a:r>
              <a:rPr lang="pt-BR" sz="2400" dirty="0" err="1"/>
              <a:t>Jar</a:t>
            </a:r>
            <a:r>
              <a:rPr lang="pt-BR" sz="2400" dirty="0"/>
              <a:t> Test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/>
              <a:t>RESULTADOS E DISCUSSÕES</a:t>
            </a: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457200" y="2276871"/>
            <a:ext cx="1032364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2276872"/>
            <a:ext cx="3928786" cy="247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779912" y="2276870"/>
            <a:ext cx="1012241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52469"/>
            <a:ext cx="3960440" cy="2503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84" y="2283911"/>
            <a:ext cx="3935001" cy="248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24"/>
          <p:cNvSpPr>
            <a:spLocks noChangeArrowheads="1"/>
          </p:cNvSpPr>
          <p:nvPr/>
        </p:nvSpPr>
        <p:spPr bwMode="auto">
          <a:xfrm>
            <a:off x="26987" y="9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52469"/>
            <a:ext cx="3966655" cy="251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84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778</Words>
  <Application>Microsoft Office PowerPoint</Application>
  <PresentationFormat>Apresentação na tela (4:3)</PresentationFormat>
  <Paragraphs>152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do Office</vt:lpstr>
      <vt:lpstr>COAGULAÇÃO QUÍMICA COMO PROPOSTA DE TRATAMENTO DE EFLUENTES DE ESTAMPARIA</vt:lpstr>
      <vt:lpstr>INTRODUÇÃO</vt:lpstr>
      <vt:lpstr>INTRODUÇÃO</vt:lpstr>
      <vt:lpstr>OBJETIVOS</vt:lpstr>
      <vt:lpstr>METODOLOGIA</vt:lpstr>
      <vt:lpstr>Apresentação do PowerPoint</vt:lpstr>
      <vt:lpstr>Apresentação do PowerPoint</vt:lpstr>
      <vt:lpstr>RESULTADOS E DISCUSSÕES</vt:lpstr>
      <vt:lpstr>Apresentação do PowerPoint</vt:lpstr>
      <vt:lpstr>Apresentação do PowerPoint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Humberto Carlos Ruggeri Júnior</cp:lastModifiedBy>
  <cp:revision>23</cp:revision>
  <dcterms:created xsi:type="dcterms:W3CDTF">2018-05-02T19:43:05Z</dcterms:created>
  <dcterms:modified xsi:type="dcterms:W3CDTF">2019-05-06T22:09:35Z</dcterms:modified>
</cp:coreProperties>
</file>