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312" r:id="rId10"/>
    <p:sldId id="313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8" r:id="rId48"/>
    <p:sldId id="309" r:id="rId49"/>
    <p:sldId id="310" r:id="rId50"/>
    <p:sldId id="314" r:id="rId51"/>
    <p:sldId id="311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EB9"/>
    <a:srgbClr val="FFE89F"/>
    <a:srgbClr val="FFE07D"/>
    <a:srgbClr val="FFD8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pPr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rive.google.com/drive/folders/1Yv_QAy7VLdw3yjh-6geN0rFMGo-pllqM?usp=sharing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callto:1984-6835,%202014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br/url?sa=i&amp;rct=j&amp;q=&amp;esrc=s&amp;source=images&amp;cd=&amp;cad=rja&amp;uact=8&amp;ved=2ahUKEwjo8te5n_7hAhVVGrkGHWz2CqcQjRx6BAgBEAU&amp;url=https://slideplayer.com.br/slide/4262690/&amp;psig=AOvVaw3CNHo-eBDdoH6S766AgseG&amp;ust=155693441026610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.br/url?sa=i&amp;rct=j&amp;q=&amp;esrc=s&amp;source=images&amp;cd=&amp;cad=rja&amp;uact=8&amp;ved=2ahUKEwjcttqzov7hAhUpGLkGHf3QCtwQjRx6BAgBEAU&amp;url=https://slideplayer.com.br/slide/3571526/&amp;psig=AOvVaw1HDuZJ_NAQ3aFclLIPHIwg&amp;ust=1556935361381748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arader@comusa.rs.gov.br" TargetMode="External"/><Relationship Id="rId2" Type="http://schemas.openxmlformats.org/officeDocument/2006/relationships/hyperlink" Target="mailto:nsantos@comusa.rs.gov.b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.br/url?sa=i&amp;rct=j&amp;q=&amp;esrc=s&amp;source=images&amp;cd=&amp;cad=rja&amp;uact=8&amp;ved=2ahUKEwiruOvx6uvhAhWuIbkGHZN1AVQQjRx6BAgBEAU&amp;url=/url?sa=i&amp;rct=j&amp;q=&amp;esrc=s&amp;source=images&amp;cd=&amp;ved=&amp;url=http://www.comusa.rs.gov.br/index.php/institucional/acomusa&amp;psig=AOvVaw2Fm1F3y6WYn4ddI0tpj4Ey&amp;ust=1556301935951670&amp;psig=AOvVaw2Fm1F3y6WYn4ddI0tpj4Ey&amp;ust=155630193595167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OTIMIZAÇÃO DAS CONDIÇÕES DE COAGULAÇÃO E FLOCULAÇÃO DE ÁGUA BRUTA COM BAIXA TURBIDEZ UTILIZANDO TANINO E PAC</a:t>
            </a:r>
            <a:endParaRPr lang="pt-BR" sz="2400" b="1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BR" sz="2800" b="1" dirty="0" smtClean="0"/>
              <a:t>Autores:</a:t>
            </a:r>
          </a:p>
          <a:p>
            <a:pPr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Neusa Isabel Gomes dos Santos</a:t>
            </a:r>
          </a:p>
          <a:p>
            <a:pPr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Arlindo Soares Räder</a:t>
            </a:r>
          </a:p>
          <a:p>
            <a:pPr algn="l"/>
            <a:endParaRPr lang="pt-BR" sz="2800" dirty="0"/>
          </a:p>
        </p:txBody>
      </p:sp>
      <p:pic>
        <p:nvPicPr>
          <p:cNvPr id="7" name="Picture 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1480"/>
            <a:ext cx="1791649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428604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algn="just"/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Floculação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Nos floculadores hidráulicos a agitação é promovida por meio de dispositivos direcionais de fluxo que causam movimentos horizontais, verticais ou helicoidais à água.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Os floculadores hidráulicos apresentam algumas desvantagens como, por exemplo: pouca flexibilidade em relação à variação de vazão, perda de carga elevada, impossibilidade de variação de velocidade (gradiente) e agitação não homogênea.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Nos floculadores mecânicos, empregam-se energia por meio de agitadores acionados por sistema eletromecânico. A desvantagem para esse tipo de floculador é o consumo de energia elétrica.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Nas estações convencionais, o desempenho da floculação é avaliado pelo monitoramento do parâmetro turbidez da água decantada.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357166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OBJETIVO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objetivo do presente trabalho é realizar uma proposta de otimização do processo de tratamento de água, em termos de dosagens de produtos químicos, nas etapas de coagulação/floculação, destinado ao consumo humano.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a realização dos ensaios de tratabilidade desta pesquisa, em escala laboratorial, serão utilizados dois produtos químicos: TANINO e PAC, considerando uma amostra de água bruta com turbidez baixa.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Os resultados serão analisados por meio do parâmetro turbidez das águas decantada e filtrada.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428604"/>
            <a:ext cx="8643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metodologia empregada para a realização desta pesquisa está baseada nos ensaios de tratabilidade realizados em reatores estáticos que possibilitam a simulação do processo de tratamento de água convencional, em escala laboratorial. </a:t>
            </a:r>
            <a:endParaRPr lang="pt-BR" dirty="0" smtClean="0"/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equipamento utilizado para a realização destes ensaios é denominado de testes dos jarros ou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jar test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 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357562"/>
            <a:ext cx="4357718" cy="233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Esta metodologia contemplou uma série de testes, onde foram alterados os seguintes fatores: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-concentração do coagulante;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-concentração do auxiliar de floculação;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-tempo de mistura lenta;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-velocidade de floculação;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-tempo de adição do auxiliar de floculação.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428604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Parâmetros físicos adotados na mistura rápida (para todos os testes):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Tempo de agitação= 1 minuto.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Velocidade de agitação =150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Parâmetros físicos adotados na mistura lenta (em conformidade com a Norma NBR 12.216 (ABNT, 1992):</a:t>
            </a:r>
          </a:p>
          <a:p>
            <a:pPr algn="just"/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Tempo de mistura lenta = 20, 30 e 40 minutos.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Velocidade de floculação =  30, 50 e 70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Tempos de adição do floculante  = 1, 5 e 10 minutos.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tempo de decantação empregado foi de 20 minutos (para todos os testes).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357166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Parâmetros químicos adotados  nos testes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Concentração do coagulante = entre 20 e 45 ppm.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Concentração do auxiliar de floculação = entre 0 e 10 ppm.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Os ensaios foram realizados utilizando-se :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1. Coagulante principal TANINO e auxiliar de floculação PAC.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2. Coagulante principal PAC e auxiliar de floculação TANINO.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Foram realizados cinco ensaios com o tanino como coagulante principal e cinco ensaios com PAC como coagulante principal, totalizando dez ensaios para serem analisados.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hipótese é que se obtenha resultados satisfatórios para a turbidez das águas decantada e filtrada ao final das simulações realizadas.</a:t>
            </a: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357166"/>
            <a:ext cx="86439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Programação do Equipamento de </a:t>
            </a:r>
            <a:r>
              <a:rPr lang="pt-BR" b="1" i="1" u="sng" dirty="0" smtClean="0">
                <a:latin typeface="Times New Roman" pitchFamily="18" charset="0"/>
                <a:cs typeface="Times New Roman" pitchFamily="18" charset="0"/>
              </a:rPr>
              <a:t>Jar Test: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programação do equipamento de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jar test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contemplou: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Tempo de agitação e velocidade de mistura rápida;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Tempo e a velocidade de floculação (mistura lenta);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Tempo de decantação.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Essa programação foi realizada conforme as instruções do manual do equipamento e considerou a conversão do gradiente de velocidade em velocidade de rotação (RPM), de acordo com a curva de gradiente de velocidade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versus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velocidade de rotação. 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357166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Programação do Equipamento de </a:t>
            </a:r>
            <a:r>
              <a:rPr lang="pt-BR" b="1" i="1" u="sng" dirty="0" smtClean="0">
                <a:latin typeface="Times New Roman" pitchFamily="18" charset="0"/>
                <a:cs typeface="Times New Roman" pitchFamily="18" charset="0"/>
              </a:rPr>
              <a:t>Jar Test: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Curvas rotação do agitador versus gradiente de velocidade médio: </a:t>
            </a:r>
          </a:p>
          <a:p>
            <a:pPr algn="ctr"/>
            <a:r>
              <a:rPr lang="pt-BR" dirty="0" smtClean="0"/>
              <a:t>(40s</a:t>
            </a:r>
            <a:r>
              <a:rPr lang="pt-BR" baseline="30000" dirty="0" smtClean="0"/>
              <a:t>-1 </a:t>
            </a:r>
            <a:r>
              <a:rPr lang="pt-BR" dirty="0" smtClean="0"/>
              <a:t>corresponde a uma rotação de 50 </a:t>
            </a:r>
            <a:r>
              <a:rPr lang="pt-BR" dirty="0" err="1" smtClean="0"/>
              <a:t>rpm</a:t>
            </a:r>
            <a:r>
              <a:rPr lang="pt-BR" dirty="0" smtClean="0"/>
              <a:t>)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2285984" y="2714620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Soluções utilizadas:</a:t>
            </a:r>
          </a:p>
          <a:p>
            <a:pPr algn="just"/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Solução de policloreto de alumínio 2%;</a:t>
            </a: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Solução de tanino 2%.</a:t>
            </a:r>
          </a:p>
          <a:p>
            <a:pPr lvl="0"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Coleta das Amostras: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 amostras de água bruta utilizadas nesta pesquisa foram coletadas diretamente nos copos do equipamento denominado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jar test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em ponto de coleta de amostras existente dentro do laboratório da ETA.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Realização dos Ensaios de Tratabilidade:</a:t>
            </a:r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Os ensaios foram realizados conforme segue:</a:t>
            </a: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a) foi realizada a coleta da amostra de água bruta diretamente para dentro de cada copo do aparelho, no ponto de coleta existente dentro do laboratório;</a:t>
            </a: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b) na sequência, ajustou-se o volume da amostra no recipiente, de acordo com o volume de 2 litros;</a:t>
            </a: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c) realizaram-se as análises da água bruta com uma amostra coletada no mesmo horário da coleta das amostras dos copos;</a:t>
            </a: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d) verificou-se a programação do equipamento para o teste, que deve ter especificações para tempo e velocidade de agitação para a mistura rápida, tempo de mistura lenta e velocidade de floculação e tempo de decantação;</a:t>
            </a: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e) mediu-se o volume especificado de solução de coagulante, conforme a concentração definida para cada copo do aparelho e foi feita a adição destas concentrações nos copos, antes do início do teste. Para cada 1ppm de concentração de coagulante, mediu-se 0,1mL da solução do respectivo coagulante a ser dosado;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357166"/>
            <a:ext cx="85011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problemática da água atinge níveis globais apresentando como desafio mundial: a gestão dos recursos hídricos, a distribuição de água potável e o esgotamento sanitário para promover o acesso ao saneamento básico de forma universal e integral para a população.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esta pesquisa, é necessário verificar os desafios locais existentes para que a prestação dos serviços de água potável, que é um dos componentes do conjunto de serviços de saneamento básico, seja eficiente, seguro e suficiente para os habitantes de uma determinada região. </a:t>
            </a:r>
          </a:p>
          <a:p>
            <a:pPr algn="just"/>
            <a:endParaRPr lang="pt-BR" sz="2000" dirty="0" smtClean="0"/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Realização dos Ensaios de Tratabilidade:</a:t>
            </a:r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f) iniciou-se o teste, primeiramente, por 1 minuto com velocidade de 150rpm (mistura rápida). Em seguida, a velocidade foi reduzida 50rpm para se efetuar o processo de floculação. Adicionou-se o volume adequado de auxiliar de floculação, de acordo com o tempo especificado para cada ensaio;</a:t>
            </a: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g) ao término do período de floculação, as amostras permaneceram em repouso para decantar por 20 minutos;</a:t>
            </a: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h) ao final da decantação foi realizada uma coleta de amostra de cada copo da água decantada para análise de turbidez e cor aparente da água decantada;</a:t>
            </a: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i) foram realizadas novas coletas das amostra da água decantada de cada copo para filtração e posterior análise de turbidez da água filtrada;</a:t>
            </a: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j) todos os resultados foram registrados em planilha específica;</a:t>
            </a:r>
          </a:p>
          <a:p>
            <a:pPr lvl="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k) ao final dos ensaios, os copos do equipamento foram lavados e o aparelho desligado.</a:t>
            </a:r>
          </a:p>
          <a:p>
            <a:r>
              <a:rPr lang="pt-BR" b="1" dirty="0" smtClean="0"/>
              <a:t>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357166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algn="ctr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Exemplo de Amostra: </a:t>
            </a: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Água Bruta/Água Clarificada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71744"/>
            <a:ext cx="5034824" cy="295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357166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TANINO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1 explicita a identificação dos ensaios de 1 a 5.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928662" y="2786058"/>
          <a:ext cx="7429552" cy="2786081"/>
        </p:xfrm>
        <a:graphic>
          <a:graphicData uri="http://schemas.openxmlformats.org/drawingml/2006/table">
            <a:tbl>
              <a:tblPr/>
              <a:tblGrid>
                <a:gridCol w="304088"/>
                <a:gridCol w="1533330"/>
                <a:gridCol w="1118426"/>
                <a:gridCol w="1712908"/>
                <a:gridCol w="2267689"/>
                <a:gridCol w="493111"/>
              </a:tblGrid>
              <a:tr h="454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Times New Roman"/>
                        </a:rPr>
                        <a:t>Tabela 1: Identificação dos Dados dos Ensaios de Tratabilidade – 1 a 5 – Coagulante tanino.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4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Times New Roman"/>
                        </a:rPr>
                        <a:t>Identificação do Ensaio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Times New Roman"/>
                        </a:rPr>
                        <a:t>Horário/Coleta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Times New Roman"/>
                        </a:rPr>
                        <a:t>Objetivo do Ensaio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864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Ensaio de Tratabilidade1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22/12/18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19h30min.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Definir dosagem de coagulante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864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Ensaio de Tratabilidade2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23/12/18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01h45min.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Definir dosagem de floculante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864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Ensaio de Tratabilidade3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24/12/18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20h45min.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Definir tempo de adição do floculante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864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Ensaio de Tratabilidade4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27/12/18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01 hora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Definir tempo de mistura lenta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864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Ensaio de Tratabilidade5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28/12/18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19h45min.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Definir velocidade de floculação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TANINO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2 mostra os resultados das análises da água bruta para os ensaios de 1 a 5.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57224" y="2857497"/>
          <a:ext cx="7429552" cy="2786083"/>
        </p:xfrm>
        <a:graphic>
          <a:graphicData uri="http://schemas.openxmlformats.org/drawingml/2006/table">
            <a:tbl>
              <a:tblPr/>
              <a:tblGrid>
                <a:gridCol w="1860799"/>
                <a:gridCol w="1268437"/>
                <a:gridCol w="714291"/>
                <a:gridCol w="705194"/>
                <a:gridCol w="715203"/>
                <a:gridCol w="645139"/>
                <a:gridCol w="774349"/>
                <a:gridCol w="746140"/>
              </a:tblGrid>
              <a:tr h="43913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 smtClean="0">
                          <a:latin typeface="Calibri"/>
                          <a:ea typeface="Calibri"/>
                          <a:cs typeface="Times New Roman"/>
                        </a:rPr>
                        <a:t>     T</a:t>
                      </a:r>
                      <a:r>
                        <a:rPr lang="pt-BR" sz="1200" b="1" dirty="0" smtClean="0">
                          <a:latin typeface="Calibri"/>
                          <a:ea typeface="Calibri"/>
                          <a:cs typeface="Calibri"/>
                        </a:rPr>
                        <a:t>abela </a:t>
                      </a: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2: Resultados das Análises Físico-Químicas da Água Bruta – Ensaios de 1 a 5.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9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Natureza da Análise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Parâmetro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Unidade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80720" algn="l"/>
                        </a:tabLs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	Resultados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8824">
                <a:tc>
                  <a:txBody>
                    <a:bodyPr/>
                    <a:lstStyle/>
                    <a:p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Ensaio 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Ensaio 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Ensaio 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Ensaio 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Ensaio 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Físico-Química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uT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33,4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35,1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29,0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17,2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16,6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1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Físico-Química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aparente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uH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107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111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104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67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Físico-Química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Condutividade elétrica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µs/cm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73,1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70,5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70,0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75,0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73,8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Físico-Química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pH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6,82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6,88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6,85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6,90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6,68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357166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TANINO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3 exibe os resultados do ensaio de tratabilidade 1.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57224" y="2928931"/>
          <a:ext cx="7643865" cy="2612795"/>
        </p:xfrm>
        <a:graphic>
          <a:graphicData uri="http://schemas.openxmlformats.org/drawingml/2006/table">
            <a:tbl>
              <a:tblPr/>
              <a:tblGrid>
                <a:gridCol w="3207694"/>
                <a:gridCol w="682487"/>
                <a:gridCol w="750737"/>
                <a:gridCol w="682487"/>
                <a:gridCol w="818986"/>
                <a:gridCol w="757383"/>
                <a:gridCol w="744091"/>
              </a:tblGrid>
              <a:tr h="23613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5875" algn="l"/>
                          <a:tab pos="2811780" algn="ctr"/>
                          <a:tab pos="3115310" algn="l"/>
                        </a:tabLs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Tabela 3 – Resultados do Ensaio de Tratabilidade 1:		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Copos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Mistura Lenta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Velocidade de Floculação (RPM)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Adição/ Floculante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Concentração de Coagulante/tanino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Concentração de Floculante/PAC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Decantada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26,4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13,7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5,98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2,16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1,25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1,19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Aparente da Água Decantada (uH)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85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44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Filtrada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13,1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5,79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1,80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0,44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0,10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59" marR="446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TANINO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4 explicita os resultados do ensaio de tratabilidade 2.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00100" y="2714619"/>
          <a:ext cx="7143800" cy="2798899"/>
        </p:xfrm>
        <a:graphic>
          <a:graphicData uri="http://schemas.openxmlformats.org/drawingml/2006/table">
            <a:tbl>
              <a:tblPr/>
              <a:tblGrid>
                <a:gridCol w="2976581"/>
                <a:gridCol w="727609"/>
                <a:gridCol w="727609"/>
                <a:gridCol w="727609"/>
                <a:gridCol w="727609"/>
                <a:gridCol w="661465"/>
                <a:gridCol w="595318"/>
              </a:tblGrid>
              <a:tr h="22775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5875" algn="l"/>
                          <a:tab pos="2811780" algn="ctr"/>
                          <a:tab pos="3305175" algn="l"/>
                        </a:tabLs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Tabela 4 – Resultados do Ensaio de Tratabilidade 2:	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7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Copos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Mistura Lenta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Velocidade de Floculação (RPM)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Adição/ Floculante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Concentração de Coagulante/tanino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1925" algn="ctr"/>
                        </a:tabLs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	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560" algn="ctr"/>
                        </a:tabLs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	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Concentração de Floculante/PAC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Decantada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4,82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3,14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1,90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1,26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1,35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1,71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Aparente da Água Decantada (uH)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Filtrada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2,03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0,57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0,17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TANINO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5 disponibiliza os resultados do ensaio de tratabilidade 3.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85786" y="2786059"/>
          <a:ext cx="7500992" cy="2814577"/>
        </p:xfrm>
        <a:graphic>
          <a:graphicData uri="http://schemas.openxmlformats.org/drawingml/2006/table">
            <a:tbl>
              <a:tblPr/>
              <a:tblGrid>
                <a:gridCol w="3325908"/>
                <a:gridCol w="707641"/>
                <a:gridCol w="868087"/>
                <a:gridCol w="688721"/>
                <a:gridCol w="566113"/>
                <a:gridCol w="566113"/>
                <a:gridCol w="778409"/>
              </a:tblGrid>
              <a:tr h="22764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5875" algn="l"/>
                          <a:tab pos="2811780" algn="ctr"/>
                          <a:tab pos="3305175" algn="l"/>
                        </a:tabLs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Tabela 5 – Resultados do Ensaio de Tratabilidade 3:	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7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Copos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Mistura Lenta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Velocidade de Floculação (RPM)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Tempo de Adição/ Floculante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Concentração de Coagulante/tanino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1925" algn="ctr"/>
                        </a:tabLs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	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560" algn="ctr"/>
                        </a:tabLs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	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Concentração de Floculante/PAC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Decantada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1,48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1,69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1,26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1,12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1,46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1,35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Aprente da Água Decantada (uH)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Filtrada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0,13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17" marR="4731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TANINO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6 mostra os resultados do ensaio de tratabilidade 4.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57224" y="2643184"/>
          <a:ext cx="7358114" cy="2941416"/>
        </p:xfrm>
        <a:graphic>
          <a:graphicData uri="http://schemas.openxmlformats.org/drawingml/2006/table">
            <a:tbl>
              <a:tblPr/>
              <a:tblGrid>
                <a:gridCol w="2885536"/>
                <a:gridCol w="793523"/>
                <a:gridCol w="720640"/>
                <a:gridCol w="758569"/>
                <a:gridCol w="682712"/>
                <a:gridCol w="758569"/>
                <a:gridCol w="758565"/>
              </a:tblGrid>
              <a:tr h="22104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5875" algn="l"/>
                          <a:tab pos="2811780" algn="ctr"/>
                          <a:tab pos="3305175" algn="l"/>
                        </a:tabLs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Tabela 6 – Resultados do Ensaio de Tratabilidade 4:	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1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Copos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Tempo de Mistura Lenta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Velocidade de Floculação (RPM)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Adição/ Floculante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Concentração de Coagulante/tanino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1925" algn="ctr"/>
                        </a:tabLs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	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560" algn="ctr"/>
                        </a:tabLs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	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Concentração de Floculante/PAC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Decantada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1,52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1,71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1,08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1,15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0,79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Aparente da Água Decantada (uH)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Filtrada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0,13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357166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TANINO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7 exibe os resultados do ensaio de tratabilidade 5.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14348" y="2714620"/>
          <a:ext cx="7715304" cy="2845096"/>
        </p:xfrm>
        <a:graphic>
          <a:graphicData uri="http://schemas.openxmlformats.org/drawingml/2006/table">
            <a:tbl>
              <a:tblPr/>
              <a:tblGrid>
                <a:gridCol w="3100544"/>
                <a:gridCol w="865268"/>
                <a:gridCol w="793162"/>
                <a:gridCol w="793162"/>
                <a:gridCol w="721056"/>
                <a:gridCol w="648951"/>
                <a:gridCol w="793161"/>
              </a:tblGrid>
              <a:tr h="22744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5875" algn="l"/>
                          <a:tab pos="2811780" algn="ctr"/>
                          <a:tab pos="3305175" algn="l"/>
                        </a:tabLs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Tabela 7 – Resultados do Ensaio de Tratabilidade 5:	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7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Copos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Mistura Lenta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Velocidade de Floculação (RPM)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Adição/ Floculante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Concentração de Coagulante/tanino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1925" algn="ctr"/>
                        </a:tabLs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	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560" algn="ctr"/>
                        </a:tabLs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	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Concentração de Floculante/PAC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Decantada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1,18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0,87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0,97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1,21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1,14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Aparente da Água Decantada (uH)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Filtrada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0,18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TANINO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8 indica o percentual de remoção da turbidez das águas decantada e filtrada obtido nos ensaios de 1 a 5.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71472" y="3071810"/>
          <a:ext cx="8072494" cy="2468880"/>
        </p:xfrm>
        <a:graphic>
          <a:graphicData uri="http://schemas.openxmlformats.org/drawingml/2006/table">
            <a:tbl>
              <a:tblPr/>
              <a:tblGrid>
                <a:gridCol w="571503"/>
                <a:gridCol w="1071570"/>
                <a:gridCol w="1071570"/>
                <a:gridCol w="928694"/>
                <a:gridCol w="1143008"/>
                <a:gridCol w="1143008"/>
                <a:gridCol w="1071570"/>
                <a:gridCol w="1071571"/>
              </a:tblGrid>
              <a:tr h="270171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Calibri"/>
                          <a:ea typeface="Times New Roman"/>
                        </a:rPr>
                        <a:t>Tabela 8: Percentual de Remoção da Turbidez das Águas Decantada e Filtrada – Ensaios de 1 a 5: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7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Ensaio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Turbidez da Água bruta (uT)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Conc. de Coagulante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Tanino(ppm)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Conc.de Floculante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PAC (ppm)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Turbidez da Água Decantada (uT)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% de Remoção (Turbidez Decantada)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latin typeface="Calibri"/>
                          <a:ea typeface="Times New Roman"/>
                        </a:rPr>
                        <a:t>Trubidez</a:t>
                      </a:r>
                      <a:r>
                        <a:rPr lang="pt-BR" sz="1200" b="1" dirty="0">
                          <a:latin typeface="Calibri"/>
                          <a:ea typeface="Times New Roman"/>
                        </a:rPr>
                        <a:t> da Água Filtrada (uT)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% de Remoção (Turbidez Filtrada)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33,4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40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1,25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96,3%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0,12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99,6%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2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35,1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40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1,26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96,4%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0,13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99,6%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29,0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40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1,12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96,1%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0,16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99,4%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17,2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40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1,08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</a:rPr>
                        <a:t>93,7%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0,12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99,3%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16,6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40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0,87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94,7%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0,15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</a:rPr>
                        <a:t>99,0%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8596" y="874455"/>
            <a:ext cx="82153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/>
          </a:p>
          <a:p>
            <a:pPr algn="just"/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357158" y="357166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área de estudo desta pesquisa é a Bacia Hidrográfica do Rio dos Sinos, situada no Estado do Rio Grande do Sul, especificamente o trecho pertencente ao Baixo Sinos.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Essa área da Bacia Hidrográfica sofre o impacto antrópico causado pelo despejo de efluentes sanitários e industriais em suas águas sem o tratamento adequado, e está sujeita às influências de eventos extremos do clima, tais como secas e inundações.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PAC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9 explicita a identificação dos ensaios de 6 a 10, realizados com o coagulante PAC.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14348" y="3000374"/>
          <a:ext cx="7786741" cy="2579323"/>
        </p:xfrm>
        <a:graphic>
          <a:graphicData uri="http://schemas.openxmlformats.org/drawingml/2006/table">
            <a:tbl>
              <a:tblPr/>
              <a:tblGrid>
                <a:gridCol w="324539"/>
                <a:gridCol w="1771891"/>
                <a:gridCol w="1364345"/>
                <a:gridCol w="1494425"/>
                <a:gridCol w="2305263"/>
                <a:gridCol w="526278"/>
              </a:tblGrid>
              <a:tr h="239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Times New Roman"/>
                        </a:rPr>
                        <a:t>Tabela 9: Identificação dos Dados dos Ensaios de Tratabilidade – 6 a 10 – Coagulante PAC.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Times New Roman"/>
                        </a:rPr>
                        <a:t>Identificação do Ensaio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Times New Roman"/>
                        </a:rPr>
                        <a:t>Horário/Coleta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Times New Roman"/>
                        </a:rPr>
                        <a:t>Objetivo do Ensaio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70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Ensaio de Tratabilidade 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23/12/18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00h30min.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Definir dosagem de coagulante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70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Ensaio de Tratabilidade 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23/12/18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03horas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Definir dosagem de floculante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70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Ensaio de Tratabilidade 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26/12/18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19h45min.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Definir tempo de adição do floculante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70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Ensaio de Tratabilidade 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27/12/18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01h30min.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Definir tempo de mistura lenta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70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Ensaio de Tratabilidade 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29/12/18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Times New Roman"/>
                        </a:rPr>
                        <a:t>00h45min.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Times New Roman"/>
                        </a:rPr>
                        <a:t>Definir velocidade de floculação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PAC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10 mostra os resultados das análises da água bruta para os ensaios de 6 a 10.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928663" y="3000372"/>
          <a:ext cx="7286677" cy="2543669"/>
        </p:xfrm>
        <a:graphic>
          <a:graphicData uri="http://schemas.openxmlformats.org/drawingml/2006/table">
            <a:tbl>
              <a:tblPr/>
              <a:tblGrid>
                <a:gridCol w="1539333"/>
                <a:gridCol w="1123808"/>
                <a:gridCol w="675552"/>
                <a:gridCol w="789595"/>
                <a:gridCol w="772174"/>
                <a:gridCol w="772174"/>
                <a:gridCol w="772174"/>
                <a:gridCol w="841867"/>
              </a:tblGrid>
              <a:tr h="310516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Tabela 10: Resultados das Análises Físico-Químicas da Água Bruta - Ensaios de 6 a 10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2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Natureza da Análise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Parâmetro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Unidade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Resultados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0516">
                <a:tc>
                  <a:txBody>
                    <a:bodyPr/>
                    <a:lstStyle/>
                    <a:p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Ensaio 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Ensaio 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Ensaio 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Ensaio 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Ensaio 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Físico-Química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uT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31,7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39,8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18,4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16,9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17,0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0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Físico-Química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aparente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uH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121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Físico-Química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Condutividade elétrica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µs/cm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70,8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70,3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74,2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75,1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Físico-Química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pH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6,85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6,80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6,83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6,88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6,70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90" marR="8890" marT="88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PAC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11 exibe os resultados do ensaio de tratabilidade 6.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71472" y="2857496"/>
          <a:ext cx="7929621" cy="2666432"/>
        </p:xfrm>
        <a:graphic>
          <a:graphicData uri="http://schemas.openxmlformats.org/drawingml/2006/table">
            <a:tbl>
              <a:tblPr/>
              <a:tblGrid>
                <a:gridCol w="3143272"/>
                <a:gridCol w="714380"/>
                <a:gridCol w="785818"/>
                <a:gridCol w="1000132"/>
                <a:gridCol w="785818"/>
                <a:gridCol w="928694"/>
                <a:gridCol w="571507"/>
              </a:tblGrid>
              <a:tr h="91541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5875" algn="l"/>
                          <a:tab pos="2811780" algn="ctr"/>
                          <a:tab pos="3115310" algn="l"/>
                        </a:tabLs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Tabela 11 – Resultados do Ensaio de Tratabilidade 6:		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1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Copos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Mistura Lenta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Velocidade de Floculação (RPM)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Adição/ Floculante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Concentração de Coagulante/PAC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Concentração de Floculante/tanino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Decantada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3,71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1,47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1,31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1,23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1,14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Aparente da Água Decantada (uH)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Filtrada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0,56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0,12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PAC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12 explicita os resultados do ensaio de tratabilidade 7.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71472" y="2714620"/>
          <a:ext cx="8001056" cy="2837408"/>
        </p:xfrm>
        <a:graphic>
          <a:graphicData uri="http://schemas.openxmlformats.org/drawingml/2006/table">
            <a:tbl>
              <a:tblPr/>
              <a:tblGrid>
                <a:gridCol w="3214711"/>
                <a:gridCol w="500066"/>
                <a:gridCol w="1071570"/>
                <a:gridCol w="785818"/>
                <a:gridCol w="928694"/>
                <a:gridCol w="714380"/>
                <a:gridCol w="785817"/>
              </a:tblGrid>
              <a:tr h="18550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5875" algn="l"/>
                          <a:tab pos="2811780" algn="ctr"/>
                          <a:tab pos="3305175" algn="l"/>
                        </a:tabLs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Tabela 12 – Resultados do Ensaio de Tratabilidade 7:	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7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Copos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Mistura Lenta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Velocidade de Floculação (RPM)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Adição/ Floculante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Concentração de Coagulante/PAC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Concentração de Floculante/tanino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Decantada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3,68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2,55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3,09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1,32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0,86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0,88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aparente da Água Decantada (uH)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Filtrada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0,51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0,26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0,09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478" marR="454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357166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PAC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13 disponibiliza os resultados do ensaio de tratabilidade 8.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71472" y="2786058"/>
          <a:ext cx="7786737" cy="2868608"/>
        </p:xfrm>
        <a:graphic>
          <a:graphicData uri="http://schemas.openxmlformats.org/drawingml/2006/table">
            <a:tbl>
              <a:tblPr/>
              <a:tblGrid>
                <a:gridCol w="2643202"/>
                <a:gridCol w="785818"/>
                <a:gridCol w="714380"/>
                <a:gridCol w="928694"/>
                <a:gridCol w="1000132"/>
                <a:gridCol w="857256"/>
                <a:gridCol w="857255"/>
              </a:tblGrid>
              <a:tr h="17939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5875" algn="l"/>
                          <a:tab pos="2811780" algn="ctr"/>
                          <a:tab pos="3305175" algn="l"/>
                        </a:tabLs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Tabela 13 – Resultados do Ensaio de Tratabilidade 8:	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9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Copos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Mistura Lenta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Velocidade de Floculação (RPM)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Tempo de Adição/ Floculante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Concentração de Coagulante/PAC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Concentração de Floculante/tanino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Decantada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1,32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1,51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1,45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1,20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1,56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1,47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Aparente da Água Decantada (uH)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Filtrada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0,24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0,19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PAC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14 mostra os resultados do ensaio de tratabilidade 9.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71473" y="2765796"/>
          <a:ext cx="7786741" cy="2843205"/>
        </p:xfrm>
        <a:graphic>
          <a:graphicData uri="http://schemas.openxmlformats.org/drawingml/2006/table">
            <a:tbl>
              <a:tblPr/>
              <a:tblGrid>
                <a:gridCol w="2760750"/>
                <a:gridCol w="778674"/>
                <a:gridCol w="920251"/>
                <a:gridCol w="991040"/>
                <a:gridCol w="707886"/>
                <a:gridCol w="920251"/>
                <a:gridCol w="707889"/>
              </a:tblGrid>
              <a:tr h="20018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5875" algn="l"/>
                          <a:tab pos="2811780" algn="ctr"/>
                          <a:tab pos="3305175" algn="l"/>
                        </a:tabLs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Tabela 14 – Resultados do Ensaio de Tratabilidade 9:	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Copos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Tempo de Mistura Lenta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Velocidade de Floculação (RPM)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Adição/ Floculante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Concentração de Coagulante/PAC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Concentração de Floculante/tanino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Decantada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0,99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1,09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0,90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0,96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0,63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0,60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Aparente da Água Decantada (uH)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Filtrada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0,09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0,11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0,12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PAC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15 exibe os resultados do ensaio de tratabilidade 10.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71473" y="2837444"/>
          <a:ext cx="7786741" cy="2874015"/>
        </p:xfrm>
        <a:graphic>
          <a:graphicData uri="http://schemas.openxmlformats.org/drawingml/2006/table">
            <a:tbl>
              <a:tblPr/>
              <a:tblGrid>
                <a:gridCol w="3114693"/>
                <a:gridCol w="778674"/>
                <a:gridCol w="707886"/>
                <a:gridCol w="778674"/>
                <a:gridCol w="778674"/>
                <a:gridCol w="920251"/>
                <a:gridCol w="707889"/>
              </a:tblGrid>
              <a:tr h="20028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5875" algn="l"/>
                          <a:tab pos="2811780" algn="ctr"/>
                          <a:tab pos="3305175" algn="l"/>
                        </a:tabLs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Tabela 15 – Resultados do Ensaio de Tratabilidade 10: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Copos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Mistura Lenta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Velocidade de Floculação (RPM)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Tempo de Adição/ Floculante (minutos)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Concentração de Coagulante/PAC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Concentração de Floculante/tanino (ppm)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Decantada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1,32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0,80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0,82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1,48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1,18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Cor Aparente da Água Decantada (uH)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Turbidez da Água Filtrada (uT)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0,14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Calibri"/>
                          <a:ea typeface="Calibri"/>
                          <a:cs typeface="Calibri"/>
                        </a:rPr>
                        <a:t>0,11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Calibri"/>
                          <a:ea typeface="Calibri"/>
                          <a:cs typeface="Calibri"/>
                        </a:rPr>
                        <a:t>0,29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Calibri"/>
                          <a:ea typeface="Calibri"/>
                          <a:cs typeface="Calibri"/>
                        </a:rPr>
                        <a:t>0,13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950" marR="45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Ensaios realizados com o uso do PAC como coagulante principal:</a:t>
            </a:r>
          </a:p>
          <a:p>
            <a:endParaRPr lang="pt-B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Tabela 16 demonstra o percentual de remoção da turbidez das águas decantada e filtrada dos ensaios de 6 a 10 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42911" y="3000372"/>
          <a:ext cx="7858181" cy="2743200"/>
        </p:xfrm>
        <a:graphic>
          <a:graphicData uri="http://schemas.openxmlformats.org/drawingml/2006/table">
            <a:tbl>
              <a:tblPr/>
              <a:tblGrid>
                <a:gridCol w="704181"/>
                <a:gridCol w="1074844"/>
                <a:gridCol w="1096825"/>
                <a:gridCol w="967207"/>
                <a:gridCol w="1158982"/>
                <a:gridCol w="1146096"/>
                <a:gridCol w="845928"/>
                <a:gridCol w="864118"/>
              </a:tblGrid>
              <a:tr h="260032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Calibri"/>
                          <a:ea typeface="Times New Roman"/>
                        </a:rPr>
                        <a:t>Tabela 16: Percentual de Remoção da Turbidez das Águas Decantada e Filtrada – Ensaios de 6 a 10: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40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Ensaio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Turbidez da Água bruta (uT)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Conc. de Coagulante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PAC(ppm)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Conc.de Floculante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Tanino (ppm)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Calibri"/>
                          <a:ea typeface="Times New Roman"/>
                        </a:rPr>
                        <a:t>Turbidez da Água Decantada (uT)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% de Remoção (Turbidez Decantada)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Trubidez da Água Filtrada (uT)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Calibri"/>
                          <a:ea typeface="Times New Roman"/>
                        </a:rPr>
                        <a:t>% de Remoção (Turbidez Filtrada)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31,7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25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1,47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95,4%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0,10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99,7%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7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39,8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25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1,32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96,7%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0,11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99,7%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8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18,4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25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1,20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93,5%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0,14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99,0%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16,9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25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0,60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96,4%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0,12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99,3%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17,0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25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0,82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95,2%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Calibri"/>
                          <a:ea typeface="Times New Roman"/>
                        </a:rPr>
                        <a:t>0,11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Calibri"/>
                          <a:ea typeface="Times New Roman"/>
                        </a:rPr>
                        <a:t>99,4%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3518" marR="635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Os resultados para turbidez da água filtrada, identificados em todos os ensaios,  estão em conformidade com o Anexo XX da Portaria de Consolidação N° 05  do Ministério da Saúde (BRASIL, 2017) por estarem abaixo de 0,5uT.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Os testes demonstraram  um percentual de remoção médio da turbidez da água filtrada em  99,38%, quando foi aplicado tanino como coagulante principal e um percentual médio de remoção de 99,42% quando foi utilizado o PAC como coagulante principal.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remoção média da turbidez da água decantada foi de 95,44% para ambos os produtos. 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 acordo com Libânio (2016), recomenda-se turbidez máxima de água decantada de 2,0uT para água bruta com turbidez superior a 10uT.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Conforme Richter (2017), na etapa de desinfecção, a inativação de vírus é mais eficaz quanto menor for a turbidez da água filtrada, sendo que esta tenha, preferencialmente, turbidez abaixo de 0,2uT.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357166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Um estudo realizado por Lacerda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et.,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(2018) com a aplicação de PAC como coagulante principal e tanino como auxiliar de floculação em uma ETA, indicou que a etapa de clarificação em uma ETA convencional é a principal responsável pela remoção microbiológica da água.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Segundo Räder (2015), a utilização de tanino como coagulante numa ETA de ciclo completo também resultou em uma remoção de cor e turbidez da água bruta em um percentual de 98,8%, o que mostra que o tanino é um coagulante viável para o tratamento de água.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Também de acordo com 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Rôla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et.,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(2016), o estudo realizado com o uso de tanino e PAC indicou uma remoção de turbidez da água bruta superior a 90%.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concentração  adequada de tanino como coagulante principal, neste trabalho, foi de 40ppm, enquanto que para o PAC como coagulante principal a concentração adequada foi de 25ppm.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357166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Esses fatores supracitados (impacto antrópico, eventos extremos do clima – secas e inundações) fazem parte das informações de contexto externas a uma Estação de Tratamento de Água (ETA), que agregados às variáveis específicas inerentes às operações e processos unitários de coagulação e floculação de uma ETA podem apresentar influências, muitas vezes adversas, sobre o indicador de desempenho de qualidade da água tratada nesta ETA.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Dentro desse panorama, percebe-se claramente quão complexa é a tarefa de otimização de um processo, especificamente otimizar as dosagens de produtos químicos utilizados nas etapas de coagulação e floculação de uma ETA, responsável por produzir água potável com qualidade, segurança e em quantidade suficiente para o consumo humano. 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357166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RESULTADOS/DISCUSSÕES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concentração ideal de auxiliar de floculação foi de 6ppm para ambos os produtos.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Em relação ao tempo de adição do floculante, identificou-se que os melhores resultados foram obtidos quando o auxiliar de floculação foi adicionado após 5 minutos para ambos os produtos (tanino e PAC).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 melhor velocidade de floculação foi de 50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tanto para o PAC quanto para o tanino e o tempo de mistura lenta foi de 30 minutos quando foi aplicado tanino como coagulante principal e de 40 minutos quando foi utilizado PAC como coagulante principal.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 acordo com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Rôla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et.,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(2016), os ensaios de tratabilidade, em escala laboratorial, são ferramentas válidas e de fundamental importância para se definir os parâmetros de coagulação, floculação e decantação de um processo de tratamento de água convencional, conforme demonstrado também nos resultados desse estudo.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357166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CONCLUSÃO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Conclui-se que a otimização das condições de coagulação e floculação com os produtos químicos tanino e PAC aplicados como coagulantes principais é eficiente, pois apresentou resultados satisfatórios tanto para a remoção da turbidez da água decantada quanto para a remoção da turbidez da água filtrada, demonstrando que os dois produtos químicos utilizados como coagulantes principais (tanino e PAC) reproduzem resultados em conformidade com o Anexo XX da Portaria de Consolidação N° 05 do Ministério da Saúde (BRASIL, 2017).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Adicionalmente, observou-se que para se obter os mesmos resultados (otimizados), utilizando-se os dois produtos diferentes, deve-se considerar que o coagulante tanino requer uma maior concentração, quando comparado com os resultados obtidos com a aplicação do coagulante PAC, nesse caso para água bruta com turbidez baixa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428604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CONCLUSÃO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Outra diferença observada entre a aplicação dos dois produtos como coagulantes principais foi no tempo de mistura lenta, que indicou que o tanino requer um tempo de mistura lenta menor quando comparado com o PAC.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Os ensaios de tratabilidade, em escala laboratorial, realizados nesse estudo contribuem para a melhoria contínua de um processo de tratamento de água convencional possibilitando a distribuição de água potável de qualidade para a população, pois essa metodologia considerou os parâmetros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hidraúlicos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abordados na Norma NBR 12.216 (ABNT, 1992) associados aos parâmetros químicos de concentração de coagulante e de auxiliar de floculação.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REFERÊNCIAS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ABNT – ASSOCIAÇÃO BRASILEIRA DE NORMAS TÉCNICAS.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ABNT NBR 12.216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 Projeto de estação de tratamento de água para abastecimento público. Rio de Janeiro, RJ: ABNT, 1992.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BRASIL. Ministério da Saúde.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Anexo XX da Portaria de Consolidação N° 05/2017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 Brasília, 2017.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CONAMA – CONSELHO NACIONAL DO MEIO AMBIENTE.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Resolução 357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, de 17 de março de 2005. Brasília: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Conama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, 2005.</a:t>
            </a:r>
          </a:p>
          <a:p>
            <a:pPr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FEPAM - FUNDAÇÃO ESTADUAL DE PROTEÇÃO AMBIENTAL DO ESTADO DO RIO GRANDE SUL, RS, 2010.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Qualidade das águas da Bacia Hidrográfica do Rio dos Sinos.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Disponível em: &lt;http://www.fepam.rs.gov.br/qualidade/qualidade_sinos/sinos.asp&gt;. 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LACERDA, A. B.; RÄDER, A. S.; LOPES, E. S.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A eficiência de remoção de coliformes em uma estação de tratamento de água convencional.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Apresentação de Trabalho. In: 48° CONGRESSO NACIONAL DA ASSEMAE, Fortaleza, CE, 2018.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0112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REFERÊNCIAS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LIBÂNIO, M.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Fundamentos de qualidade e tratamento de água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.4. ed. rev.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ampl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 Campinas, SP: Átomo, 2016. 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POLICONTROL.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Manual </a:t>
            </a:r>
            <a:r>
              <a:rPr lang="pt-BR" sz="1400" b="1" dirty="0" err="1" smtClean="0">
                <a:latin typeface="Times New Roman" pitchFamily="18" charset="0"/>
                <a:cs typeface="Times New Roman" pitchFamily="18" charset="0"/>
              </a:rPr>
              <a:t>Floc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 Control IV – 10 a 300rpm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 São Paulo, 2009.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RÄDER, A. S.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Avaliação do uso de coagulante orgânico no tratamento de água potável para abastecimento público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 Apresentação de Trabalho. In: 28° CONGRESSO BRASILEIRO DE ENGENHARIA SANITÁRIA E AMBIENTAL, Rio de Janeiro, RJ, 2015. 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RICHTER, C. A.; NETTO, J. M. A.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Tratamento de água: tecnologia atualizada.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São Paulo: Edgard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Blücher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, 2017.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RÔLA, A. K. K.; CASTRO, G. M.; SANTANA, H. F.; SOUZA, J. J. L. L.; SILVA, D. J. 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Avaliação da eficiência de coagulantes comerciais para aplicação em sistemas de tratamento de água.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Revista de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Engenharia Química e Química. Universidade Federal de Viçosa. Viçosa, MG, 2016. ISSN 2446-9416. Vol. 02 N. 03 (2016) 014–033.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64399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REFERÊNCIAS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SANTOS, N. I. G.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Projeto de otimização de dosagens de produtos químicos nas etapas de coagulação e floculação do processo de tratamento de água convencional e uma proposta de gestão de risco destas etapas do processo.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Porto Alegre, RS, 2018. Trabalho de Conclusão de Curso de Especialização. Instituto Federal de Educação, Ciência e Tecnologia do Ceará – IFCE – 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Campus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Fortaleza. Disponível em: </a:t>
            </a:r>
          </a:p>
          <a:p>
            <a:pPr algn="just"/>
            <a:endParaRPr lang="pt-BR" sz="14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/>
            <a:r>
              <a:rPr lang="pt-BR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https://drive.google.com/drive/folders/1Yv_QAy7VLdw3yjh-6geN0rFMGo-pllqM?usp=sharing</a:t>
            </a: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928934"/>
            <a:ext cx="2000264" cy="270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QUESTIONAMENTOS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1. Otimização das etapas de coagulação/floculação com água bruta de turbidez elevada: Conforme Libânio (2016); Santos (2018).</a:t>
            </a:r>
          </a:p>
          <a:p>
            <a:pPr marL="342900" indent="-342900"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2. Outras questões:</a:t>
            </a:r>
          </a:p>
          <a:p>
            <a:pPr marL="342900" indent="-342900"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- Consumo de hipoclorito na etapa de desinfecção: Conforme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Rôla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et.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(2016).</a:t>
            </a:r>
          </a:p>
          <a:p>
            <a:pPr marL="342900" indent="-34290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- Custos: Conforme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Rôla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et.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(2016).</a:t>
            </a:r>
          </a:p>
          <a:p>
            <a:pPr marL="342900" indent="-34290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- Volume de lodo gerado: Conforme Santos (2011). </a:t>
            </a:r>
          </a:p>
          <a:p>
            <a:pPr marL="342900" indent="-34290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- Remoção de microrganismos: Lacerda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et.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(2018).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- Mecanismos de coagulação:</a:t>
            </a:r>
            <a:r>
              <a:rPr lang="pt-BR" dirty="0" smtClean="0"/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Conforme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Wajsman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(2014).</a:t>
            </a:r>
          </a:p>
          <a:p>
            <a:pPr marL="342900" indent="-34290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- Consumo da alcalinidade (coagulação/floculação): Conforme Ferreiro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et.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(2017).</a:t>
            </a:r>
          </a:p>
          <a:p>
            <a:pPr marL="342900" indent="-342900"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3. Outras publicações:</a:t>
            </a:r>
          </a:p>
          <a:p>
            <a:pPr marL="342900" indent="-342900"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64399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Referências adicionais disponibilizadas para contribuir com demais pesquisas relacionadas ao tema deste trabalho: </a:t>
            </a:r>
          </a:p>
          <a:p>
            <a:pPr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BASSETTI, F. J.; BERGAMASCO, R.; CORAL, L. A.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Estudo da Viabilidade de Utilização do Polímero Natural (TANFLOC) em Substituição ao Sulfato de Alumínio no Tratamento de Águas para Consumo.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Worshop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Advances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Cleaner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Elements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 for a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Sustainable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 World: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, Water and Climate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São Paulo,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Brazil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20th a 22nd, 2009.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BONGIOVANI, M. C.; KONRADT-MORAES, L. C.; BERGAMASCO, R.; LOURENÇO, B. S. S.; TAVARES, C. R. G.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Os benefícios da utilização de coagulantes naturais para a obtenção de água potável.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Scientiarum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Maringá, volume 32, 2010.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FERREIRO, W. B.; PAIVA, W.; NEPOMUCENO, T. C.; DINIZ,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T.R.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Estudo da Alcalinidade total e pH de coagulação após ensaios de tratabilidade realizados com coagulantes de natureza orgânica e inorgânica.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Congresso ABES, FENASAN, 2017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SNATOS, N. A. P.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Avaliação do desempenho de produtos químicos na coagulação da água produzida na ETA do Aeroporto Internacional do Rio de Janeiro com vistas à redução dos seus custos.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Trabalho de Diplomação em Engenharia Ambiental. Escola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Politétcnica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, Universidade Federal do Rio de Janeiro, RJ,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2011.</a:t>
            </a:r>
            <a:endParaRPr lang="pt-BR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357166"/>
            <a:ext cx="864399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KONRADT-MORAES, L. C.; BERGAMASCO, R.; TAVARES, C. R. G.; BONGIOVANI, M. C.; HENNIG, D.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Avaliação da Eficiência de Remoção de Cor e Turbidez, Utilizando como Agente Coagulante os Taninos Vegetais, com a Finalidade de Obtenção de Água Tratada.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Apresentação de Trabalho. In: 24º Congresso Brasileiro de Engenharia Sanitária e Ambiental, Belo Horizonte, MG, 2007.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MANGRICH, A. S.; DOUMER, M. E.; MALLAMANN, A. S.; WOLF, C. R.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Química Verde no Tratamento de Águas: Uso de Coagulante Derivado de Tanino de </a:t>
            </a:r>
            <a:r>
              <a:rPr lang="pt-BR" sz="1400" b="1" i="1" dirty="0" err="1" smtClean="0">
                <a:latin typeface="Times New Roman" pitchFamily="18" charset="0"/>
                <a:cs typeface="Times New Roman" pitchFamily="18" charset="0"/>
              </a:rPr>
              <a:t>Acacia</a:t>
            </a:r>
            <a:r>
              <a:rPr lang="pt-BR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b="1" i="1" dirty="0" err="1" smtClean="0">
                <a:latin typeface="Times New Roman" pitchFamily="18" charset="0"/>
                <a:cs typeface="Times New Roman" pitchFamily="18" charset="0"/>
              </a:rPr>
              <a:t>mearnsii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 Revista Virtual de Química,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RVq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, ISSN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1984-6835, 2014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MARTINS, A. A.; OLIVEIRA, R. M. S.; GUARDA, E. A.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Potencial de uso de compostos orgânicos como, coagulantes, floculantes e adsorventes no tratamento de água e efluentes.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Fórum Ambiental da Alta Paulista, Saúde, Saneamento e Meio Ambiente, volume 10, número 12, 2014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/>
              <a:t>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WASJSMAN, E. N.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Concepção de estação piloto de tratamento de água no centro experimental de saneamento  ambiental da UFRJ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  Trabalho de Diplomação em Engenharia Ambiental. Escola </a:t>
            </a:r>
            <a:r>
              <a:rPr lang="pt-BR" sz="1400" dirty="0" err="1" smtClean="0">
                <a:latin typeface="Times New Roman" pitchFamily="18" charset="0"/>
                <a:cs typeface="Times New Roman" pitchFamily="18" charset="0"/>
              </a:rPr>
              <a:t>Politétcnica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, Universidade Federal do Rio de Janeiro, RJ, 2014.</a:t>
            </a:r>
          </a:p>
          <a:p>
            <a:pPr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400" dirty="0" smtClean="0"/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SANTOS, G. R.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Estudo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de Clarificação de Água de Abastecimento Público e Otimização da Estação de Tratamento de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Água.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Dissertação de Mestrado. </a:t>
            </a:r>
            <a:r>
              <a:rPr lang="pt-BR" sz="1400" dirty="0" smtClean="0"/>
              <a:t>Curso </a:t>
            </a:r>
            <a:r>
              <a:rPr lang="pt-BR" sz="1400" dirty="0" smtClean="0"/>
              <a:t>de Pós-Graduação em Tecnologia de Processos Químicos e Bioquímicos da Escola de Química da Universidade Federal do Rio de Janeiro </a:t>
            </a:r>
            <a:r>
              <a:rPr lang="pt-BR" sz="1400" dirty="0" smtClean="0"/>
              <a:t>. Rio de Janeiro, 2011.</a:t>
            </a:r>
            <a:endParaRPr lang="pt-BR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400" dirty="0" smtClean="0"/>
              <a:t> </a:t>
            </a: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357166"/>
            <a:ext cx="85725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SANTOS, W. N. A.; BATISTA, I. F.; MICHELAN, D. C. G. S.; SANTOS, D. G.; MENDONÇA, L. C.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Uso do sulfato de alumínio e do tanino vegetal no tratamento de água.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X SIMPROD, Sustentabilidade e Meio Ambiente, 22 a 24, novembro, 2018, São Cristovão, SE.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CYRO, A. V. P.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Emprego de coagulantes orgânicos naturais como alternativa ao uso de sulfato de alumínio no tratamento de água.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Trabalho de Diplomação em Engenharia Civil, Departamento de Engenharia Civil, UFRGS, 2008.</a:t>
            </a:r>
          </a:p>
          <a:p>
            <a:pPr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GUSMÃO, A. L. da SILVA.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Uso de Taninos no Tratamento de Água para Abastecimento.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Trabalho de Diplomação em Engenharia Química, Departamento de Engenharia Química, UFRGS, 2014. 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VANACÔR, R. N.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Avaliação do Coagulante Orgânico </a:t>
            </a:r>
            <a:r>
              <a:rPr lang="pt-BR" sz="1400" b="1" i="1" dirty="0" smtClean="0">
                <a:latin typeface="Times New Roman" pitchFamily="18" charset="0"/>
                <a:cs typeface="Times New Roman" pitchFamily="18" charset="0"/>
              </a:rPr>
              <a:t>Veta </a:t>
            </a:r>
            <a:r>
              <a:rPr lang="pt-BR" sz="1400" b="1" i="1" dirty="0" err="1" smtClean="0"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pt-BR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Utilizado em uma Estação de Tratamento de Água para Abastecimento Público. 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Dissertação de Mestrado. Programa de Pós-Graduação em Engenharia de Recursos Hídricos e Saneamento Ambiental, IPH, UFRGS, 2005.</a:t>
            </a:r>
          </a:p>
          <a:p>
            <a:pPr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CANGELA, G. L. C. 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Tratamento de água para consumo humano em comunidades rurais com a utilização de </a:t>
            </a:r>
            <a:r>
              <a:rPr lang="pt-BR" sz="1400" b="1" i="1" dirty="0" smtClean="0">
                <a:latin typeface="Times New Roman" pitchFamily="18" charset="0"/>
                <a:cs typeface="Times New Roman" pitchFamily="18" charset="0"/>
              </a:rPr>
              <a:t>moringa </a:t>
            </a:r>
            <a:r>
              <a:rPr lang="pt-BR" sz="1400" b="1" i="1" dirty="0" err="1" smtClean="0">
                <a:latin typeface="Times New Roman" pitchFamily="18" charset="0"/>
                <a:cs typeface="Times New Roman" pitchFamily="18" charset="0"/>
              </a:rPr>
              <a:t>oleifera</a:t>
            </a:r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 e desinfecção solar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. Dissertação (Mestrado), Instituto de Pesquisas Hidráulicas, UFRGS, Porto Alegre, 2014.</a:t>
            </a:r>
          </a:p>
          <a:p>
            <a:pPr algn="just"/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5720" y="428604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 Estação de Tratamento de Água (ETA) de Novo Hamburgo, cidade pertencente ao Estado do Rio Grande do Sul, é do tipo convencional completa, sendo composta pelas etapas: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Coagulação/floculação;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Decantação;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Filtração;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Desinfecção 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fluoretação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Após o tratamento, a água tratada é reservada e distribuída à população da cidade pela rede de distribuição e reservatórios.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Resultado de imagem para frase sem a curiosidade que me move...paulo frei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571480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00306"/>
            <a:ext cx="4148134" cy="311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2857496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endParaRPr lang="pt-BR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nsantos@comusa.rs.gov.br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ctr"/>
            <a:endParaRPr lang="pt-BR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arader@comusa.rs.gov.br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43570" y="5072074"/>
            <a:ext cx="3022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OBRIGADA!!</a:t>
            </a:r>
            <a:endParaRPr lang="pt-BR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comusa.rs.gov.br/_common/site/imgs/layout/marcacao_video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857232"/>
            <a:ext cx="3786214" cy="207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428604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Representação das etapas do processo de tratamento de água convencional: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643174" y="3071810"/>
            <a:ext cx="1643074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BR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COAGULAÇÃO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285852" y="2285992"/>
            <a:ext cx="2286016" cy="510778"/>
          </a:xfrm>
          <a:prstGeom prst="roundRect">
            <a:avLst/>
          </a:prstGeom>
          <a:solidFill>
            <a:srgbClr val="FFD85B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ETAPAS DO PROCESSO DE TRATAMENTO DE ÁGUA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43174" y="3500438"/>
            <a:ext cx="1643074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BR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FLOCULAÇÃO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643174" y="3929066"/>
            <a:ext cx="1643074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BR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DECANTAÇÃO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643174" y="4357694"/>
            <a:ext cx="1643074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BR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FILTRAÇÃO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uxograma: Disco magnético 7"/>
          <p:cNvSpPr/>
          <p:nvPr/>
        </p:nvSpPr>
        <p:spPr>
          <a:xfrm>
            <a:off x="4786314" y="5000636"/>
            <a:ext cx="1428760" cy="71438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RESERVAÇÃO</a:t>
            </a:r>
            <a:endParaRPr lang="pt-BR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Forma 31"/>
          <p:cNvCxnSpPr>
            <a:stCxn id="4" idx="2"/>
            <a:endCxn id="3" idx="1"/>
          </p:cNvCxnSpPr>
          <p:nvPr/>
        </p:nvCxnSpPr>
        <p:spPr>
          <a:xfrm rot="16200000" flipH="1">
            <a:off x="2321880" y="2903750"/>
            <a:ext cx="428274" cy="21431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Forma 33"/>
          <p:cNvCxnSpPr>
            <a:stCxn id="4" idx="2"/>
            <a:endCxn id="5" idx="1"/>
          </p:cNvCxnSpPr>
          <p:nvPr/>
        </p:nvCxnSpPr>
        <p:spPr>
          <a:xfrm rot="16200000" flipH="1">
            <a:off x="2107566" y="3118064"/>
            <a:ext cx="856902" cy="21431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Forma 37"/>
          <p:cNvCxnSpPr>
            <a:stCxn id="4" idx="2"/>
            <a:endCxn id="6" idx="1"/>
          </p:cNvCxnSpPr>
          <p:nvPr/>
        </p:nvCxnSpPr>
        <p:spPr>
          <a:xfrm rot="16200000" flipH="1">
            <a:off x="1893252" y="3332378"/>
            <a:ext cx="1285530" cy="21431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Forma 39"/>
          <p:cNvCxnSpPr>
            <a:stCxn id="4" idx="2"/>
            <a:endCxn id="7" idx="1"/>
          </p:cNvCxnSpPr>
          <p:nvPr/>
        </p:nvCxnSpPr>
        <p:spPr>
          <a:xfrm rot="16200000" flipH="1">
            <a:off x="1678938" y="3546692"/>
            <a:ext cx="1714158" cy="21431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643174" y="4786322"/>
            <a:ext cx="1643074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DESINFECÇÃO</a:t>
            </a:r>
          </a:p>
        </p:txBody>
      </p:sp>
      <p:cxnSp>
        <p:nvCxnSpPr>
          <p:cNvPr id="14" name="Forma 68"/>
          <p:cNvCxnSpPr>
            <a:stCxn id="4" idx="2"/>
            <a:endCxn id="13" idx="1"/>
          </p:cNvCxnSpPr>
          <p:nvPr/>
        </p:nvCxnSpPr>
        <p:spPr>
          <a:xfrm rot="16200000" flipH="1">
            <a:off x="1464624" y="3761006"/>
            <a:ext cx="2142786" cy="21431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4286248" y="5357826"/>
            <a:ext cx="500066" cy="103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643702" y="5214950"/>
            <a:ext cx="1785950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DISTRIBUIÇÃO</a:t>
            </a:r>
          </a:p>
        </p:txBody>
      </p:sp>
      <p:cxnSp>
        <p:nvCxnSpPr>
          <p:cNvPr id="17" name="Conector reto 16"/>
          <p:cNvCxnSpPr>
            <a:stCxn id="8" idx="4"/>
            <a:endCxn id="16" idx="1"/>
          </p:cNvCxnSpPr>
          <p:nvPr/>
        </p:nvCxnSpPr>
        <p:spPr>
          <a:xfrm>
            <a:off x="6215074" y="5357826"/>
            <a:ext cx="428628" cy="103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43174" y="5214950"/>
            <a:ext cx="1643074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FLUORETAÇÃO</a:t>
            </a:r>
          </a:p>
        </p:txBody>
      </p:sp>
      <p:cxnSp>
        <p:nvCxnSpPr>
          <p:cNvPr id="19" name="Forma 28"/>
          <p:cNvCxnSpPr>
            <a:stCxn id="4" idx="2"/>
            <a:endCxn id="18" idx="1"/>
          </p:cNvCxnSpPr>
          <p:nvPr/>
        </p:nvCxnSpPr>
        <p:spPr>
          <a:xfrm rot="16200000" flipH="1">
            <a:off x="1250310" y="3975320"/>
            <a:ext cx="2571414" cy="21431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428604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algn="just"/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Coagulação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Pode ser definida como a desestabilização das partículas em suspensão e coloidais que ocorre por meio de processos físicos e químicos entre o coagulante, a água e as impurezas presentes nela. 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Ocorre na etapa de mistura rápida.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escolha do coagulante apropriado deve estar associada à sua capacidade de produzir espécies hidrolisadas e precipitados em meio aquoso.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Outros aspectos relevantes são: a qualidade da água bruta, o tipo de tratamento empregado, a quantidade de lodo gerado e o custo do produto.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5720" y="428604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u="sng" dirty="0" smtClean="0"/>
          </a:p>
          <a:p>
            <a:pPr algn="just"/>
            <a:endParaRPr lang="pt-BR" b="1" u="sng" dirty="0" smtClean="0"/>
          </a:p>
          <a:p>
            <a:pPr algn="just"/>
            <a:endParaRPr lang="pt-BR" b="1" u="sng" dirty="0" smtClean="0"/>
          </a:p>
          <a:p>
            <a:pPr algn="just"/>
            <a:endParaRPr lang="pt-BR" b="1" u="sng" dirty="0" smtClean="0"/>
          </a:p>
          <a:p>
            <a:pPr algn="just"/>
            <a:endParaRPr lang="pt-BR" b="1" u="sng" dirty="0" smtClean="0"/>
          </a:p>
          <a:p>
            <a:pPr algn="just"/>
            <a:endParaRPr lang="pt-BR" b="1" u="sng" dirty="0" smtClean="0"/>
          </a:p>
          <a:p>
            <a:pPr algn="just"/>
            <a:endParaRPr lang="pt-BR" b="1" u="sng" dirty="0" smtClean="0"/>
          </a:p>
          <a:p>
            <a:pPr algn="just"/>
            <a:r>
              <a:rPr lang="pt-BR" b="1" u="sng" dirty="0" smtClean="0"/>
              <a:t>Adsorção-neutralização</a:t>
            </a:r>
            <a:r>
              <a:rPr lang="pt-BR" dirty="0" smtClean="0"/>
              <a:t>: Consiste na adsorção das espécies hidrolisadas de carga positiva na superfície das partículas em suspensão e coloidais.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u="sng" dirty="0" smtClean="0"/>
              <a:t>Varredura:</a:t>
            </a:r>
            <a:r>
              <a:rPr lang="pt-BR" dirty="0" smtClean="0"/>
              <a:t> Está associado ao pH e à dosagem de coagulante que atua adsorvendo as partículas coloidais e envolvendo as suspensas pelo precipitado de hidróxido de ferro ou alumínio.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u="sng" dirty="0" smtClean="0"/>
              <a:t>Compressão da dupla camada</a:t>
            </a:r>
            <a:r>
              <a:rPr lang="pt-BR" dirty="0" smtClean="0"/>
              <a:t>: Ocorre pelo aumento da força iônica do meio.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u="sng" dirty="0" smtClean="0"/>
              <a:t>Formação de pontes</a:t>
            </a:r>
            <a:r>
              <a:rPr lang="pt-BR" dirty="0" smtClean="0"/>
              <a:t>: Faz uso de polímeros naturais ou sintéticos como auxiliares de floculação para diminuir a concentração de coagulantes e aumentar a densidade dos flocos formados.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43372" y="1214422"/>
            <a:ext cx="2571768" cy="2616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Adsorção-Neutralização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43372" y="1785926"/>
            <a:ext cx="2571768" cy="2616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Compressão da Dupla Camada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43372" y="2071678"/>
            <a:ext cx="2571768" cy="2616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Formação de Pontes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00232" y="1571612"/>
            <a:ext cx="1643074" cy="461665"/>
          </a:xfrm>
          <a:prstGeom prst="rect">
            <a:avLst/>
          </a:prstGeom>
          <a:solidFill>
            <a:srgbClr val="FFE07D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BR" sz="1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Mecanismos de Coagulação</a:t>
            </a:r>
            <a:endParaRPr kumimoji="0" lang="pt-BR" sz="1200" b="1" i="0" u="none" strike="noStrike" normalizeH="0" baseline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43372" y="1500174"/>
            <a:ext cx="2571768" cy="2616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Varredura</a:t>
            </a:r>
          </a:p>
        </p:txBody>
      </p:sp>
      <p:cxnSp>
        <p:nvCxnSpPr>
          <p:cNvPr id="9" name="Conector reto 8"/>
          <p:cNvCxnSpPr>
            <a:stCxn id="7" idx="3"/>
            <a:endCxn id="4" idx="1"/>
          </p:cNvCxnSpPr>
          <p:nvPr/>
        </p:nvCxnSpPr>
        <p:spPr>
          <a:xfrm flipV="1">
            <a:off x="3643306" y="1345227"/>
            <a:ext cx="500066" cy="457218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" name="Conector reto 9"/>
          <p:cNvCxnSpPr>
            <a:stCxn id="7" idx="3"/>
            <a:endCxn id="8" idx="1"/>
          </p:cNvCxnSpPr>
          <p:nvPr/>
        </p:nvCxnSpPr>
        <p:spPr>
          <a:xfrm flipV="1">
            <a:off x="3643306" y="1630979"/>
            <a:ext cx="500066" cy="171466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1" name="Conector reto 10"/>
          <p:cNvCxnSpPr>
            <a:stCxn id="7" idx="3"/>
            <a:endCxn id="5" idx="1"/>
          </p:cNvCxnSpPr>
          <p:nvPr/>
        </p:nvCxnSpPr>
        <p:spPr>
          <a:xfrm>
            <a:off x="3643306" y="1802445"/>
            <a:ext cx="500066" cy="114286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2" name="Conector reto 11"/>
          <p:cNvCxnSpPr>
            <a:stCxn id="7" idx="3"/>
            <a:endCxn id="6" idx="1"/>
          </p:cNvCxnSpPr>
          <p:nvPr/>
        </p:nvCxnSpPr>
        <p:spPr>
          <a:xfrm>
            <a:off x="3643306" y="1802445"/>
            <a:ext cx="500066" cy="400038"/>
          </a:xfrm>
          <a:prstGeom prst="lin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1" name="Retângulo 20"/>
          <p:cNvSpPr/>
          <p:nvPr/>
        </p:nvSpPr>
        <p:spPr>
          <a:xfrm>
            <a:off x="285720" y="785794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158" y="428604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algn="just"/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u="sng" dirty="0" smtClean="0">
                <a:latin typeface="Times New Roman" pitchFamily="18" charset="0"/>
                <a:cs typeface="Times New Roman" pitchFamily="18" charset="0"/>
              </a:rPr>
              <a:t>Floculação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floculação é uma operação unitária do processo de clarificação por estar associado a ela apenas fenômenos físicos de agregação de partículas, especificamente o tempo de detenção e gradiente de velocidade.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finalidade da etapa de floculação é diminuir a quantidade de partículas suspensas e coloidais desestabilizadas do meio líquido por meio de choques causados pelo movimento e transporte do fluído a fim de que se aglutinem formando flocos maiores para posterior sedimentação.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 unidades de floculação que podem ser hidráulicas ou mecanizadas. </a:t>
            </a:r>
          </a:p>
          <a:p>
            <a:pPr algn="just"/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5093</Words>
  <Application>Microsoft Office PowerPoint</Application>
  <PresentationFormat>Apresentação na tela (4:3)</PresentationFormat>
  <Paragraphs>1408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Tema do Office</vt:lpstr>
      <vt:lpstr>OTIMIZAÇÃO DAS CONDIÇÕES DE COAGULAÇÃO E FLOCULAÇÃO DE ÁGUA BRUTA COM BAIXA TURBIDEZ UTILIZANDO TANINO E PAC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positivo</cp:lastModifiedBy>
  <cp:revision>37</cp:revision>
  <dcterms:created xsi:type="dcterms:W3CDTF">2018-05-02T19:43:05Z</dcterms:created>
  <dcterms:modified xsi:type="dcterms:W3CDTF">2019-05-07T05:42:24Z</dcterms:modified>
</cp:coreProperties>
</file>