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9" r:id="rId2"/>
    <p:sldId id="262" r:id="rId3"/>
    <p:sldId id="263" r:id="rId4"/>
    <p:sldId id="264" r:id="rId5"/>
    <p:sldId id="265" r:id="rId6"/>
    <p:sldId id="273" r:id="rId7"/>
    <p:sldId id="266" r:id="rId8"/>
    <p:sldId id="267" r:id="rId9"/>
    <p:sldId id="268" r:id="rId10"/>
    <p:sldId id="269" r:id="rId11"/>
    <p:sldId id="274" r:id="rId12"/>
    <p:sldId id="275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755576" y="1196752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/>
              <a:t>GESTÃO ADAPTATIVA NA IMPLEMENTAÇÃO DE AGÊNCIAS REGULADORAS DE SANEAMENTO BÁSICO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971600" y="3933056"/>
            <a:ext cx="7776864" cy="187220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100" b="1" dirty="0"/>
              <a:t>Autora: Engª Civil Sanitarista </a:t>
            </a:r>
            <a:r>
              <a:rPr lang="pt-BR" sz="3100" b="1" dirty="0" smtClean="0"/>
              <a:t>MsC. Sara </a:t>
            </a:r>
            <a:r>
              <a:rPr lang="pt-BR" sz="3100" b="1" dirty="0"/>
              <a:t>Bursztejn</a:t>
            </a:r>
          </a:p>
          <a:p>
            <a:pPr marL="0" indent="0">
              <a:buNone/>
            </a:pPr>
            <a:r>
              <a:rPr lang="pt-BR" sz="1500" dirty="0"/>
              <a:t>Especialista em Gestão Ambiental e Economia Sustentável</a:t>
            </a:r>
          </a:p>
          <a:p>
            <a:pPr marL="0" indent="0">
              <a:buNone/>
            </a:pPr>
            <a:r>
              <a:rPr lang="pt-BR" sz="1500" dirty="0"/>
              <a:t>Mestre em Gestão e Regulação dos Recursos Hídricos</a:t>
            </a:r>
          </a:p>
          <a:p>
            <a:pPr marL="0" indent="0">
              <a:buNone/>
            </a:pPr>
            <a:r>
              <a:rPr lang="pt-BR" sz="1500" dirty="0"/>
              <a:t>Doutoranda em Recursos Hídricos e Saneamento Ambiental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300" dirty="0"/>
              <a:t>Cuiabá – Maio/2019</a:t>
            </a:r>
          </a:p>
          <a:p>
            <a:pPr marL="0" indent="0" algn="l">
              <a:buNone/>
            </a:pPr>
            <a:endParaRPr lang="pt-BR" sz="28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22638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57606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DISCUSSÃO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1"/>
            <a:ext cx="8568952" cy="4968552"/>
          </a:xfrm>
        </p:spPr>
        <p:txBody>
          <a:bodyPr/>
          <a:lstStyle/>
          <a:p>
            <a:r>
              <a:rPr lang="pt-BR" u="sng" dirty="0" smtClean="0"/>
              <a:t>Entraves</a:t>
            </a:r>
            <a:r>
              <a:rPr lang="pt-BR" dirty="0" smtClean="0"/>
              <a:t>:</a:t>
            </a:r>
          </a:p>
          <a:p>
            <a:pPr>
              <a:buFontTx/>
              <a:buChar char="-"/>
            </a:pPr>
            <a:r>
              <a:rPr lang="pt-BR" dirty="0" smtClean="0"/>
              <a:t>Práticas arraigadas – alta pulverização do setor – </a:t>
            </a:r>
          </a:p>
          <a:p>
            <a:pPr marL="0" indent="0">
              <a:buNone/>
            </a:pPr>
            <a:r>
              <a:rPr lang="pt-BR" dirty="0" smtClean="0"/>
              <a:t>elevado nº de agentes envolvidos </a:t>
            </a:r>
          </a:p>
          <a:p>
            <a:pPr marL="0" indent="0">
              <a:spcBef>
                <a:spcPts val="0"/>
              </a:spcBef>
            </a:pPr>
            <a:r>
              <a:rPr lang="pt-BR" dirty="0" smtClean="0"/>
              <a:t> </a:t>
            </a:r>
            <a:r>
              <a:rPr lang="pt-BR" u="sng" dirty="0" smtClean="0"/>
              <a:t>Prestador de serviço</a:t>
            </a:r>
            <a:r>
              <a:rPr lang="pt-BR" dirty="0" smtClean="0"/>
              <a:t>: submeter-se a regulação e elaborar o </a:t>
            </a:r>
            <a:r>
              <a:rPr lang="pt-BR" b="1" dirty="0" smtClean="0"/>
              <a:t>PMSB: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dirty="0" smtClean="0"/>
              <a:t>(qualidade técnica/propriedade/viabilidade e exequibilidade das propostas)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Agências multisetoriais não foram estruturadas originalmente p/ o SB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892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360040"/>
          </a:xfrm>
        </p:spPr>
        <p:txBody>
          <a:bodyPr>
            <a:noAutofit/>
          </a:bodyPr>
          <a:lstStyle/>
          <a:p>
            <a:r>
              <a:rPr lang="pt-BR" sz="2900" b="1" dirty="0" smtClean="0"/>
              <a:t>RESULTADOS</a:t>
            </a:r>
            <a:endParaRPr lang="pt-BR" sz="29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5"/>
            <a:ext cx="8568952" cy="5112568"/>
          </a:xfrm>
        </p:spPr>
        <p:txBody>
          <a:bodyPr/>
          <a:lstStyle/>
          <a:p>
            <a:r>
              <a:rPr lang="pt-BR" dirty="0" smtClean="0"/>
              <a:t>Face as questões que envolvem o SB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70% dos Municípios brasileiros ( que correspondem a população inferior a 20.000 hab)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 não elaboraram seus PMSB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 consequentemente não contrataram a regulação </a:t>
            </a:r>
            <a:r>
              <a:rPr lang="pt-BR" dirty="0" smtClean="0">
                <a:sym typeface="Wingdings" pitchFamily="2" charset="2"/>
              </a:rPr>
              <a:t> desenvolvido modelo </a:t>
            </a:r>
            <a:r>
              <a:rPr lang="pt-BR" u="sng" dirty="0" smtClean="0">
                <a:sym typeface="Wingdings" pitchFamily="2" charset="2"/>
              </a:rPr>
              <a:t>AR: estrutura mínima</a:t>
            </a:r>
            <a:r>
              <a:rPr lang="pt-BR" dirty="0" smtClean="0">
                <a:sym typeface="Wingdings" pitchFamily="2" charset="2"/>
              </a:rPr>
              <a:t>: </a:t>
            </a:r>
          </a:p>
          <a:p>
            <a:r>
              <a:rPr lang="pt-BR" dirty="0" smtClean="0">
                <a:sym typeface="Wingdings" pitchFamily="2" charset="2"/>
              </a:rPr>
              <a:t>OUVIDORIA – REGULAÇÃO TARIFÁRIA – REGULAÇÃO TÉCNICA (FISCALIZAÇÃO e OPERACIONAL) – SISTEMA DE INFORMAÇÕES E DOCUMENTAÇÃO.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166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576064"/>
          </a:xfrm>
        </p:spPr>
        <p:txBody>
          <a:bodyPr>
            <a:normAutofit/>
          </a:bodyPr>
          <a:lstStyle/>
          <a:p>
            <a:r>
              <a:rPr lang="pt-BR" sz="2900" b="1" dirty="0"/>
              <a:t>RESULTADOS</a:t>
            </a: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3"/>
            <a:ext cx="8496944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sym typeface="Wingdings" pitchFamily="2" charset="2"/>
              </a:rPr>
              <a:t></a:t>
            </a:r>
            <a:r>
              <a:rPr lang="pt-BR" u="sng" dirty="0">
                <a:sym typeface="Wingdings" pitchFamily="2" charset="2"/>
              </a:rPr>
              <a:t>3 etapas de </a:t>
            </a:r>
            <a:r>
              <a:rPr lang="pt-BR" u="sng" dirty="0" smtClean="0">
                <a:sym typeface="Wingdings" pitchFamily="2" charset="2"/>
              </a:rPr>
              <a:t>implantação</a:t>
            </a:r>
            <a:r>
              <a:rPr lang="pt-BR" dirty="0" smtClean="0">
                <a:sym typeface="Wingdings" pitchFamily="2" charset="2"/>
              </a:rPr>
              <a:t>:</a:t>
            </a:r>
          </a:p>
          <a:p>
            <a:pPr marL="0" indent="0">
              <a:buNone/>
            </a:pPr>
            <a:r>
              <a:rPr lang="pt-BR" b="1" dirty="0" smtClean="0">
                <a:sym typeface="Wingdings" pitchFamily="2" charset="2"/>
              </a:rPr>
              <a:t>1ª</a:t>
            </a:r>
            <a:r>
              <a:rPr lang="pt-BR" dirty="0" smtClean="0">
                <a:sym typeface="Wingdings" pitchFamily="2" charset="2"/>
              </a:rPr>
              <a:t>.Movimentação mínima de estrutura e pessoal aplicando a gestão adaptativa para uniformizar e otimizar procedimentos com foco em pequeno nº de  indicadores com alta representatividade na performance;</a:t>
            </a:r>
          </a:p>
          <a:p>
            <a:pPr marL="0" indent="0">
              <a:buNone/>
            </a:pPr>
            <a:r>
              <a:rPr lang="pt-BR" b="1" dirty="0" smtClean="0">
                <a:sym typeface="Wingdings" pitchFamily="2" charset="2"/>
              </a:rPr>
              <a:t>2ª.</a:t>
            </a:r>
            <a:r>
              <a:rPr lang="pt-BR" dirty="0" smtClean="0">
                <a:sym typeface="Wingdings" pitchFamily="2" charset="2"/>
              </a:rPr>
              <a:t>Avaliação das estruturas existentes introduzir redesenho padrão e implementação de novas Ars;</a:t>
            </a:r>
          </a:p>
          <a:p>
            <a:pPr marL="0" indent="0">
              <a:buNone/>
            </a:pPr>
            <a:r>
              <a:rPr lang="pt-BR" b="1" dirty="0" smtClean="0">
                <a:sym typeface="Wingdings" pitchFamily="2" charset="2"/>
              </a:rPr>
              <a:t>3ª. </a:t>
            </a:r>
            <a:r>
              <a:rPr lang="pt-BR" dirty="0" smtClean="0">
                <a:sym typeface="Wingdings" pitchFamily="2" charset="2"/>
              </a:rPr>
              <a:t>Avaliar e introduzir novos procedimentos incrementais e corretivos e implantar banco alimentador do Sistema de Informações.</a:t>
            </a:r>
            <a:endParaRPr lang="pt-BR" b="1" dirty="0" smtClean="0">
              <a:sym typeface="Wingdings" pitchFamily="2" charset="2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78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/>
              <a:t>ESTRUTURA PROPOSTA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184577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2400"/>
            <a:ext cx="5904656" cy="353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uxograma: Processo 42"/>
          <p:cNvSpPr>
            <a:spLocks noChangeArrowheads="1"/>
          </p:cNvSpPr>
          <p:nvPr/>
        </p:nvSpPr>
        <p:spPr bwMode="auto">
          <a:xfrm>
            <a:off x="6516216" y="3757017"/>
            <a:ext cx="2215902" cy="1264825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Ouvidoria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Educação Ambiental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Comunicação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uxograma: Processo 43"/>
          <p:cNvSpPr>
            <a:spLocks noChangeArrowheads="1"/>
          </p:cNvSpPr>
          <p:nvPr/>
        </p:nvSpPr>
        <p:spPr bwMode="auto">
          <a:xfrm>
            <a:off x="3777656" y="3787502"/>
            <a:ext cx="2394866" cy="1266660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Assessoria Técnica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Fiscalização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Alimentadora do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Sistema de Informação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uxograma: Processo 44"/>
          <p:cNvSpPr>
            <a:spLocks noChangeArrowheads="1"/>
          </p:cNvSpPr>
          <p:nvPr/>
        </p:nvSpPr>
        <p:spPr bwMode="auto">
          <a:xfrm>
            <a:off x="1259632" y="3787502"/>
            <a:ext cx="2155552" cy="1266660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Suporte: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Administrativo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Financeiro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Econômico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Jurídico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uxograma: Processo 46"/>
          <p:cNvSpPr>
            <a:spLocks noChangeArrowheads="1"/>
          </p:cNvSpPr>
          <p:nvPr/>
        </p:nvSpPr>
        <p:spPr bwMode="auto">
          <a:xfrm>
            <a:off x="1259632" y="5152627"/>
            <a:ext cx="2155552" cy="668313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Regulação Tarifária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uxograma: Processo 48"/>
          <p:cNvSpPr>
            <a:spLocks noChangeArrowheads="1"/>
          </p:cNvSpPr>
          <p:nvPr/>
        </p:nvSpPr>
        <p:spPr bwMode="auto">
          <a:xfrm>
            <a:off x="3777656" y="5152628"/>
            <a:ext cx="2394866" cy="687388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Regulação Técnica e Operacional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uxograma: Processo 49"/>
          <p:cNvSpPr>
            <a:spLocks noChangeArrowheads="1"/>
          </p:cNvSpPr>
          <p:nvPr/>
        </p:nvSpPr>
        <p:spPr bwMode="auto">
          <a:xfrm>
            <a:off x="6516216" y="5133553"/>
            <a:ext cx="2215902" cy="687388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Regulação Social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ector reto 58"/>
          <p:cNvSpPr>
            <a:spLocks noChangeShapeType="1"/>
          </p:cNvSpPr>
          <p:nvPr/>
        </p:nvSpPr>
        <p:spPr bwMode="auto">
          <a:xfrm>
            <a:off x="2699792" y="3523654"/>
            <a:ext cx="0" cy="466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Conector reto 59"/>
          <p:cNvSpPr>
            <a:spLocks noChangeShapeType="1"/>
          </p:cNvSpPr>
          <p:nvPr/>
        </p:nvSpPr>
        <p:spPr bwMode="auto">
          <a:xfrm>
            <a:off x="5055493" y="3582714"/>
            <a:ext cx="0" cy="409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onector reto 60"/>
          <p:cNvSpPr>
            <a:spLocks noChangeShapeType="1"/>
          </p:cNvSpPr>
          <p:nvPr/>
        </p:nvSpPr>
        <p:spPr bwMode="auto">
          <a:xfrm>
            <a:off x="6944047" y="3486495"/>
            <a:ext cx="0" cy="409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‘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5841504"/>
            <a:ext cx="2403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 Elaboração Própria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955109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CONCLUSÃO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3"/>
            <a:ext cx="8640960" cy="5040559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Fragilidade na regulação técnica-operacional e sua dependência do PMSB.</a:t>
            </a:r>
          </a:p>
          <a:p>
            <a:r>
              <a:rPr lang="pt-BR" dirty="0" smtClean="0"/>
              <a:t>Necessidade de Planos Compartilhados e Simplificados para Municípios com Pop. Inferior a 20.000 hab.</a:t>
            </a:r>
          </a:p>
          <a:p>
            <a:r>
              <a:rPr lang="pt-BR" dirty="0" smtClean="0"/>
              <a:t>Aplicar a gestão adaptativa e integrada com Ars cujo âmbito de atuação seja a bacia hidrográfica.</a:t>
            </a:r>
          </a:p>
          <a:p>
            <a:r>
              <a:rPr lang="pt-BR" dirty="0" smtClean="0"/>
              <a:t>Desenho proposto:</a:t>
            </a:r>
          </a:p>
          <a:p>
            <a:pPr marL="0" indent="0">
              <a:buNone/>
            </a:pPr>
            <a:r>
              <a:rPr lang="pt-BR" dirty="0" smtClean="0"/>
              <a:t>Regulação social </a:t>
            </a:r>
            <a:r>
              <a:rPr lang="pt-BR" dirty="0" smtClean="0">
                <a:sym typeface="Wingdings" pitchFamily="2" charset="2"/>
              </a:rPr>
              <a:t> vocação  Município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Regulação tarifária  Estadual 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Regulação Técnica  AR de Bacia pela proximidade e possibilidade de um maior acompanhamento e conhecimento da área.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6536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GESTÃO ADAPTATIVA NA IMPLEMENTAÇÃO DE AGÊNCIAS REGULADORAS DE SANEAMENTO </a:t>
            </a:r>
            <a:r>
              <a:rPr lang="pt-BR" b="1" dirty="0" smtClean="0"/>
              <a:t>BÁSICO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140968"/>
            <a:ext cx="8568952" cy="2664297"/>
          </a:xfrm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pt-BR" b="1" dirty="0">
                <a:solidFill>
                  <a:srgbClr val="0070C0"/>
                </a:solidFill>
              </a:rPr>
              <a:t>OBRIGADA !</a:t>
            </a:r>
          </a:p>
          <a:p>
            <a:pPr algn="ctr"/>
            <a:r>
              <a:rPr lang="pt-BR" sz="2800" b="1" dirty="0"/>
              <a:t>Eng.ª Sara Bursztejn </a:t>
            </a:r>
            <a:endParaRPr lang="pt-BR" sz="2800" b="1" dirty="0" smtClean="0"/>
          </a:p>
          <a:p>
            <a:pPr algn="ctr"/>
            <a:r>
              <a:rPr lang="pt-BR" sz="2800" b="1" dirty="0" smtClean="0"/>
              <a:t>(51) 999562332 </a:t>
            </a:r>
            <a:r>
              <a:rPr lang="pt-BR" sz="1800" dirty="0" smtClean="0"/>
              <a:t>(WhatsApp)</a:t>
            </a:r>
            <a:endParaRPr lang="pt-BR" sz="1800" dirty="0"/>
          </a:p>
          <a:p>
            <a:pPr algn="ctr"/>
            <a:r>
              <a:rPr lang="pt-BR" sz="2800" b="1" dirty="0"/>
              <a:t>mambisan@hotmail.com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8699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301972" y="908720"/>
            <a:ext cx="8590508" cy="4896544"/>
          </a:xfrm>
        </p:spPr>
        <p:txBody>
          <a:bodyPr anchor="t" anchorCtr="0"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t-BR" sz="3200" u="sng" dirty="0" smtClean="0"/>
              <a:t>Saneamento Básico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Alto grau de complexidade </a:t>
            </a:r>
            <a:r>
              <a:rPr lang="pt-BR" sz="3200" dirty="0" smtClean="0">
                <a:sym typeface="Wingdings" pitchFamily="2" charset="2"/>
              </a:rPr>
              <a:t></a:t>
            </a:r>
            <a:r>
              <a:rPr lang="pt-BR" sz="3200" u="sng" dirty="0" smtClean="0"/>
              <a:t>Relações</a:t>
            </a:r>
            <a:r>
              <a:rPr lang="pt-BR" sz="3200" dirty="0" smtClean="0"/>
              <a:t>: 							Intersetoriais</a:t>
            </a:r>
            <a:br>
              <a:rPr lang="pt-BR" sz="3200" dirty="0" smtClean="0"/>
            </a:br>
            <a:r>
              <a:rPr lang="pt-BR" sz="3200" dirty="0" smtClean="0"/>
              <a:t>				          Interinstitucionais</a:t>
            </a:r>
            <a:br>
              <a:rPr lang="pt-BR" sz="3200" dirty="0" smtClean="0"/>
            </a:br>
            <a:r>
              <a:rPr lang="pt-BR" sz="3200" dirty="0" smtClean="0">
                <a:sym typeface="Wingdings" pitchFamily="2" charset="2"/>
              </a:rPr>
              <a:t></a:t>
            </a:r>
            <a:r>
              <a:rPr lang="pt-BR" sz="3200" u="sng" dirty="0" smtClean="0">
                <a:sym typeface="Wingdings" pitchFamily="2" charset="2"/>
              </a:rPr>
              <a:t>Questões</a:t>
            </a:r>
            <a:r>
              <a:rPr lang="pt-BR" sz="3200" dirty="0" smtClean="0">
                <a:sym typeface="Wingdings" pitchFamily="2" charset="2"/>
              </a:rPr>
              <a:t>: Técnicas/ Econômicas/Operacionais</a:t>
            </a:r>
            <a:br>
              <a:rPr lang="pt-BR" sz="3200" dirty="0" smtClean="0">
                <a:sym typeface="Wingdings" pitchFamily="2" charset="2"/>
              </a:rPr>
            </a:br>
            <a:r>
              <a:rPr lang="pt-BR" sz="3200" dirty="0" smtClean="0">
                <a:sym typeface="Wingdings" pitchFamily="2" charset="2"/>
              </a:rPr>
              <a:t></a:t>
            </a:r>
            <a:r>
              <a:rPr lang="pt-BR" sz="3200" u="sng" dirty="0" smtClean="0">
                <a:sym typeface="Wingdings" pitchFamily="2" charset="2"/>
              </a:rPr>
              <a:t>Evolução</a:t>
            </a:r>
            <a:r>
              <a:rPr lang="pt-BR" sz="3200" dirty="0" smtClean="0">
                <a:sym typeface="Wingdings" pitchFamily="2" charset="2"/>
              </a:rPr>
              <a:t>?: Cerca de 1 década  pouco avanço </a:t>
            </a:r>
            <a:br>
              <a:rPr lang="pt-BR" sz="3200" dirty="0" smtClean="0">
                <a:sym typeface="Wingdings" pitchFamily="2" charset="2"/>
              </a:rPr>
            </a:br>
            <a:r>
              <a:rPr lang="pt-BR" sz="3200" dirty="0">
                <a:sym typeface="Wingdings" pitchFamily="2" charset="2"/>
              </a:rPr>
              <a:t>	</a:t>
            </a:r>
            <a:r>
              <a:rPr lang="pt-BR" sz="3200" dirty="0" smtClean="0">
                <a:sym typeface="Wingdings" pitchFamily="2" charset="2"/>
              </a:rPr>
              <a:t>Cobertura precária/gestão inadequada/</a:t>
            </a:r>
            <a:br>
              <a:rPr lang="pt-BR" sz="3200" dirty="0" smtClean="0">
                <a:sym typeface="Wingdings" pitchFamily="2" charset="2"/>
              </a:rPr>
            </a:br>
            <a:r>
              <a:rPr lang="pt-BR" sz="3200" dirty="0">
                <a:sym typeface="Wingdings" pitchFamily="2" charset="2"/>
              </a:rPr>
              <a:t>	</a:t>
            </a:r>
            <a:r>
              <a:rPr lang="pt-BR" sz="3200" dirty="0" smtClean="0">
                <a:sym typeface="Wingdings" pitchFamily="2" charset="2"/>
              </a:rPr>
              <a:t>falta de viabilidade (técnica, econômica,...)</a:t>
            </a:r>
            <a:br>
              <a:rPr lang="pt-BR" sz="3200" dirty="0" smtClean="0">
                <a:sym typeface="Wingdings" pitchFamily="2" charset="2"/>
              </a:rPr>
            </a:br>
            <a:r>
              <a:rPr lang="pt-BR" sz="3200" dirty="0" smtClean="0">
                <a:sym typeface="Wingdings" pitchFamily="2" charset="2"/>
              </a:rPr>
              <a:t></a:t>
            </a:r>
            <a:r>
              <a:rPr lang="pt-BR" sz="3200" u="sng" dirty="0" smtClean="0">
                <a:sym typeface="Wingdings" pitchFamily="2" charset="2"/>
              </a:rPr>
              <a:t>Marco Regulatório</a:t>
            </a:r>
            <a:r>
              <a:rPr lang="pt-BR" sz="3200" dirty="0" smtClean="0">
                <a:sym typeface="Wingdings" pitchFamily="2" charset="2"/>
              </a:rPr>
              <a:t>: Lei nº 11.445/2007</a:t>
            </a:r>
            <a:endParaRPr 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01972" y="404663"/>
            <a:ext cx="85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INTRODUÇÃO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457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59"/>
            <a:ext cx="8712968" cy="460851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 necessidade de buscar um modelo que :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atenda as diversidades regionais 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crie condições para sua implementação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aproveite as estruturas existentes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apoie tecnicamente o planejamento 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avalie e acompanhe as ações de execução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504056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JUSTIFICATIVA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85671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OBJETIVOS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9"/>
            <a:ext cx="8640960" cy="482453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 smtClean="0"/>
              <a:t>Geral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Verificar o emprego da </a:t>
            </a:r>
            <a:r>
              <a:rPr lang="pt-BR" b="1" dirty="0" smtClean="0"/>
              <a:t>gestão adaptativa </a:t>
            </a:r>
            <a:r>
              <a:rPr lang="pt-BR" dirty="0" smtClean="0"/>
              <a:t>na implementação das </a:t>
            </a:r>
            <a:r>
              <a:rPr lang="pt-BR" b="1" dirty="0" smtClean="0"/>
              <a:t>agências reguladoras </a:t>
            </a:r>
            <a:r>
              <a:rPr lang="pt-BR" dirty="0" smtClean="0"/>
              <a:t>de SB,</a:t>
            </a:r>
          </a:p>
          <a:p>
            <a:pPr marL="0" indent="0">
              <a:buNone/>
            </a:pPr>
            <a:r>
              <a:rPr lang="pt-BR" dirty="0" smtClean="0"/>
              <a:t>	adotando a </a:t>
            </a:r>
            <a:r>
              <a:rPr lang="pt-BR" b="1" dirty="0" smtClean="0"/>
              <a:t>bacia hidrográfica </a:t>
            </a:r>
            <a:r>
              <a:rPr lang="pt-BR" dirty="0" smtClean="0"/>
              <a:t>como unidade 	de gestão.</a:t>
            </a:r>
          </a:p>
          <a:p>
            <a:pPr marL="0" indent="0">
              <a:buNone/>
            </a:pPr>
            <a:r>
              <a:rPr lang="pt-BR" b="1" dirty="0" smtClean="0"/>
              <a:t>Específicos</a:t>
            </a:r>
          </a:p>
          <a:p>
            <a:r>
              <a:rPr lang="pt-BR" sz="2400" dirty="0" smtClean="0"/>
              <a:t>Apresentar o referencial teórico e arcabouço legal e o estado da arte</a:t>
            </a:r>
          </a:p>
          <a:p>
            <a:r>
              <a:rPr lang="pt-BR" sz="2400" dirty="0" smtClean="0"/>
              <a:t>Apresentar a gestão adaptativa</a:t>
            </a:r>
          </a:p>
          <a:p>
            <a:r>
              <a:rPr lang="pt-BR" sz="2400" dirty="0" smtClean="0"/>
              <a:t>Discutir a viabilidade de recomendar o modelo proposto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80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504056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MATERIAL E MÉTODOS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3"/>
            <a:ext cx="8640960" cy="5040560"/>
          </a:xfrm>
        </p:spPr>
        <p:txBody>
          <a:bodyPr/>
          <a:lstStyle/>
          <a:p>
            <a:r>
              <a:rPr lang="pt-BR" u="sng" dirty="0" smtClean="0"/>
              <a:t>Etapas metodológicas</a:t>
            </a:r>
            <a:r>
              <a:rPr lang="pt-BR" dirty="0" smtClean="0"/>
              <a:t>:  </a:t>
            </a:r>
            <a:r>
              <a:rPr lang="pt-BR" sz="2400" dirty="0" smtClean="0"/>
              <a:t>Revisão sistemática da literatura; estruturação e desenvolvimento e delimitação e aplicabilidade da proposta.</a:t>
            </a:r>
          </a:p>
          <a:p>
            <a:r>
              <a:rPr lang="pt-BR" u="sng" dirty="0" smtClean="0"/>
              <a:t>Embasamento</a:t>
            </a:r>
            <a:r>
              <a:rPr lang="pt-BR" dirty="0" smtClean="0"/>
              <a:t>: </a:t>
            </a:r>
          </a:p>
          <a:p>
            <a:pPr marL="0" indent="0">
              <a:buNone/>
            </a:pPr>
            <a:r>
              <a:rPr lang="pt-BR" sz="2800" dirty="0" smtClean="0"/>
              <a:t>RIBEIRO (2017): “a competência regulatória exercida por diversos entes pode ser uma solução intermediária, em primeiro estágio até que se consiga implementar com mais propriedade a cultura regulatória organizada por uma agência federal que estabeleça e regulamente o perfil e o </a:t>
            </a:r>
            <a:r>
              <a:rPr lang="pt-BR" sz="2800" i="1" dirty="0" smtClean="0"/>
              <a:t>modus operandi</a:t>
            </a:r>
            <a:r>
              <a:rPr lang="pt-BR" sz="2800" dirty="0" smtClean="0"/>
              <a:t> para agências reguladoras do setor de saneamento básico, em segundo estágio.”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7072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576064"/>
          </a:xfrm>
        </p:spPr>
        <p:txBody>
          <a:bodyPr>
            <a:normAutofit/>
          </a:bodyPr>
          <a:lstStyle/>
          <a:p>
            <a:r>
              <a:rPr lang="pt-BR" sz="2900" b="1" dirty="0"/>
              <a:t>MATERIAL E MÉTODOS</a:t>
            </a: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7"/>
            <a:ext cx="8568952" cy="4752528"/>
          </a:xfrm>
        </p:spPr>
        <p:txBody>
          <a:bodyPr/>
          <a:lstStyle/>
          <a:p>
            <a:r>
              <a:rPr lang="pt-BR" dirty="0" smtClean="0"/>
              <a:t>HOCKING, STOLTON e DUDLEY (2000) “A gestão adaptativa é baseada em um processo de administração circular, mais que linear, que permite que as informações relativas ao passado possam retroalimentar e melhorar a gestão, na maneira como seria conduzida no futuro. A avaliação ajuda a administração a se adaptar e a melhorar através de um processo de aprendizagem.”</a:t>
            </a:r>
            <a:r>
              <a:rPr lang="pt-BR" b="1" dirty="0"/>
              <a:t> MATERIAL E MÉTODOS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06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57606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A REGULAÇÃO E A LEI Nº 11.445/2007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9"/>
            <a:ext cx="8568952" cy="4824536"/>
          </a:xfrm>
        </p:spPr>
        <p:txBody>
          <a:bodyPr>
            <a:normAutofit fontScale="85000" lnSpcReduction="20000"/>
          </a:bodyPr>
          <a:lstStyle/>
          <a:p>
            <a:r>
              <a:rPr lang="pt-BR" u="sng" dirty="0" smtClean="0"/>
              <a:t>Lei nº 11.445/2007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- Princípio fundamental</a:t>
            </a:r>
            <a:r>
              <a:rPr lang="pt-BR" dirty="0" smtClean="0">
                <a:sym typeface="Wingdings" pitchFamily="2" charset="2"/>
              </a:rPr>
              <a:t> Integralidade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- Serviços de SB  água – esgotos sanitários – pluvial - resíduos sólidos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- Instrumentos: PMSB – Regulação – Sistemas de Informações.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GALVÃO JÚNIOR E PAGANINI (2009) “O conceito de regulação é entendido como a intervenção do Estado nas ordens econômica e social com a finalidade de se alcançar a eficiência e a equidade, traduzidas como universalização na provisão de bens e serviços públicos de natureza essencial por parte de prestadores de serviços estatais e empregados.”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111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O ESTADO DA ARTE DA REGULAÇÃO NO BRASIL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9"/>
            <a:ext cx="8568952" cy="48965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Níveis territoriais metodológicos encontrados:</a:t>
            </a:r>
          </a:p>
          <a:p>
            <a:pPr>
              <a:buFontTx/>
              <a:buChar char="-"/>
            </a:pPr>
            <a:r>
              <a:rPr lang="pt-BR" dirty="0" smtClean="0"/>
              <a:t>Nacional – Regionais – Estaduais – Municipais</a:t>
            </a:r>
          </a:p>
          <a:p>
            <a:r>
              <a:rPr lang="pt-BR" dirty="0" smtClean="0"/>
              <a:t>Níveis previstos na Lei 11.445/2007:</a:t>
            </a:r>
          </a:p>
          <a:p>
            <a:pPr>
              <a:buFontTx/>
              <a:buChar char="-"/>
            </a:pPr>
            <a:r>
              <a:rPr lang="pt-BR" dirty="0" smtClean="0"/>
              <a:t>Estaduais – Consorciados – Municipais</a:t>
            </a:r>
          </a:p>
          <a:p>
            <a:r>
              <a:rPr lang="pt-BR" dirty="0" smtClean="0"/>
              <a:t>Dados da ABAR:</a:t>
            </a:r>
          </a:p>
          <a:p>
            <a:pPr>
              <a:buFontTx/>
              <a:buChar char="-"/>
            </a:pPr>
            <a:r>
              <a:rPr lang="pt-BR" dirty="0" smtClean="0"/>
              <a:t>Existem cerca de 50 reguladores filiados a ABAR que atendem 3119 Municípios</a:t>
            </a:r>
          </a:p>
          <a:p>
            <a:r>
              <a:rPr lang="pt-BR" dirty="0" smtClean="0"/>
              <a:t>Dos 26 Estados-membros: apenas AP e RR não possuem ARE</a:t>
            </a:r>
          </a:p>
          <a:p>
            <a:r>
              <a:rPr lang="pt-BR" dirty="0" smtClean="0"/>
              <a:t>Dos que possuem a maioria são multisetoriais e 2 não regulam o SB (RN e GO).</a:t>
            </a:r>
          </a:p>
          <a:p>
            <a:r>
              <a:rPr lang="pt-BR" dirty="0" smtClean="0"/>
              <a:t>As demais AR são Municipais ou Consorciadas (3).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01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418058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GESTÃO ADAPTATIVA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Aplicada ao SB</a:t>
            </a:r>
            <a:r>
              <a:rPr lang="pt-BR" dirty="0" smtClean="0">
                <a:sym typeface="Wingdings" pitchFamily="2" charset="2"/>
              </a:rPr>
              <a:t> aproveitamento das ações estruturais e estruturantes existentes ou em curso evitando sobreposição de ações  otimiza recursos humanos e materiais</a:t>
            </a:r>
          </a:p>
          <a:p>
            <a:pPr marL="0" indent="0">
              <a:buNone/>
            </a:pPr>
            <a:r>
              <a:rPr lang="pt-BR" dirty="0" smtClean="0">
                <a:sym typeface="Wingdings" pitchFamily="2" charset="2"/>
              </a:rPr>
              <a:t>Propostas simplificadas de modelos de AR:</a:t>
            </a:r>
          </a:p>
          <a:p>
            <a:pPr marL="0" indent="0">
              <a:buNone/>
            </a:pPr>
            <a:r>
              <a:rPr lang="pt-BR" u="sng" dirty="0" smtClean="0">
                <a:sym typeface="Wingdings" pitchFamily="2" charset="2"/>
              </a:rPr>
              <a:t>Hip.1</a:t>
            </a:r>
            <a:r>
              <a:rPr lang="pt-BR" dirty="0" smtClean="0">
                <a:sym typeface="Wingdings" pitchFamily="2" charset="2"/>
              </a:rPr>
              <a:t>: AR nova com abrangência regional com recorte territorial na Bacia Hidrográfica.</a:t>
            </a:r>
          </a:p>
          <a:p>
            <a:pPr marL="0" indent="0">
              <a:buNone/>
            </a:pPr>
            <a:r>
              <a:rPr lang="pt-BR" u="sng" dirty="0" smtClean="0">
                <a:sym typeface="Wingdings" pitchFamily="2" charset="2"/>
              </a:rPr>
              <a:t>Hip.2</a:t>
            </a:r>
            <a:r>
              <a:rPr lang="pt-BR" dirty="0" smtClean="0">
                <a:sym typeface="Wingdings" pitchFamily="2" charset="2"/>
              </a:rPr>
              <a:t>: AR Híbrida compartilhando funções com órgão ambientais – vigilância sanitária – Ars existentes</a:t>
            </a:r>
          </a:p>
          <a:p>
            <a:pPr marL="0" indent="0">
              <a:buNone/>
            </a:pPr>
            <a:r>
              <a:rPr lang="pt-BR" u="sng" dirty="0" smtClean="0"/>
              <a:t>Hip.3</a:t>
            </a:r>
            <a:r>
              <a:rPr lang="pt-BR" dirty="0" smtClean="0"/>
              <a:t>: Distribuir atribuições nas diversas esferas de acordo com sua vocação e </a:t>
            </a:r>
            <a:r>
              <a:rPr lang="pt-BR" i="1" dirty="0" smtClean="0"/>
              <a:t>expertise.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978774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830</Words>
  <Application>Microsoft Office PowerPoint</Application>
  <PresentationFormat>Apresentação na tela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GESTÃO ADAPTATIVA NA IMPLEMENTAÇÃO DE AGÊNCIAS REGULADORAS DE SANEAMENTO BÁSICO</vt:lpstr>
      <vt:lpstr>Saneamento Básico:  Alto grau de complexidade Relações:        Intersetoriais               Interinstitucionais Questões: Técnicas/ Econômicas/Operacionais Evolução?: Cerca de 1 década  pouco avanço   Cobertura precária/gestão inadequada/  falta de viabilidade (técnica, econômica,...) Marco Regulatório: Lei nº 11.445/2007</vt:lpstr>
      <vt:lpstr>JUSTIFICATIVA</vt:lpstr>
      <vt:lpstr>OBJETIVOS</vt:lpstr>
      <vt:lpstr>MATERIAL E MÉTODOS</vt:lpstr>
      <vt:lpstr>MATERIAL E MÉTODOS</vt:lpstr>
      <vt:lpstr>A REGULAÇÃO E A LEI Nº 11.445/2007</vt:lpstr>
      <vt:lpstr>O ESTADO DA ARTE DA REGULAÇÃO NO BRASIL</vt:lpstr>
      <vt:lpstr>GESTÃO ADAPTATIVA</vt:lpstr>
      <vt:lpstr>DISCUSSÃO</vt:lpstr>
      <vt:lpstr>RESULTADOS</vt:lpstr>
      <vt:lpstr>RESULTADOS</vt:lpstr>
      <vt:lpstr>ESTRUTURA PROPOSTA</vt:lpstr>
      <vt:lpstr>CONCLUSÃO</vt:lpstr>
      <vt:lpstr>GESTÃO ADAPTATIVA NA IMPLEMENTAÇÃO DE AGÊNCIAS REGULADORAS DE SANEAMENTO BÁSICO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Sara Bursztejn</cp:lastModifiedBy>
  <cp:revision>48</cp:revision>
  <dcterms:created xsi:type="dcterms:W3CDTF">2018-05-02T19:43:05Z</dcterms:created>
  <dcterms:modified xsi:type="dcterms:W3CDTF">2019-05-02T23:27:31Z</dcterms:modified>
</cp:coreProperties>
</file>