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3" r:id="rId3"/>
    <p:sldId id="290" r:id="rId4"/>
    <p:sldId id="291" r:id="rId5"/>
    <p:sldId id="292" r:id="rId6"/>
    <p:sldId id="267" r:id="rId7"/>
    <p:sldId id="269" r:id="rId8"/>
    <p:sldId id="293" r:id="rId9"/>
    <p:sldId id="270" r:id="rId10"/>
    <p:sldId id="294" r:id="rId11"/>
    <p:sldId id="295" r:id="rId12"/>
    <p:sldId id="296" r:id="rId13"/>
    <p:sldId id="276" r:id="rId14"/>
    <p:sldId id="297" r:id="rId15"/>
    <p:sldId id="299" r:id="rId16"/>
    <p:sldId id="277" r:id="rId17"/>
    <p:sldId id="300" r:id="rId18"/>
    <p:sldId id="283" r:id="rId19"/>
    <p:sldId id="287" r:id="rId20"/>
    <p:sldId id="288" r:id="rId21"/>
    <p:sldId id="289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7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E844C-8BF7-486A-B9D2-FA901B8CE83B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EDAAF-660A-44F9-AEBF-42B11ABE7B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67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EDAAF-660A-44F9-AEBF-42B11ABE7BB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48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EDAAF-660A-44F9-AEBF-42B11ABE7BB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72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EDAAF-660A-44F9-AEBF-42B11ABE7BB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897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EDAAF-660A-44F9-AEBF-42B11ABE7BB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151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EDAAF-660A-44F9-AEBF-42B11ABE7BB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23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EDAAF-660A-44F9-AEBF-42B11ABE7BB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51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390664" y="1124744"/>
            <a:ext cx="8501816" cy="2387600"/>
          </a:xfrm>
        </p:spPr>
        <p:txBody>
          <a:bodyPr anchor="ctr" anchorCtr="0">
            <a:normAutofit/>
          </a:bodyPr>
          <a:lstStyle/>
          <a:p>
            <a:r>
              <a:rPr lang="pt-BR" sz="3200" b="1" dirty="0"/>
              <a:t>ANÁLISE DA EFICÁCIA DAS TROCAS DE HIDRÔMETROS PELO CRITÉRIO DE IDM SOB A ÓTICA DOS RESULTADOS DAS VERIFICAÇÕES PERIÓDICAS</a:t>
            </a:r>
            <a:endParaRPr lang="pt-BR" sz="3200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Thiago Garcia da Silva Santim</a:t>
            </a:r>
          </a:p>
          <a:p>
            <a:pPr marL="0" indent="0">
              <a:buNone/>
            </a:pPr>
            <a:r>
              <a:rPr lang="pt-BR" b="1" dirty="0"/>
              <a:t>Fernando Cesar </a:t>
            </a:r>
            <a:r>
              <a:rPr lang="pt-BR" b="1" dirty="0" err="1"/>
              <a:t>Uzan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Luiz Eduardo Mendes</a:t>
            </a:r>
          </a:p>
          <a:p>
            <a:pPr marL="0" indent="0">
              <a:buNone/>
            </a:pPr>
            <a:r>
              <a:rPr lang="pt-BR" b="1" dirty="0"/>
              <a:t>Matheus dos Santos Costa</a:t>
            </a:r>
            <a:endParaRPr lang="pt-BR" dirty="0"/>
          </a:p>
          <a:p>
            <a:pPr marL="0" indent="0">
              <a:buNone/>
            </a:pPr>
            <a:endParaRPr lang="pt-BR" sz="2800" b="1" dirty="0"/>
          </a:p>
          <a:p>
            <a:pPr algn="l"/>
            <a:endParaRPr lang="pt-BR" sz="2800" dirty="0"/>
          </a:p>
        </p:txBody>
      </p:sp>
      <p:pic>
        <p:nvPicPr>
          <p:cNvPr id="6" name="Picture 4" descr="LOGO_SAAE">
            <a:extLst>
              <a:ext uri="{FF2B5EF4-FFF2-40B4-BE49-F238E27FC236}">
                <a16:creationId xmlns:a16="http://schemas.microsoft.com/office/drawing/2014/main" id="{6F60E836-44EB-4C03-96BF-0F9CEE2B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080" y="356396"/>
            <a:ext cx="725256" cy="105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A19ED8D-658C-4E26-A446-7F48EB088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27" t="10790" r="80711" b="78013"/>
          <a:stretch/>
        </p:blipFill>
        <p:spPr>
          <a:xfrm>
            <a:off x="7092280" y="335844"/>
            <a:ext cx="749117" cy="105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7672B-8007-42E6-8A62-3C43F855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C1DCC-40EA-4A40-8189-4215F44D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59634"/>
          </a:xfrm>
        </p:spPr>
        <p:txBody>
          <a:bodyPr>
            <a:normAutofit fontScale="92500"/>
          </a:bodyPr>
          <a:lstStyle/>
          <a:p>
            <a:pPr marL="514350" lvl="0" indent="-514350" algn="just">
              <a:buFont typeface="+mj-lt"/>
              <a:buAutoNum type="arabicPeriod" startAt="2"/>
            </a:pPr>
            <a:r>
              <a:rPr lang="pt-BR" dirty="0"/>
              <a:t>O hidrômetro era submetido ao ensaio atendendo às disposições da Portaria 246/2000 do INMETRO, conforme a seguir: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i="1" dirty="0"/>
              <a:t>8.5 - Os hidrômetros em uso serão aprovados em verificações periódicas/eventuais desde que seus erros máximos admissíveis não ultrapassarem a: a) ±10% entre </a:t>
            </a:r>
            <a:r>
              <a:rPr lang="pt-BR" b="1" i="1" dirty="0" err="1"/>
              <a:t>Qmin</a:t>
            </a:r>
            <a:r>
              <a:rPr lang="pt-BR" b="1" i="1" dirty="0"/>
              <a:t>, inclusive e Qt, exclusive, e b) ±5% entre Qt, inclusive e </a:t>
            </a:r>
            <a:r>
              <a:rPr lang="pt-BR" b="1" i="1" dirty="0" err="1"/>
              <a:t>Qmax</a:t>
            </a:r>
            <a:r>
              <a:rPr lang="pt-BR" b="1" i="1" dirty="0"/>
              <a:t>, inclusive.</a:t>
            </a:r>
            <a:endParaRPr lang="pt-BR" i="1" dirty="0"/>
          </a:p>
          <a:p>
            <a:pPr marL="514350" lvl="0" indent="-514350" algn="just">
              <a:buFont typeface="+mj-lt"/>
              <a:buAutoNum type="arabicPeriod" startAt="2"/>
            </a:pPr>
            <a:endParaRPr lang="pt-BR" dirty="0"/>
          </a:p>
          <a:p>
            <a:pPr marL="971550" lvl="1" indent="-514350" algn="just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092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7672B-8007-42E6-8A62-3C43F855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C1DCC-40EA-4A40-8189-4215F44D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59634"/>
          </a:xfrm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 startAt="3"/>
            </a:pPr>
            <a:r>
              <a:rPr lang="pt-BR" dirty="0"/>
              <a:t>Os erros observados no ensaio de aferição foram também lançados na planilha de monitoramento;</a:t>
            </a:r>
          </a:p>
          <a:p>
            <a:pPr marL="514350" lvl="0" indent="-514350" algn="just">
              <a:buFont typeface="+mj-lt"/>
              <a:buAutoNum type="arabicPeriod" startAt="3"/>
            </a:pPr>
            <a:r>
              <a:rPr lang="pt-BR" dirty="0"/>
              <a:t>Os dados da planilha de monitoramento foram tratados estatisticamente sendo obtidos os erros máximos, mínimos e médios para a vazão mínima, transição e nominal;</a:t>
            </a:r>
          </a:p>
          <a:p>
            <a:pPr marL="971550" lvl="1" indent="-514350" algn="just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6094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7672B-8007-42E6-8A62-3C43F855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C1DCC-40EA-4A40-8189-4215F44D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59634"/>
          </a:xfrm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 startAt="5"/>
            </a:pPr>
            <a:r>
              <a:rPr lang="pt-BR" dirty="0"/>
              <a:t>Os dados tratados estatisticamente foram classificados em três condições:</a:t>
            </a:r>
          </a:p>
          <a:p>
            <a:pPr marL="1314450" lvl="2" indent="-514350" algn="just"/>
            <a:r>
              <a:rPr lang="pt-BR" dirty="0"/>
              <a:t>Reprovado por submedição;</a:t>
            </a:r>
          </a:p>
          <a:p>
            <a:pPr marL="1314450" lvl="2" indent="-514350" algn="just"/>
            <a:r>
              <a:rPr lang="pt-BR" dirty="0"/>
              <a:t>Reprovado por sobremedição;</a:t>
            </a:r>
          </a:p>
          <a:p>
            <a:pPr marL="1314450" lvl="2" indent="-514350" algn="just"/>
            <a:r>
              <a:rPr lang="pt-BR" dirty="0"/>
              <a:t>Aprovado.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pt-BR" dirty="0"/>
              <a:t>Comparativo com o estudo de IDM do ano de 2017 registrado no trabalho de SANTIM </a:t>
            </a:r>
            <a:r>
              <a:rPr lang="pt-BR" i="1" dirty="0"/>
              <a:t>et al </a:t>
            </a:r>
            <a:r>
              <a:rPr lang="pt-BR" dirty="0"/>
              <a:t>(2018).</a:t>
            </a:r>
          </a:p>
          <a:p>
            <a:pPr marL="971550" lvl="1" indent="-514350" algn="just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15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7672B-8007-42E6-8A62-3C43F855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C1DCC-40EA-4A40-8189-4215F44D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7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Foram ensaiados 592 hidrômetros no ano de 2018 na bancada de aferições do SAAE Guarulhos, sendo que após as análises previstas pela Portaria nº 246/2000 do INMETRO, resultou em:</a:t>
            </a:r>
          </a:p>
          <a:p>
            <a:pPr algn="just"/>
            <a:endParaRPr lang="pt-BR" dirty="0"/>
          </a:p>
          <a:p>
            <a:pPr lvl="2" algn="just"/>
            <a:r>
              <a:rPr lang="pt-BR" dirty="0"/>
              <a:t>58 hidrômetros foram reprovados por causar prejuízos aos clientes devido à sobremedição;</a:t>
            </a:r>
          </a:p>
          <a:p>
            <a:pPr lvl="2" algn="just"/>
            <a:r>
              <a:rPr lang="pt-BR" dirty="0"/>
              <a:t>353 hidrômetros foram reprovados por submedição;</a:t>
            </a:r>
          </a:p>
          <a:p>
            <a:pPr lvl="2" algn="just"/>
            <a:r>
              <a:rPr lang="pt-BR" dirty="0"/>
              <a:t>181 hidrômetros foram aprovados.</a:t>
            </a:r>
          </a:p>
          <a:p>
            <a:pPr lvl="1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0290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7672B-8007-42E6-8A62-3C43F855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C1DCC-40EA-4A40-8189-4215F44D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8592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/>
              <a:t>Gráfico 01 - Gráfico da variação do IDM por ano conforme estudo de 2017</a:t>
            </a:r>
            <a:endParaRPr lang="pt-BR" dirty="0"/>
          </a:p>
          <a:p>
            <a:pPr lvl="1" algn="just"/>
            <a:endParaRPr lang="pt-BR" dirty="0"/>
          </a:p>
        </p:txBody>
      </p:sp>
      <p:pic>
        <p:nvPicPr>
          <p:cNvPr id="2050" name="Imagem 1">
            <a:extLst>
              <a:ext uri="{FF2B5EF4-FFF2-40B4-BE49-F238E27FC236}">
                <a16:creationId xmlns:a16="http://schemas.microsoft.com/office/drawing/2014/main" id="{9600E73A-EA6B-462C-8810-2C844166D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"/>
          <a:stretch>
            <a:fillRect/>
          </a:stretch>
        </p:blipFill>
        <p:spPr bwMode="auto">
          <a:xfrm>
            <a:off x="21699" y="2276872"/>
            <a:ext cx="9086805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1" name="AutoShape 3">
            <a:extLst>
              <a:ext uri="{FF2B5EF4-FFF2-40B4-BE49-F238E27FC236}">
                <a16:creationId xmlns:a16="http://schemas.microsoft.com/office/drawing/2014/main" id="{100614D9-9AAA-4638-91DC-6A1327A48E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2128" y="2882075"/>
            <a:ext cx="845236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64975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7672B-8007-42E6-8A62-3C43F855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C1DCC-40EA-4A40-8189-4215F44D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859233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>Tabela 02 – Verificação da eficiência da troca por IDM</a:t>
            </a:r>
            <a:endParaRPr lang="pt-BR" dirty="0"/>
          </a:p>
          <a:p>
            <a:pPr lvl="1" algn="just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1DECAD2-E67F-41A4-8492-838F4CC29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33192" r="17713" b="50095"/>
          <a:stretch/>
        </p:blipFill>
        <p:spPr>
          <a:xfrm>
            <a:off x="1" y="2276872"/>
            <a:ext cx="9144000" cy="13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74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7672B-8007-42E6-8A62-3C43F855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C1DCC-40EA-4A40-8189-4215F44D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Por meio da Tabela 01 constata-se que se a troca por IDM, baseada no estudo de 2017, tivesse sido efetuada em todo o parque:</a:t>
            </a:r>
          </a:p>
          <a:p>
            <a:pPr lvl="1" algn="just"/>
            <a:r>
              <a:rPr lang="pt-BR" dirty="0"/>
              <a:t>Dos 411 hidrômetros reprovados, 401 já estariam fora do parque de hidrômetros do SAAE Guarulhos.</a:t>
            </a:r>
          </a:p>
          <a:p>
            <a:pPr lvl="1" algn="just"/>
            <a:r>
              <a:rPr lang="pt-BR" dirty="0"/>
              <a:t>Portanto, apenas 10 hidrômetros de lotes dos anos de 2016 e 2017 foram reprovados.</a:t>
            </a:r>
          </a:p>
          <a:p>
            <a:pPr lvl="1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25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7672B-8007-42E6-8A62-3C43F855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C1DCC-40EA-4A40-8189-4215F44D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Quanto às aprovações, o estudo tiraria de campo 50 hidrômetros que atendem aos requisitos da Portaria nº 246/2000 do INMETRO;</a:t>
            </a:r>
          </a:p>
          <a:p>
            <a:pPr algn="just"/>
            <a:r>
              <a:rPr lang="pt-BR" dirty="0"/>
              <a:t>Portanto, de todos os hidrômetros previstos para troca devido ao IDM, cerca de 28% seriam removidos de campo ainda em condições de operação.</a:t>
            </a:r>
          </a:p>
          <a:p>
            <a:pPr lvl="1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8433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7672B-8007-42E6-8A62-3C43F855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C1DCC-40EA-4A40-8189-4215F44D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7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Conclui-se que promover uma troca em larga escala baseada unicamente no ano do medidor e IDM causaria a retirada de 30% do parque de hidrômetros que estaria em condições plenas de medição, </a:t>
            </a:r>
          </a:p>
          <a:p>
            <a:pPr algn="just"/>
            <a:r>
              <a:rPr lang="pt-BR" dirty="0"/>
              <a:t>Portanto, observa-se que ao se promover a troca dos hidrômetros baseada apenas na idade X IDM resulta em um superdimensionamento dos erros dos hidrômetros.</a:t>
            </a:r>
          </a:p>
          <a:p>
            <a:pPr lvl="1" algn="just"/>
            <a:endParaRPr lang="pt-BR" dirty="0"/>
          </a:p>
          <a:p>
            <a:pPr lvl="1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4167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7672B-8007-42E6-8A62-3C43F855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RECOMENDAÇÃO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C1DCC-40EA-4A40-8189-4215F44D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7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/>
              <a:t>Torna-se fundamental que quando da realização das amostragens para o estudo de IDM a concessionária tenha condições de analisar em bancada cada um dos lotes adquiridos, pois generalizar o ano X IDM pode inviabilizar a implantação da troca em larga escala;</a:t>
            </a:r>
          </a:p>
          <a:p>
            <a:pPr algn="just"/>
            <a:r>
              <a:rPr lang="pt-BR" dirty="0"/>
              <a:t>Também é fundamental levantar o perfil de consumo para alterar os pesos das 10 vazões para cálculo do IDM previsto na NBR 15538/14.</a:t>
            </a:r>
          </a:p>
          <a:p>
            <a:pPr lvl="1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543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7672B-8007-42E6-8A62-3C43F855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C1DCC-40EA-4A40-8189-4215F44D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programa de combate e controle de perdas do SAAE Guarulhos inclui ações contínuas para o estudo do Índice de Desempenho na Medição – IDM dos hidrômetros instalados no sistema de abastecimento;</a:t>
            </a:r>
          </a:p>
          <a:p>
            <a:pPr algn="just"/>
            <a:r>
              <a:rPr lang="pt-BR" dirty="0"/>
              <a:t>O estudo de IDM é anual e orienta a troca preventiva de hidrômetros ao longo do ano subsequente; </a:t>
            </a:r>
          </a:p>
        </p:txBody>
      </p:sp>
    </p:spTree>
    <p:extLst>
      <p:ext uri="{BB962C8B-B14F-4D97-AF65-F5344CB8AC3E}">
        <p14:creationId xmlns:p14="http://schemas.microsoft.com/office/powerpoint/2010/main" val="818549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7672B-8007-42E6-8A62-3C43F855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C1DCC-40EA-4A40-8189-4215F44D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2959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ASSOCIAÇÃO BRASILEIRA DE NORMAS TÉCNICAS – ABNT: </a:t>
            </a:r>
            <a:r>
              <a:rPr lang="pt-BR" b="1" dirty="0"/>
              <a:t>Norma ABNT NBR 15538:2014</a:t>
            </a:r>
            <a:r>
              <a:rPr lang="pt-BR" dirty="0"/>
              <a:t> – Medidores de água potável - Ensaios para avaliação de eficiência.</a:t>
            </a:r>
          </a:p>
          <a:p>
            <a:pPr algn="just"/>
            <a:r>
              <a:rPr lang="pt-BR" dirty="0"/>
              <a:t>INSTITUTO NACIONAL DE METROLOGIA, NORMALIZAÇÃO E QUALIDADE INDUSTRIAL (2000). INMETRO, Portaria Nº 246 de 17 de outubro de 2000.</a:t>
            </a:r>
          </a:p>
          <a:p>
            <a:pPr algn="just"/>
            <a:r>
              <a:rPr lang="pt-BR" dirty="0"/>
              <a:t>SANTIM, T. G. S., COSTA, M. S., MENDES, L. E. (2018). Cálculo do Índice de Desempenho da Medição – IDM do parque de medidores do SAAE Guarulhos no ano de 2017. In: 48ª Assembleia Nacional da ASSEMAE. Fortaleza – CE, 2018.</a:t>
            </a:r>
          </a:p>
        </p:txBody>
      </p:sp>
    </p:spTree>
    <p:extLst>
      <p:ext uri="{BB962C8B-B14F-4D97-AF65-F5344CB8AC3E}">
        <p14:creationId xmlns:p14="http://schemas.microsoft.com/office/powerpoint/2010/main" val="882041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BA03600-88C5-4207-8D33-F31ADD51C6ED}"/>
              </a:ext>
            </a:extLst>
          </p:cNvPr>
          <p:cNvSpPr/>
          <p:nvPr/>
        </p:nvSpPr>
        <p:spPr>
          <a:xfrm>
            <a:off x="289527" y="476672"/>
            <a:ext cx="8622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A35E735-6F71-4480-B447-2A6E8176F47A}"/>
              </a:ext>
            </a:extLst>
          </p:cNvPr>
          <p:cNvSpPr txBox="1">
            <a:spLocks/>
          </p:cNvSpPr>
          <p:nvPr/>
        </p:nvSpPr>
        <p:spPr>
          <a:xfrm>
            <a:off x="260927" y="1124744"/>
            <a:ext cx="4527097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800" b="1" dirty="0"/>
              <a:t>Contatos: </a:t>
            </a:r>
          </a:p>
          <a:p>
            <a:r>
              <a:rPr lang="pt-BR" sz="1800" dirty="0"/>
              <a:t>Luiz Eduardo Mendes </a:t>
            </a:r>
            <a:r>
              <a:rPr lang="pt-BR" sz="1800" b="1" dirty="0"/>
              <a:t> </a:t>
            </a:r>
            <a:r>
              <a:rPr lang="pt-BR" sz="1800" dirty="0"/>
              <a:t>luizmendes@saaeguarulhos.sp.gov.br</a:t>
            </a:r>
          </a:p>
          <a:p>
            <a:pPr marL="0" indent="0">
              <a:buNone/>
            </a:pPr>
            <a:endParaRPr lang="pt-BR" sz="1800" dirty="0"/>
          </a:p>
          <a:p>
            <a:r>
              <a:rPr lang="pt-BR" sz="1800" dirty="0"/>
              <a:t>Thiago Garcia da Silva Santim </a:t>
            </a:r>
            <a:r>
              <a:rPr lang="pt-BR" sz="1800" b="1" dirty="0"/>
              <a:t> </a:t>
            </a:r>
            <a:r>
              <a:rPr lang="pt-BR" sz="1800" dirty="0"/>
              <a:t>thiagosantim@saaeguarulhos.sp.gov.br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015292BA-920D-4FED-89A7-1A0A7A9104E5}"/>
              </a:ext>
            </a:extLst>
          </p:cNvPr>
          <p:cNvSpPr txBox="1">
            <a:spLocks/>
          </p:cNvSpPr>
          <p:nvPr/>
        </p:nvSpPr>
        <p:spPr>
          <a:xfrm>
            <a:off x="260927" y="2996952"/>
            <a:ext cx="8622145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1800" b="1" dirty="0"/>
              <a:t>Agradecimentos: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F5A6069-D7AB-4279-8211-8B9ACD5EC4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7" y="3861048"/>
            <a:ext cx="2722334" cy="1611270"/>
          </a:xfrm>
          <a:prstGeom prst="rect">
            <a:avLst/>
          </a:prstGeom>
        </p:spPr>
      </p:pic>
      <p:pic>
        <p:nvPicPr>
          <p:cNvPr id="12" name="Picture 4" descr="LOGO_SAAE">
            <a:extLst>
              <a:ext uri="{FF2B5EF4-FFF2-40B4-BE49-F238E27FC236}">
                <a16:creationId xmlns:a16="http://schemas.microsoft.com/office/drawing/2014/main" id="{90BF9177-33A2-47D5-A903-903C5D5B9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1600661" cy="233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7706BE4-7EED-46F2-9594-0FCEE0E052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27" t="10790" r="80711" b="78013"/>
          <a:stretch/>
        </p:blipFill>
        <p:spPr>
          <a:xfrm>
            <a:off x="7095141" y="3428999"/>
            <a:ext cx="1653323" cy="233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8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7672B-8007-42E6-8A62-3C43F855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C1DCC-40EA-4A40-8189-4215F44D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Os medidores novos adquiridos, antes de serem recebidos passam por ensaios de recebimento, dentre os quais está o ensaio de IDM previsto pela NBR 15538/2014;</a:t>
            </a:r>
          </a:p>
          <a:p>
            <a:pPr algn="just"/>
            <a:r>
              <a:rPr lang="pt-BR" dirty="0"/>
              <a:t>SAAE exige dos novos medidores IDM mínimo de 0,99 para os hidrômetros volumétricos, após o ensaio de fadiga cíclica, 100h, e o ensaio de fadiga contínua, 100h; </a:t>
            </a:r>
          </a:p>
        </p:txBody>
      </p:sp>
    </p:spTree>
    <p:extLst>
      <p:ext uri="{BB962C8B-B14F-4D97-AF65-F5344CB8AC3E}">
        <p14:creationId xmlns:p14="http://schemas.microsoft.com/office/powerpoint/2010/main" val="94872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7672B-8007-42E6-8A62-3C43F855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C1DCC-40EA-4A40-8189-4215F44D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A opção pelos medidores volumétricos tem por objetivo garantir uma maior precisão dos equipamentos em especial nas baixas vazões;</a:t>
            </a:r>
          </a:p>
          <a:p>
            <a:pPr algn="just"/>
            <a:r>
              <a:rPr lang="pt-BR" dirty="0"/>
              <a:t>O SAA de Guarulhos tem uma tendência de aumentar o tempo de abastecimento, reduzindo os períodos de rodízio;</a:t>
            </a:r>
          </a:p>
          <a:p>
            <a:pPr algn="just"/>
            <a:r>
              <a:rPr lang="pt-BR" dirty="0"/>
              <a:t>O SAAE em intermitência favorece a precisão dos hidrômetros, pois os equipamentos operam nas maiores vazões, quando os erros das precisões dos hidrômetros são menores;</a:t>
            </a:r>
          </a:p>
        </p:txBody>
      </p:sp>
    </p:spTree>
    <p:extLst>
      <p:ext uri="{BB962C8B-B14F-4D97-AF65-F5344CB8AC3E}">
        <p14:creationId xmlns:p14="http://schemas.microsoft.com/office/powerpoint/2010/main" val="255601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7672B-8007-42E6-8A62-3C43F855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C1DCC-40EA-4A40-8189-4215F44D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Nos anos de 2017 e 2018 o SAAE aferiu, a pedido dos clientes, 844 e 592 hidrômetros, respectivamente;</a:t>
            </a:r>
          </a:p>
          <a:p>
            <a:pPr algn="just"/>
            <a:r>
              <a:rPr lang="pt-BR" dirty="0"/>
              <a:t>Em 2017, dos 844 hidrômetros ensaiados:</a:t>
            </a:r>
          </a:p>
          <a:p>
            <a:pPr lvl="1" algn="just"/>
            <a:r>
              <a:rPr lang="pt-BR" dirty="0"/>
              <a:t>Apenas 69 hidrômetros registraram erros que causavam prejuízos aos clientes;</a:t>
            </a:r>
          </a:p>
          <a:p>
            <a:pPr lvl="1" algn="just"/>
            <a:r>
              <a:rPr lang="pt-BR" dirty="0"/>
              <a:t>560 hidrômetros resultaram em submedição, portanto, prejuízos para a concessionária de abastecimento.</a:t>
            </a:r>
          </a:p>
        </p:txBody>
      </p:sp>
    </p:spTree>
    <p:extLst>
      <p:ext uri="{BB962C8B-B14F-4D97-AF65-F5344CB8AC3E}">
        <p14:creationId xmlns:p14="http://schemas.microsoft.com/office/powerpoint/2010/main" val="327833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7672B-8007-42E6-8A62-3C43F855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C1DCC-40EA-4A40-8189-4215F44D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Analisar se o programa de trocas contemplasse todos os hidrômetros cujo IDM fosse menor do que 0,90, condição que segundo a NBR 15538/2014 classifica o hidrômetro como não aprovado, se o cenário das reprovações observadas nos ensaios de verificação periódica seria reduzido ou até eliminados.</a:t>
            </a:r>
          </a:p>
          <a:p>
            <a:pPr algn="just"/>
            <a:endParaRPr lang="pt-BR" dirty="0"/>
          </a:p>
          <a:p>
            <a:pPr marL="457200" lvl="1" indent="0" algn="just">
              <a:buNone/>
            </a:pPr>
            <a:endParaRPr lang="pt-BR" dirty="0"/>
          </a:p>
          <a:p>
            <a:pPr lvl="1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68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7672B-8007-42E6-8A62-3C43F855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C1DCC-40EA-4A40-8189-4215F44D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Bancada volumétrica de hidrômetros semiautomática da WATT;</a:t>
            </a:r>
          </a:p>
          <a:p>
            <a:pPr algn="just"/>
            <a:r>
              <a:rPr lang="pt-BR" dirty="0"/>
              <a:t>Hidrômetros DN ½” e ¾” advindos das solicitações de aferição dos clientes 2018;</a:t>
            </a:r>
          </a:p>
          <a:p>
            <a:pPr algn="just"/>
            <a:r>
              <a:rPr lang="pt-BR" dirty="0"/>
              <a:t>Ordens de serviço do serviço de aferição de hidrômetros do SAAE Guarulhos;</a:t>
            </a:r>
          </a:p>
          <a:p>
            <a:pPr algn="just"/>
            <a:r>
              <a:rPr lang="pt-BR" dirty="0"/>
              <a:t>Planilhas eletrônicas do Excel 2010.</a:t>
            </a:r>
          </a:p>
          <a:p>
            <a:pPr marL="457200" lvl="1" indent="0" algn="just">
              <a:buNone/>
            </a:pPr>
            <a:endParaRPr lang="pt-BR" dirty="0"/>
          </a:p>
          <a:p>
            <a:pPr lvl="1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830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7672B-8007-42E6-8A62-3C43F855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C1DCC-40EA-4A40-8189-4215F44D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59634"/>
          </a:xfrm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pt-BR" dirty="0"/>
              <a:t>Registrar as informações do hidrômetro apresentadas pelas ordens de serviço em uma planilha de monitoramento conforme apresentado na Tabela 01;</a:t>
            </a:r>
          </a:p>
          <a:p>
            <a:pPr marL="514350" lvl="0" indent="-514350" algn="just">
              <a:buFont typeface="+mj-lt"/>
              <a:buAutoNum type="arabicPeriod"/>
            </a:pPr>
            <a:endParaRPr lang="pt-BR" dirty="0"/>
          </a:p>
          <a:p>
            <a:pPr marL="971550" lvl="1" indent="-514350" algn="just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864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7672B-8007-42E6-8A62-3C43F855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C1DCC-40EA-4A40-8189-4215F44D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596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Tabela 01 – Dados das aferições realizadas em 2018</a:t>
            </a:r>
            <a:endParaRPr lang="pt-BR" dirty="0"/>
          </a:p>
          <a:p>
            <a:pPr marL="514350" lvl="0" indent="-514350" algn="just">
              <a:buFont typeface="+mj-lt"/>
              <a:buAutoNum type="arabicPeriod"/>
            </a:pPr>
            <a:endParaRPr lang="pt-BR" dirty="0"/>
          </a:p>
          <a:p>
            <a:pPr marL="971550" lvl="1" indent="-514350" algn="just">
              <a:buFont typeface="+mj-lt"/>
              <a:buAutoNum type="arabicPeriod"/>
            </a:pPr>
            <a:endParaRPr lang="pt-BR" dirty="0"/>
          </a:p>
        </p:txBody>
      </p:sp>
      <p:pic>
        <p:nvPicPr>
          <p:cNvPr id="1026" name="Imagem 1">
            <a:extLst>
              <a:ext uri="{FF2B5EF4-FFF2-40B4-BE49-F238E27FC236}">
                <a16:creationId xmlns:a16="http://schemas.microsoft.com/office/drawing/2014/main" id="{5B812AF4-A6CA-41A9-8BAF-65B73633C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8" r="8160" b="12204"/>
          <a:stretch>
            <a:fillRect/>
          </a:stretch>
        </p:blipFill>
        <p:spPr bwMode="auto">
          <a:xfrm>
            <a:off x="34678" y="2707903"/>
            <a:ext cx="9110434" cy="396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12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1022</Words>
  <Application>Microsoft Office PowerPoint</Application>
  <PresentationFormat>Apresentação na tela (4:3)</PresentationFormat>
  <Paragraphs>84</Paragraphs>
  <Slides>21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do Office</vt:lpstr>
      <vt:lpstr>ANÁLISE DA EFICÁCIA DAS TROCAS DE HIDRÔMETROS PELO CRITÉRIO DE IDM SOB A ÓTICA DOS RESULTADOS DAS VERIFICAÇÕES PERIÓDICAS</vt:lpstr>
      <vt:lpstr>INTRODUÇÃO</vt:lpstr>
      <vt:lpstr>INTRODUÇÃO</vt:lpstr>
      <vt:lpstr>INTRODUÇÃO</vt:lpstr>
      <vt:lpstr>INTRODUÇÃO</vt:lpstr>
      <vt:lpstr>OBJETIVO</vt:lpstr>
      <vt:lpstr>MATERIAL</vt:lpstr>
      <vt:lpstr>MÉTODO</vt:lpstr>
      <vt:lpstr>MÉTODO</vt:lpstr>
      <vt:lpstr>MÉTODO</vt:lpstr>
      <vt:lpstr>MÉTODO</vt:lpstr>
      <vt:lpstr>MÉTODO</vt:lpstr>
      <vt:lpstr>RESULTADO</vt:lpstr>
      <vt:lpstr>RESULTADO</vt:lpstr>
      <vt:lpstr>RESULTADO</vt:lpstr>
      <vt:lpstr>DISCUSSÃO</vt:lpstr>
      <vt:lpstr>DISCUSSÃO</vt:lpstr>
      <vt:lpstr>CONCLUSÃO</vt:lpstr>
      <vt:lpstr>RECOMENDAÇÃO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Thiago Santim</cp:lastModifiedBy>
  <cp:revision>38</cp:revision>
  <dcterms:created xsi:type="dcterms:W3CDTF">2018-05-02T19:43:05Z</dcterms:created>
  <dcterms:modified xsi:type="dcterms:W3CDTF">2019-05-05T17:56:38Z</dcterms:modified>
</cp:coreProperties>
</file>