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82" r:id="rId3"/>
    <p:sldId id="302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303" r:id="rId14"/>
    <p:sldId id="304" r:id="rId15"/>
    <p:sldId id="294" r:id="rId16"/>
    <p:sldId id="295" r:id="rId17"/>
    <p:sldId id="296" r:id="rId18"/>
    <p:sldId id="297" r:id="rId19"/>
    <p:sldId id="299" r:id="rId20"/>
    <p:sldId id="261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A. Sato" initials="MAS" lastIdx="1" clrIdx="0">
    <p:extLst>
      <p:ext uri="{19B8F6BF-5375-455C-9EA6-DF929625EA0E}">
        <p15:presenceInfo xmlns:p15="http://schemas.microsoft.com/office/powerpoint/2012/main" userId="S-1-5-21-1062274942-1802449941-56781596-239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67" d="100"/>
          <a:sy n="67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D5-49C9-A97C-3E6484C55CB8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D5-49C9-A97C-3E6484C55CB8}"/>
              </c:ext>
            </c:extLst>
          </c:dPt>
          <c:dLbls>
            <c:dLbl>
              <c:idx val="0"/>
              <c:layout>
                <c:manualLayout>
                  <c:x val="-7.3372265966754252E-2"/>
                  <c:y val="0.192871099445902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D5-49C9-A97C-3E6484C55CB8}"/>
                </c:ext>
              </c:extLst>
            </c:dLbl>
            <c:dLbl>
              <c:idx val="1"/>
              <c:layout>
                <c:manualLayout>
                  <c:x val="6.7064741907261593E-3"/>
                  <c:y val="-0.193272090988626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55555555555557"/>
                      <c:h val="0.12030110819480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D5-49C9-A97C-3E6484C55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Planilha1!$A$1:$A$2</c:f>
              <c:numCache>
                <c:formatCode>General</c:formatCode>
                <c:ptCount val="2"/>
                <c:pt idx="0">
                  <c:v>10</c:v>
                </c:pt>
                <c:pt idx="1">
                  <c:v>1458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D5-49C9-A97C-3E6484C55C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43-4E93-8F44-9033D60F6919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43-4E93-8F44-9033D60F6919}"/>
              </c:ext>
            </c:extLst>
          </c:dPt>
          <c:dLbls>
            <c:dLbl>
              <c:idx val="0"/>
              <c:layout>
                <c:manualLayout>
                  <c:x val="-7.3372265966754252E-2"/>
                  <c:y val="0.192871099445902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43-4E93-8F44-9033D60F6919}"/>
                </c:ext>
              </c:extLst>
            </c:dLbl>
            <c:dLbl>
              <c:idx val="1"/>
              <c:layout>
                <c:manualLayout>
                  <c:x val="0.21781758530183726"/>
                  <c:y val="-0.193272090988626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55555555555557"/>
                      <c:h val="0.12030110819480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943-4E93-8F44-9033D60F69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'Planilha1 (2)'!$A$1:$A$2</c:f>
              <c:numCache>
                <c:formatCode>General</c:formatCode>
                <c:ptCount val="2"/>
                <c:pt idx="0">
                  <c:v>8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43-4E93-8F44-9033D60F691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85B9D-1AC2-4164-9324-062F94CB1D5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9B60A3E-D622-4F1E-A9DD-DCC1162607FD}">
      <dgm:prSet custT="1"/>
      <dgm:spPr/>
      <dgm:t>
        <a:bodyPr/>
        <a:lstStyle/>
        <a:p>
          <a:pPr algn="ctr"/>
          <a:r>
            <a:rPr lang="pt-BR" sz="2400" b="1" dirty="0">
              <a:solidFill>
                <a:srgbClr val="FFFF00"/>
              </a:solidFill>
            </a:rPr>
            <a:t>OBJETIVO INICIAL</a:t>
          </a:r>
        </a:p>
        <a:p>
          <a:pPr algn="ctr"/>
          <a:r>
            <a:rPr lang="pt-BR" sz="2400" b="1" dirty="0"/>
            <a:t>Identificar Relatórios de Sustentabilidade Saneamento</a:t>
          </a:r>
          <a:endParaRPr lang="en-GB" sz="2400" b="1" dirty="0"/>
        </a:p>
      </dgm:t>
    </dgm:pt>
    <dgm:pt modelId="{9663A32E-7CB8-4913-A241-E766A66E060A}" type="parTrans" cxnId="{70AB33DB-5154-4438-9DD8-610BA0ADC3B9}">
      <dgm:prSet/>
      <dgm:spPr/>
      <dgm:t>
        <a:bodyPr/>
        <a:lstStyle/>
        <a:p>
          <a:endParaRPr lang="en-GB"/>
        </a:p>
      </dgm:t>
    </dgm:pt>
    <dgm:pt modelId="{0CC6A005-F763-43E1-84C2-A7D10AFEFF57}" type="sibTrans" cxnId="{70AB33DB-5154-4438-9DD8-610BA0ADC3B9}">
      <dgm:prSet/>
      <dgm:spPr/>
      <dgm:t>
        <a:bodyPr/>
        <a:lstStyle/>
        <a:p>
          <a:endParaRPr lang="en-GB"/>
        </a:p>
      </dgm:t>
    </dgm:pt>
    <dgm:pt modelId="{9F7E2F9C-A994-4CC0-A480-8A2C2C5F7769}">
      <dgm:prSet custT="1"/>
      <dgm:spPr/>
      <dgm:t>
        <a:bodyPr/>
        <a:lstStyle/>
        <a:p>
          <a:pPr algn="ctr"/>
          <a:r>
            <a:rPr lang="pt-BR" sz="2400" b="1" dirty="0">
              <a:solidFill>
                <a:srgbClr val="FFFF00"/>
              </a:solidFill>
            </a:rPr>
            <a:t>OBJETIVO PRINCIPAL</a:t>
          </a:r>
        </a:p>
        <a:p>
          <a:pPr algn="ctr"/>
          <a:r>
            <a:rPr lang="pt-BR" sz="2400" b="1" dirty="0"/>
            <a:t>Universalização do Saneamento até 2033</a:t>
          </a:r>
          <a:endParaRPr lang="en-GB" sz="2400" b="1" dirty="0"/>
        </a:p>
      </dgm:t>
    </dgm:pt>
    <dgm:pt modelId="{4C04C04F-6285-459F-9924-A9170F58A153}" type="parTrans" cxnId="{67D52123-8FDD-4EDE-A001-5C2A9399D0A2}">
      <dgm:prSet/>
      <dgm:spPr/>
      <dgm:t>
        <a:bodyPr/>
        <a:lstStyle/>
        <a:p>
          <a:endParaRPr lang="en-GB"/>
        </a:p>
      </dgm:t>
    </dgm:pt>
    <dgm:pt modelId="{5E55D7AE-C329-4237-A04C-CE3213B210CD}" type="sibTrans" cxnId="{67D52123-8FDD-4EDE-A001-5C2A9399D0A2}">
      <dgm:prSet/>
      <dgm:spPr/>
      <dgm:t>
        <a:bodyPr/>
        <a:lstStyle/>
        <a:p>
          <a:endParaRPr lang="en-GB"/>
        </a:p>
      </dgm:t>
    </dgm:pt>
    <dgm:pt modelId="{23D90F3E-5A17-405A-B42E-51684E6EB6DF}" type="pres">
      <dgm:prSet presAssocID="{FC385B9D-1AC2-4164-9324-062F94CB1D52}" presName="CompostProcess" presStyleCnt="0">
        <dgm:presLayoutVars>
          <dgm:dir/>
          <dgm:resizeHandles val="exact"/>
        </dgm:presLayoutVars>
      </dgm:prSet>
      <dgm:spPr/>
    </dgm:pt>
    <dgm:pt modelId="{AA5B03D5-8B1D-42FF-8BEB-648A95444EC0}" type="pres">
      <dgm:prSet presAssocID="{FC385B9D-1AC2-4164-9324-062F94CB1D52}" presName="arrow" presStyleLbl="bgShp" presStyleIdx="0" presStyleCnt="1" custLinFactNeighborY="-1613"/>
      <dgm:spPr/>
    </dgm:pt>
    <dgm:pt modelId="{33E02C3C-5CB1-4B05-87BD-55AD87DB7129}" type="pres">
      <dgm:prSet presAssocID="{FC385B9D-1AC2-4164-9324-062F94CB1D52}" presName="linearProcess" presStyleCnt="0"/>
      <dgm:spPr/>
    </dgm:pt>
    <dgm:pt modelId="{127684A5-5638-46E0-A023-A7483E55A545}" type="pres">
      <dgm:prSet presAssocID="{D9B60A3E-D622-4F1E-A9DD-DCC1162607FD}" presName="textNode" presStyleLbl="node1" presStyleIdx="0" presStyleCnt="2">
        <dgm:presLayoutVars>
          <dgm:bulletEnabled val="1"/>
        </dgm:presLayoutVars>
      </dgm:prSet>
      <dgm:spPr/>
    </dgm:pt>
    <dgm:pt modelId="{BA3F0469-2518-4C9F-AE46-F11DC71F2D74}" type="pres">
      <dgm:prSet presAssocID="{0CC6A005-F763-43E1-84C2-A7D10AFEFF57}" presName="sibTrans" presStyleCnt="0"/>
      <dgm:spPr/>
    </dgm:pt>
    <dgm:pt modelId="{1A08E010-E404-4E18-A94E-47B830DAE8D2}" type="pres">
      <dgm:prSet presAssocID="{9F7E2F9C-A994-4CC0-A480-8A2C2C5F7769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67D52123-8FDD-4EDE-A001-5C2A9399D0A2}" srcId="{FC385B9D-1AC2-4164-9324-062F94CB1D52}" destId="{9F7E2F9C-A994-4CC0-A480-8A2C2C5F7769}" srcOrd="1" destOrd="0" parTransId="{4C04C04F-6285-459F-9924-A9170F58A153}" sibTransId="{5E55D7AE-C329-4237-A04C-CE3213B210CD}"/>
    <dgm:cxn modelId="{6B782A49-3240-4E59-A5BF-D6B36F1B493D}" type="presOf" srcId="{D9B60A3E-D622-4F1E-A9DD-DCC1162607FD}" destId="{127684A5-5638-46E0-A023-A7483E55A545}" srcOrd="0" destOrd="0" presId="urn:microsoft.com/office/officeart/2005/8/layout/hProcess9"/>
    <dgm:cxn modelId="{4CFAF692-DE1B-4DF9-84EC-CF82990B4D29}" type="presOf" srcId="{FC385B9D-1AC2-4164-9324-062F94CB1D52}" destId="{23D90F3E-5A17-405A-B42E-51684E6EB6DF}" srcOrd="0" destOrd="0" presId="urn:microsoft.com/office/officeart/2005/8/layout/hProcess9"/>
    <dgm:cxn modelId="{70AB33DB-5154-4438-9DD8-610BA0ADC3B9}" srcId="{FC385B9D-1AC2-4164-9324-062F94CB1D52}" destId="{D9B60A3E-D622-4F1E-A9DD-DCC1162607FD}" srcOrd="0" destOrd="0" parTransId="{9663A32E-7CB8-4913-A241-E766A66E060A}" sibTransId="{0CC6A005-F763-43E1-84C2-A7D10AFEFF57}"/>
    <dgm:cxn modelId="{8C31E6ED-3F57-4985-8E2C-C525688E03B9}" type="presOf" srcId="{9F7E2F9C-A994-4CC0-A480-8A2C2C5F7769}" destId="{1A08E010-E404-4E18-A94E-47B830DAE8D2}" srcOrd="0" destOrd="0" presId="urn:microsoft.com/office/officeart/2005/8/layout/hProcess9"/>
    <dgm:cxn modelId="{B54C496E-AFEB-484F-AF3F-A4054EAAF8BE}" type="presParOf" srcId="{23D90F3E-5A17-405A-B42E-51684E6EB6DF}" destId="{AA5B03D5-8B1D-42FF-8BEB-648A95444EC0}" srcOrd="0" destOrd="0" presId="urn:microsoft.com/office/officeart/2005/8/layout/hProcess9"/>
    <dgm:cxn modelId="{75E2F901-CEC5-4F17-8386-1D1D020486C7}" type="presParOf" srcId="{23D90F3E-5A17-405A-B42E-51684E6EB6DF}" destId="{33E02C3C-5CB1-4B05-87BD-55AD87DB7129}" srcOrd="1" destOrd="0" presId="urn:microsoft.com/office/officeart/2005/8/layout/hProcess9"/>
    <dgm:cxn modelId="{D14D1BCF-5759-431F-93FE-025FE8BCF567}" type="presParOf" srcId="{33E02C3C-5CB1-4B05-87BD-55AD87DB7129}" destId="{127684A5-5638-46E0-A023-A7483E55A545}" srcOrd="0" destOrd="0" presId="urn:microsoft.com/office/officeart/2005/8/layout/hProcess9"/>
    <dgm:cxn modelId="{29D695EC-A9B4-4319-AB7B-283D0C167F4C}" type="presParOf" srcId="{33E02C3C-5CB1-4B05-87BD-55AD87DB7129}" destId="{BA3F0469-2518-4C9F-AE46-F11DC71F2D74}" srcOrd="1" destOrd="0" presId="urn:microsoft.com/office/officeart/2005/8/layout/hProcess9"/>
    <dgm:cxn modelId="{636171FA-4925-4CED-9280-614A3C25867C}" type="presParOf" srcId="{33E02C3C-5CB1-4B05-87BD-55AD87DB7129}" destId="{1A08E010-E404-4E18-A94E-47B830DAE8D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B03D5-8B1D-42FF-8BEB-648A95444EC0}">
      <dsp:nvSpPr>
        <dsp:cNvPr id="0" name=""/>
        <dsp:cNvSpPr/>
      </dsp:nvSpPr>
      <dsp:spPr>
        <a:xfrm>
          <a:off x="612929" y="0"/>
          <a:ext cx="6946540" cy="44644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684A5-5638-46E0-A023-A7483E55A545}">
      <dsp:nvSpPr>
        <dsp:cNvPr id="0" name=""/>
        <dsp:cNvSpPr/>
      </dsp:nvSpPr>
      <dsp:spPr>
        <a:xfrm>
          <a:off x="2643" y="1339348"/>
          <a:ext cx="3895806" cy="178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rgbClr val="FFFF00"/>
              </a:solidFill>
            </a:rPr>
            <a:t>OBJETIVO INICIAL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Identificar Relatórios de Sustentabilidade Saneamento</a:t>
          </a:r>
          <a:endParaRPr lang="en-GB" sz="2400" b="1" kern="1200" dirty="0"/>
        </a:p>
      </dsp:txBody>
      <dsp:txXfrm>
        <a:off x="89818" y="1426523"/>
        <a:ext cx="3721456" cy="1611448"/>
      </dsp:txXfrm>
    </dsp:sp>
    <dsp:sp modelId="{1A08E010-E404-4E18-A94E-47B830DAE8D2}">
      <dsp:nvSpPr>
        <dsp:cNvPr id="0" name=""/>
        <dsp:cNvSpPr/>
      </dsp:nvSpPr>
      <dsp:spPr>
        <a:xfrm>
          <a:off x="4273949" y="1339348"/>
          <a:ext cx="3895806" cy="178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rgbClr val="FFFF00"/>
              </a:solidFill>
            </a:rPr>
            <a:t>OBJETIVO PRINCIPAL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Universalização do Saneamento até 2033</a:t>
          </a:r>
          <a:endParaRPr lang="en-GB" sz="2400" b="1" kern="1200" dirty="0"/>
        </a:p>
      </dsp:txBody>
      <dsp:txXfrm>
        <a:off x="4361124" y="1426523"/>
        <a:ext cx="3721456" cy="1611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08/05/2019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2D8D9-D03D-4667-9AA4-FCCCC7BBB990}" type="datetimeFigureOut">
              <a:rPr lang="pt-BR" smtClean="0"/>
              <a:t>08/05/2019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2976E-35C1-48B9-A159-5CA1994A7F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96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6618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Caixa</a:t>
            </a:r>
            <a:r>
              <a:rPr lang="pt-BR" baseline="0" dirty="0"/>
              <a:t> e BNDES – perguntar pra Adriana como devo falar sobre esse ponto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277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Apesar desta disposição,</a:t>
            </a:r>
            <a:r>
              <a:rPr lang="pt-BR" baseline="0" dirty="0"/>
              <a:t> os ODS 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6282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436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258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3878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6336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0408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2323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2"/>
                </a:solidFill>
              </a:rPr>
              <a:t>valorização marca perante investidores, partes interessadas,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2"/>
                </a:solidFill>
              </a:rPr>
              <a:t>ferramenta de benchmarking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2"/>
                </a:solidFill>
              </a:rPr>
              <a:t>reportar ações, práticas, desafios e oportunidades, trocas de experiências exitosas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2360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264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19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9928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/>
              <a:t>Iniciei este trabalho tendo como objetivo inicial realizar um levantamento de RS publicados por empresas de saneamento e através da pesquisa documental online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32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6925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pt-BR" altLang="pt-BR" sz="2400" dirty="0">
              <a:solidFill>
                <a:schemeClr val="tx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583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FERRAMENTA DE GESTÃO: DESTACAR QUE COLABORA COM A EFICIÊNCIA E PROGRAMAS DE LONGO PRAZO</a:t>
            </a:r>
          </a:p>
          <a:p>
            <a:r>
              <a:rPr lang="pt-BR" dirty="0"/>
              <a:t>FUNDAMENTAL PARA ATRAIR INVESTIMENTOS  - TODOS OS BANCOS LÊEM GRI, PREFERENCIAL AUDITADO</a:t>
            </a:r>
          </a:p>
          <a:p>
            <a:endParaRPr lang="pt-BR" dirty="0"/>
          </a:p>
          <a:p>
            <a:r>
              <a:rPr lang="pt-BR" dirty="0"/>
              <a:t>LEI – RELATO INTEGRADO OU DE SUSTENTABILIDADE ANUAL – RECEITA BRUTA ACIMA DE R$ 90 MIL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9497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9156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Caixa</a:t>
            </a:r>
            <a:r>
              <a:rPr lang="pt-BR" baseline="0" dirty="0"/>
              <a:t> e BNDES – perguntar pra Adriana como devo falar sobre esse ponto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976E-35C1-48B9-A159-5CA1994A7FF9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590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7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30"/>
            <a:ext cx="9144000" cy="68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30"/>
            <a:ext cx="9144000" cy="68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5"/>
          <p:cNvSpPr txBox="1">
            <a:spLocks noChangeArrowheads="1"/>
          </p:cNvSpPr>
          <p:nvPr userDrawn="1"/>
        </p:nvSpPr>
        <p:spPr bwMode="auto">
          <a:xfrm>
            <a:off x="372138" y="2226637"/>
            <a:ext cx="8353425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200" b="1" dirty="0">
                <a:solidFill>
                  <a:srgbClr val="002060"/>
                </a:solidFill>
              </a:rPr>
              <a:t>DIRETORIA EXECUTIVA DA SANASA</a:t>
            </a:r>
            <a:endParaRPr lang="pt-BR" sz="1200" b="1" kern="1200" dirty="0">
              <a:solidFill>
                <a:srgbClr val="002060"/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200" b="1" kern="1200" dirty="0">
                <a:solidFill>
                  <a:srgbClr val="002060"/>
                </a:solidFill>
                <a:ea typeface="MS PGothic" charset="0"/>
                <a:cs typeface="MS PGothic" charset="0"/>
              </a:rPr>
              <a:t>Diretor Presidente  </a:t>
            </a:r>
            <a:r>
              <a:rPr lang="pt-BR" sz="1200" kern="1200" dirty="0">
                <a:solidFill>
                  <a:srgbClr val="002060"/>
                </a:solidFill>
                <a:ea typeface="MS PGothic" charset="0"/>
                <a:cs typeface="MS PGothic" charset="0"/>
              </a:rPr>
              <a:t>- Arly de Lara Romêo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200" b="1" kern="1200" dirty="0">
                <a:solidFill>
                  <a:srgbClr val="002060"/>
                </a:solidFill>
                <a:ea typeface="MS PGothic" charset="0"/>
                <a:cs typeface="MS PGothic" charset="0"/>
              </a:rPr>
              <a:t>Procuradora Geral e </a:t>
            </a:r>
            <a:br>
              <a:rPr lang="pt-BR" sz="1200" b="1" kern="1200" dirty="0">
                <a:solidFill>
                  <a:srgbClr val="002060"/>
                </a:solidFill>
                <a:ea typeface="MS PGothic" charset="0"/>
                <a:cs typeface="MS PGothic" charset="0"/>
              </a:rPr>
            </a:br>
            <a:r>
              <a:rPr lang="pt-BR" sz="1200" b="1" kern="1200" dirty="0">
                <a:solidFill>
                  <a:srgbClr val="002060"/>
                </a:solidFill>
                <a:ea typeface="MS PGothic" charset="0"/>
                <a:cs typeface="MS PGothic" charset="0"/>
              </a:rPr>
              <a:t>Chefe de Gabinete </a:t>
            </a:r>
            <a:r>
              <a:rPr lang="pt-BR" sz="1200" kern="1200" dirty="0">
                <a:solidFill>
                  <a:srgbClr val="002060"/>
                </a:solidFill>
                <a:ea typeface="MS PGothic" charset="0"/>
                <a:cs typeface="MS PGothic" charset="0"/>
              </a:rPr>
              <a:t>– </a:t>
            </a:r>
            <a:r>
              <a:rPr lang="pt-BR" sz="1200" dirty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200" b="1" kern="1200" dirty="0">
              <a:solidFill>
                <a:srgbClr val="002060"/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200" b="1" kern="1200" dirty="0">
                <a:solidFill>
                  <a:srgbClr val="002060"/>
                </a:solidFill>
                <a:ea typeface="MS PGothic" charset="0"/>
                <a:cs typeface="MS PGothic" charset="0"/>
              </a:rPr>
              <a:t>Diretor Administrativo </a:t>
            </a:r>
            <a:r>
              <a:rPr lang="pt-BR" sz="1200" kern="1200" dirty="0">
                <a:solidFill>
                  <a:srgbClr val="002060"/>
                </a:solidFill>
                <a:ea typeface="MS PGothic" charset="0"/>
                <a:cs typeface="MS PGothic" charset="0"/>
              </a:rPr>
              <a:t>– Paulo Jorge Zeraik</a:t>
            </a:r>
            <a:endParaRPr lang="pt-BR" sz="1200" b="1" kern="1200" dirty="0">
              <a:solidFill>
                <a:srgbClr val="002060"/>
              </a:solidFill>
              <a:ea typeface="MS PGothic" charset="0"/>
              <a:cs typeface="MS PGothic" charset="0"/>
            </a:endParaRP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rgbClr val="002060"/>
                </a:solidFill>
                <a:ea typeface="MS PGothic" charset="0"/>
                <a:cs typeface="MS PGothic" charset="0"/>
              </a:rPr>
              <a:t>Diretor Financeiro e de Rel. com Investidores</a:t>
            </a:r>
            <a:r>
              <a:rPr lang="pt-BR" sz="1200" b="1" kern="1200" baseline="0" dirty="0">
                <a:solidFill>
                  <a:srgbClr val="002060"/>
                </a:solidFill>
                <a:ea typeface="MS PGothic" charset="0"/>
                <a:cs typeface="MS PGothic" charset="0"/>
              </a:rPr>
              <a:t> </a:t>
            </a:r>
            <a:r>
              <a:rPr lang="pt-BR" sz="1200" b="0" kern="1200" baseline="0" dirty="0">
                <a:solidFill>
                  <a:srgbClr val="002060"/>
                </a:solidFill>
                <a:ea typeface="MS PGothic" charset="0"/>
                <a:cs typeface="MS PGothic" charset="0"/>
              </a:rPr>
              <a:t>–</a:t>
            </a:r>
            <a:r>
              <a:rPr lang="pt-BR" sz="1200" b="1" kern="1200" baseline="0" dirty="0">
                <a:solidFill>
                  <a:srgbClr val="002060"/>
                </a:solidFill>
                <a:ea typeface="MS PGothic" charset="0"/>
                <a:cs typeface="MS PGothic" charset="0"/>
              </a:rPr>
              <a:t> </a:t>
            </a:r>
            <a:r>
              <a:rPr lang="pt-BR" sz="1200" kern="1200" dirty="0">
                <a:solidFill>
                  <a:srgbClr val="002060"/>
                </a:solidFill>
                <a:ea typeface="MS PGothic" charset="0"/>
                <a:cs typeface="MS PGothic" charset="0"/>
              </a:rPr>
              <a:t>Pedro Cláudio da Silva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rgbClr val="002060"/>
                </a:solidFill>
                <a:ea typeface="MS PGothic" charset="0"/>
                <a:cs typeface="MS PGothic" charset="0"/>
              </a:rPr>
              <a:t>Diretor Comercial </a:t>
            </a:r>
            <a:r>
              <a:rPr lang="pt-BR" sz="1200" kern="1200" dirty="0">
                <a:solidFill>
                  <a:srgbClr val="002060"/>
                </a:solidFill>
                <a:ea typeface="MS PGothic" charset="0"/>
                <a:cs typeface="MS PGothic" charset="0"/>
              </a:rPr>
              <a:t>– Luciano Soares Traldi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rgbClr val="002060"/>
                </a:solidFill>
                <a:ea typeface="MS PGothic" charset="0"/>
                <a:cs typeface="MS PGothic" charset="0"/>
              </a:rPr>
              <a:t>Diretor Técnico </a:t>
            </a:r>
            <a:r>
              <a:rPr lang="pt-BR" sz="1200" kern="1200" dirty="0">
                <a:solidFill>
                  <a:srgbClr val="002060"/>
                </a:solidFill>
                <a:ea typeface="MS PGothic" charset="0"/>
                <a:cs typeface="MS PGothic" charset="0"/>
              </a:rPr>
              <a:t>– Marco Antônio dos Santos</a:t>
            </a:r>
          </a:p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>
                <a:solidFill>
                  <a:srgbClr val="002060"/>
                </a:solidFill>
              </a:rPr>
              <a:t>www.sanasa.com.br    3735 5000</a:t>
            </a:r>
            <a:endParaRPr lang="pt-BR" sz="1600" dirty="0">
              <a:solidFill>
                <a:srgbClr val="002060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323527" y="5067705"/>
            <a:ext cx="2691521" cy="951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61" y="4802604"/>
            <a:ext cx="1131046" cy="4023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10" y="4784743"/>
            <a:ext cx="1090828" cy="444457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6128951" y="5020120"/>
            <a:ext cx="2666433" cy="951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2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467544" y="1113408"/>
            <a:ext cx="8172400" cy="238760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pt-BR" altLang="pt-BR" sz="3800" b="1" dirty="0">
                <a:solidFill>
                  <a:schemeClr val="tx2"/>
                </a:solidFill>
              </a:rPr>
              <a:t>RELATÓRIO DE SUSTENTABILIDADE GRI: </a:t>
            </a:r>
            <a:br>
              <a:rPr lang="pt-BR" altLang="pt-BR" sz="3800" b="1" dirty="0">
                <a:solidFill>
                  <a:schemeClr val="tx2"/>
                </a:solidFill>
              </a:rPr>
            </a:br>
            <a:r>
              <a:rPr lang="pt-BR" altLang="pt-BR" sz="3800" b="1" dirty="0">
                <a:solidFill>
                  <a:schemeClr val="tx2"/>
                </a:solidFill>
              </a:rPr>
              <a:t>UMA FERRAMENTA DE TRANSPARÊNCIA E GESTÃO PARA AS EMPRESAS DE SANEAMENTO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627784" y="4653136"/>
            <a:ext cx="5832648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pt-BR" sz="1800" b="1" i="1" dirty="0">
                <a:solidFill>
                  <a:schemeClr val="tx2"/>
                </a:solidFill>
              </a:rPr>
              <a:t>Marta </a:t>
            </a:r>
            <a:r>
              <a:rPr lang="pt-BR" sz="1800" b="1" i="1" dirty="0" err="1">
                <a:solidFill>
                  <a:schemeClr val="tx2"/>
                </a:solidFill>
              </a:rPr>
              <a:t>Akico</a:t>
            </a:r>
            <a:r>
              <a:rPr lang="pt-BR" sz="1800" b="1" i="1" dirty="0">
                <a:solidFill>
                  <a:schemeClr val="tx2"/>
                </a:solidFill>
              </a:rPr>
              <a:t> Sato</a:t>
            </a:r>
          </a:p>
          <a:p>
            <a:pPr marL="0" indent="0" algn="r">
              <a:buFont typeface="Arial" pitchFamily="34" charset="0"/>
              <a:buNone/>
            </a:pPr>
            <a:r>
              <a:rPr lang="pt-BR" sz="1800" i="1" dirty="0">
                <a:solidFill>
                  <a:schemeClr val="tx2"/>
                </a:solidFill>
              </a:rPr>
              <a:t>SANASA Campinas</a:t>
            </a:r>
          </a:p>
        </p:txBody>
      </p:sp>
    </p:spTree>
    <p:extLst>
      <p:ext uri="{BB962C8B-B14F-4D97-AF65-F5344CB8AC3E}">
        <p14:creationId xmlns:p14="http://schemas.microsoft.com/office/powerpoint/2010/main" val="156138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464095" y="548680"/>
            <a:ext cx="8172400" cy="57606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pt-BR" altLang="pt-BR" sz="3600" b="1" dirty="0">
                <a:solidFill>
                  <a:schemeClr val="tx2"/>
                </a:solidFill>
              </a:rPr>
              <a:t>BENEFÍCIOS EXTERNOS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688124" y="4318809"/>
            <a:ext cx="2627784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/>
                </a:solidFill>
              </a:rPr>
              <a:t>ATRAÇÃO DE CAPITAL</a:t>
            </a:r>
          </a:p>
        </p:txBody>
      </p:sp>
      <p:pic>
        <p:nvPicPr>
          <p:cNvPr id="2050" name="Picture 2" descr="Resultado de imagem para investido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7724"/>
            <a:ext cx="2843808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31C8751-3D46-445D-B2F4-E7E60B7A941F}"/>
              </a:ext>
            </a:extLst>
          </p:cNvPr>
          <p:cNvSpPr txBox="1"/>
          <p:nvPr/>
        </p:nvSpPr>
        <p:spPr>
          <a:xfrm>
            <a:off x="1192641" y="4319844"/>
            <a:ext cx="3577931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/>
                </a:solidFill>
              </a:rPr>
              <a:t>VANTAGEM COMPETITIVA</a:t>
            </a:r>
          </a:p>
        </p:txBody>
      </p:sp>
      <p:pic>
        <p:nvPicPr>
          <p:cNvPr id="8" name="Picture 4" descr="Resultado de imagem para vantagem competitiva">
            <a:extLst>
              <a:ext uri="{FF2B5EF4-FFF2-40B4-BE49-F238E27FC236}">
                <a16:creationId xmlns:a16="http://schemas.microsoft.com/office/drawing/2014/main" id="{17A9AAAA-1114-46E0-BA13-D413B8194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/>
          <a:stretch/>
        </p:blipFill>
        <p:spPr bwMode="auto">
          <a:xfrm>
            <a:off x="611560" y="1268760"/>
            <a:ext cx="4509961" cy="28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03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485800" y="4293096"/>
            <a:ext cx="8172400" cy="57606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Arial" panose="020B0604020202020204" pitchFamily="34" charset="0"/>
              </a:rPr>
              <a:t>ODS 6: Assegurar a disponibilidade e gestão sustentável da água e saneamento para todos</a:t>
            </a:r>
          </a:p>
        </p:txBody>
      </p:sp>
      <p:pic>
        <p:nvPicPr>
          <p:cNvPr id="1026" name="Imagem 1">
            <a:extLst>
              <a:ext uri="{FF2B5EF4-FFF2-40B4-BE49-F238E27FC236}">
                <a16:creationId xmlns:a16="http://schemas.microsoft.com/office/drawing/2014/main" id="{D8786FD6-89A3-46E2-A43C-63C118D5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67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485800" y="620688"/>
            <a:ext cx="8172400" cy="57606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Arial" panose="020B0604020202020204" pitchFamily="34" charset="0"/>
              </a:rPr>
              <a:t>O que um tem a ver com o outro?</a:t>
            </a:r>
          </a:p>
        </p:txBody>
      </p:sp>
      <p:pic>
        <p:nvPicPr>
          <p:cNvPr id="1026" name="Imagem 1">
            <a:extLst>
              <a:ext uri="{FF2B5EF4-FFF2-40B4-BE49-F238E27FC236}">
                <a16:creationId xmlns:a16="http://schemas.microsoft.com/office/drawing/2014/main" id="{D8786FD6-89A3-46E2-A43C-63C118D5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1628800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Resultado de imagem para ods 5">
            <a:extLst>
              <a:ext uri="{FF2B5EF4-FFF2-40B4-BE49-F238E27FC236}">
                <a16:creationId xmlns:a16="http://schemas.microsoft.com/office/drawing/2014/main" id="{0B0A6A3D-18E4-4AA9-93E3-3A8C0B48C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31" y="1611287"/>
            <a:ext cx="3096345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64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8355852-122A-4A98-8AD8-D59FDB6B1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1" t="10101" r="2961" b="31227"/>
          <a:stretch/>
        </p:blipFill>
        <p:spPr>
          <a:xfrm>
            <a:off x="216547" y="2420888"/>
            <a:ext cx="8667496" cy="424847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485800" y="1412776"/>
            <a:ext cx="8172400" cy="648072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l"/>
            <a:r>
              <a:rPr lang="pt-BR" altLang="pt-BR" sz="3200" b="1" dirty="0">
                <a:solidFill>
                  <a:schemeClr val="tx2"/>
                </a:solidFill>
              </a:rPr>
              <a:t>Pesquisa documental </a:t>
            </a:r>
            <a:r>
              <a:rPr lang="pt-BR" altLang="pt-BR" sz="3200" b="1" i="1" dirty="0">
                <a:solidFill>
                  <a:schemeClr val="tx2"/>
                </a:solidFill>
              </a:rPr>
              <a:t>online</a:t>
            </a:r>
            <a:endParaRPr lang="pt-BR" altLang="pt-BR" sz="3200" dirty="0">
              <a:solidFill>
                <a:schemeClr val="tx2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4095" y="548680"/>
            <a:ext cx="8172400" cy="5760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>
                <a:solidFill>
                  <a:schemeClr val="tx2"/>
                </a:solidFill>
              </a:rPr>
              <a:t>METODOLOGIA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619672" y="4653136"/>
            <a:ext cx="3024336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21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464095" y="476672"/>
            <a:ext cx="8172400" cy="57606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pt-BR" altLang="pt-BR" sz="3600" b="1" dirty="0">
                <a:solidFill>
                  <a:schemeClr val="tx2"/>
                </a:solidFill>
              </a:rPr>
              <a:t>RESULTADO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467544" y="1268760"/>
            <a:ext cx="8172400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>
          <a:xfrm>
            <a:off x="230209" y="1268760"/>
            <a:ext cx="866227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86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464095" y="548680"/>
            <a:ext cx="8172400" cy="57606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pt-BR" sz="3200" b="1" dirty="0">
                <a:solidFill>
                  <a:schemeClr val="tx2"/>
                </a:solidFill>
              </a:rPr>
              <a:t>Empresas públicas e privadas de saneamento no Brasil – SNIS 2017</a:t>
            </a:r>
            <a:endParaRPr lang="pt-BR" altLang="pt-BR" sz="3600" b="1" dirty="0">
              <a:solidFill>
                <a:schemeClr val="tx2"/>
              </a:solidFill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467544" y="4797152"/>
            <a:ext cx="81724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t-BR" sz="2000" dirty="0">
                <a:solidFill>
                  <a:schemeClr val="tx2"/>
                </a:solidFill>
              </a:rPr>
              <a:t>26 empresas privadas </a:t>
            </a:r>
          </a:p>
          <a:p>
            <a:pPr marL="0" indent="0" algn="r">
              <a:buNone/>
            </a:pPr>
            <a:r>
              <a:rPr lang="pt-BR" sz="2000" dirty="0">
                <a:solidFill>
                  <a:srgbClr val="FF0000"/>
                </a:solidFill>
              </a:rPr>
              <a:t>1458</a:t>
            </a:r>
            <a:r>
              <a:rPr lang="pt-BR" sz="2000" dirty="0">
                <a:solidFill>
                  <a:schemeClr val="tx2"/>
                </a:solidFill>
              </a:rPr>
              <a:t> empresas de saneamento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4" y="1484784"/>
            <a:ext cx="779341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7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464095" y="548680"/>
            <a:ext cx="8172400" cy="57606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pt-BR" altLang="pt-BR" sz="3600" b="1" dirty="0">
                <a:solidFill>
                  <a:schemeClr val="tx2"/>
                </a:solidFill>
              </a:rPr>
              <a:t>REPRESENTAÇÃO PERCENTUAL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88D51FE-DCD5-4BCC-BC7D-13E20B22441D}"/>
              </a:ext>
            </a:extLst>
          </p:cNvPr>
          <p:cNvSpPr txBox="1">
            <a:spLocks/>
          </p:cNvSpPr>
          <p:nvPr/>
        </p:nvSpPr>
        <p:spPr>
          <a:xfrm>
            <a:off x="1331640" y="1700808"/>
            <a:ext cx="2592288" cy="5760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dirty="0">
                <a:solidFill>
                  <a:schemeClr val="tx2"/>
                </a:solidFill>
              </a:rPr>
              <a:t>0,7% empresas de saneamento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A183937-A4D0-4971-B1DC-8E1FDA5B920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9776" y="23876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5A7D7B75-C049-46BE-98E7-F48DC8E4EAB9}"/>
              </a:ext>
            </a:extLst>
          </p:cNvPr>
          <p:cNvSpPr txBox="1">
            <a:spLocks/>
          </p:cNvSpPr>
          <p:nvPr/>
        </p:nvSpPr>
        <p:spPr>
          <a:xfrm>
            <a:off x="5417840" y="1700808"/>
            <a:ext cx="2592288" cy="5760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dirty="0">
                <a:solidFill>
                  <a:schemeClr val="tx2"/>
                </a:solidFill>
              </a:rPr>
              <a:t>22% estatais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A183937-A4D0-4971-B1DC-8E1FDA5B920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27984" y="23876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DFBA654-928A-4EA5-BC8E-819F1DE0D4E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27984" y="23876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0575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P spid="9" grpId="0"/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464095" y="548680"/>
            <a:ext cx="8172400" cy="57606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pt-BR" altLang="pt-BR" sz="3600" b="1" dirty="0">
                <a:solidFill>
                  <a:schemeClr val="tx2"/>
                </a:solidFill>
              </a:rPr>
              <a:t>DICAS E SUGESTÕES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467544" y="1268760"/>
            <a:ext cx="8172400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endParaRPr lang="pt-BR" altLang="pt-BR" sz="3100" b="1" dirty="0">
              <a:solidFill>
                <a:schemeClr val="tx2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altLang="pt-BR" sz="3100" b="1" dirty="0">
                <a:solidFill>
                  <a:schemeClr val="tx2"/>
                </a:solidFill>
              </a:rPr>
              <a:t> Pratique GRI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altLang="pt-BR" sz="3100" b="1" dirty="0">
                <a:solidFill>
                  <a:schemeClr val="tx2"/>
                </a:solidFill>
              </a:rPr>
              <a:t> Faça Cursos GRI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altLang="pt-BR" sz="3100" b="1" dirty="0">
                <a:solidFill>
                  <a:schemeClr val="tx2"/>
                </a:solidFill>
              </a:rPr>
              <a:t> Eleja um responsável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altLang="pt-BR" sz="3100" b="1" dirty="0">
                <a:solidFill>
                  <a:schemeClr val="tx2"/>
                </a:solidFill>
              </a:rPr>
              <a:t> Submeta à Auditoria Externa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altLang="pt-BR" sz="3100" b="1" dirty="0">
                <a:solidFill>
                  <a:schemeClr val="tx2"/>
                </a:solidFill>
              </a:rPr>
              <a:t> Leia Relatórios GRI do setor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altLang="pt-BR" sz="3100" b="1" dirty="0">
                <a:solidFill>
                  <a:schemeClr val="tx2"/>
                </a:solidFill>
              </a:rPr>
              <a:t> Compartilhe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altLang="pt-BR" sz="2800" dirty="0">
              <a:solidFill>
                <a:schemeClr val="tx2"/>
              </a:solidFill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323528" y="613742"/>
            <a:ext cx="8461657" cy="123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>
                <a:solidFill>
                  <a:srgbClr val="000066"/>
                </a:solidFill>
                <a:latin typeface="Arial" charset="0"/>
              </a:rPr>
              <a:t>Marta Akico Sato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400" i="1" dirty="0">
                <a:solidFill>
                  <a:srgbClr val="000066"/>
                </a:solidFill>
                <a:latin typeface="Arial" charset="0"/>
              </a:rPr>
              <a:t>Assistente Administrativo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400" i="1" dirty="0">
                <a:solidFill>
                  <a:srgbClr val="000066"/>
                </a:solidFill>
                <a:latin typeface="Arial" charset="0"/>
              </a:rPr>
              <a:t>Assessoria de Gestão da Sustentabilidade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400" i="1" dirty="0">
                <a:solidFill>
                  <a:srgbClr val="000066"/>
                </a:solidFill>
                <a:latin typeface="Arial" charset="0"/>
              </a:rPr>
              <a:t>(19) 3735-5044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400" i="1" dirty="0">
                <a:solidFill>
                  <a:srgbClr val="000066"/>
                </a:solidFill>
                <a:latin typeface="Arial" charset="0"/>
              </a:rPr>
              <a:t>e-mail: marta.sato@sanasa.com.br</a:t>
            </a:r>
            <a:endParaRPr lang="pt-BR" sz="1400" i="1" dirty="0">
              <a:solidFill>
                <a:srgbClr val="0099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3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3.googleusercontent.com/4mk8lsYFMhcWNQhX2EGIXjS1snzMcS0kNbFQyM2O1OtZAf3qWzWpqPR17sa7tz1kHMtKlsnytOIl-PAt6S-Vj4NGLxLJdwC6FBku2H8KC8RiSHjDbiYAQZ1kGRYYfye0rBJnswwqesdoJx96JKahTiWSeeoNHYg6nIvOkQ9qA5xEoG00xbtbSzorjBHdSxjPQ-Ig-1H-Nv5xXVUAya1YFBCFwU39gbm3z0xKoPeMLkuEmlwDMH1TsOd7NXnjruYDQGZv3LT8Sp8nQN3DMV11w20_jaX5dr9BpVKARmg5cwNt6XtI1zQW_O3CyuxHM4MFF8BfNcyFHcmCgvsluM206tnYMLog3jPnJCTF2W3oMTDMoSCN5x4AbTNEi1gjGF9eFMgUnQzpWDx8xPIMGswz2ntgmFOzVmSF8SKsDOpqd2DQtJUZzv2FgXy9y0afzSJynxoHbjoNxw5VNQGP89Ix7ee0km5ZsB-HvC921Y-dx-iYYAhB-UwKWex4H-AB_9GBpx0gF7e7qi2np4Cw-5wD9u6V8ywZ9SeVmQgRm2MAK4YQEhd-1H95ppBuA8Z3x-wfSXE2gkSKnGhpHuR15Bj1v-KBhdxlj69Gqb3iYhc2BInZihkxyRs-u9gYmxmXa19k2GTX6gE_zCfA4D8dVx9H05UvO0_3JOH53c3hASoXWq4D0_ho9agoSwEw85E8KgSIYJx15dcLm7yZUf6mag-5_GMi=w1280-h854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57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51520" y="5977746"/>
            <a:ext cx="8568952" cy="69161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i="1" dirty="0">
                <a:solidFill>
                  <a:schemeClr val="tx2"/>
                </a:solidFill>
              </a:rPr>
              <a:t>Educação Física/ UNICAMP; Especialista em Gestão de Pessoas/ Senac;</a:t>
            </a:r>
          </a:p>
          <a:p>
            <a:r>
              <a:rPr lang="pt-BR" sz="1800" b="1" i="1" dirty="0">
                <a:solidFill>
                  <a:schemeClr val="tx2"/>
                </a:solidFill>
              </a:rPr>
              <a:t>Assessoria de Gestão da Sustentabilidade – Presidência</a:t>
            </a:r>
          </a:p>
          <a:p>
            <a:r>
              <a:rPr lang="pt-BR" sz="1800" b="1" i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706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1630"/>
            <a:ext cx="8712968" cy="64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7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B2A164C-1E55-4F88-A55D-DB9D10CE924F}"/>
              </a:ext>
            </a:extLst>
          </p:cNvPr>
          <p:cNvGraphicFramePr/>
          <p:nvPr>
            <p:extLst/>
          </p:nvPr>
        </p:nvGraphicFramePr>
        <p:xfrm>
          <a:off x="467544" y="836712"/>
          <a:ext cx="8172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127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464095" y="836712"/>
            <a:ext cx="8172400" cy="648072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pt-BR" altLang="pt-BR" sz="3600" b="1" u="sng" dirty="0">
                <a:solidFill>
                  <a:schemeClr val="tx2"/>
                </a:solidFill>
              </a:rPr>
              <a:t>RELATÓRIO DE SUSTENTABILIDADE GRI</a:t>
            </a:r>
            <a:br>
              <a:rPr lang="pt-BR" altLang="pt-BR" sz="3600" b="1" u="sng" dirty="0">
                <a:solidFill>
                  <a:schemeClr val="tx2"/>
                </a:solidFill>
              </a:rPr>
            </a:br>
            <a:endParaRPr lang="pt-BR" altLang="pt-BR" sz="3600" b="1" u="sng" dirty="0">
              <a:solidFill>
                <a:schemeClr val="tx2"/>
              </a:solidFill>
            </a:endParaRPr>
          </a:p>
        </p:txBody>
      </p:sp>
      <p:pic>
        <p:nvPicPr>
          <p:cNvPr id="3074" name="Picture 2" descr="The Global Reporting Initiative (GRI) is a non-profit organization that promotes economic sustainability. It produces one of the world's most prevalent standards for sustainability reporting - also known as ecological footprint reporting, Environmental 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70" y="2564904"/>
            <a:ext cx="28384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4095" y="1556792"/>
            <a:ext cx="8172400" cy="648072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i="1" dirty="0">
                <a:solidFill>
                  <a:schemeClr val="tx2"/>
                </a:solidFill>
              </a:rPr>
              <a:t>Global </a:t>
            </a:r>
            <a:r>
              <a:rPr lang="pt-BR" altLang="pt-BR" sz="3600" b="1" i="1" dirty="0" err="1">
                <a:solidFill>
                  <a:schemeClr val="tx2"/>
                </a:solidFill>
              </a:rPr>
              <a:t>Reporting</a:t>
            </a:r>
            <a:r>
              <a:rPr lang="pt-BR" altLang="pt-BR" sz="3600" b="1" i="1" dirty="0">
                <a:solidFill>
                  <a:schemeClr val="tx2"/>
                </a:solidFill>
              </a:rPr>
              <a:t> </a:t>
            </a:r>
            <a:r>
              <a:rPr lang="pt-BR" altLang="pt-BR" sz="3600" b="1" i="1" dirty="0" err="1">
                <a:solidFill>
                  <a:schemeClr val="tx2"/>
                </a:solidFill>
              </a:rPr>
              <a:t>Initiative</a:t>
            </a:r>
            <a:endParaRPr lang="pt-BR" altLang="pt-B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2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467544" y="1268760"/>
            <a:ext cx="8172400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BF1706-B0AF-43FE-8192-786CACCFE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8336"/>
            <a:ext cx="878497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464095" y="692696"/>
            <a:ext cx="8172400" cy="453650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1" algn="ctr"/>
            <a:r>
              <a:rPr lang="pt-BR" altLang="pt-BR" sz="3600" b="1" dirty="0">
                <a:solidFill>
                  <a:schemeClr val="tx2"/>
                </a:solidFill>
              </a:rPr>
              <a:t>LEI nº 13.303/2016</a:t>
            </a:r>
            <a:br>
              <a:rPr lang="pt-BR" altLang="pt-BR" sz="3600" b="1" dirty="0">
                <a:solidFill>
                  <a:schemeClr val="tx2"/>
                </a:solidFill>
              </a:rPr>
            </a:br>
            <a:r>
              <a:rPr lang="pt-BR" altLang="pt-BR" sz="3600" b="1" dirty="0">
                <a:solidFill>
                  <a:schemeClr val="tx2"/>
                </a:solidFill>
              </a:rPr>
              <a:t>LEI DAS ESTATAIS</a:t>
            </a:r>
            <a:br>
              <a:rPr lang="pt-BR" altLang="pt-BR" sz="3600" b="1" dirty="0">
                <a:solidFill>
                  <a:schemeClr val="tx2"/>
                </a:solidFill>
              </a:rPr>
            </a:br>
            <a:br>
              <a:rPr lang="pt-BR" altLang="pt-BR" sz="3600" b="1" dirty="0">
                <a:solidFill>
                  <a:schemeClr val="tx2"/>
                </a:solidFill>
              </a:rPr>
            </a:br>
            <a:r>
              <a:rPr lang="pt-BR" altLang="pt-BR" sz="3600" b="1" dirty="0">
                <a:solidFill>
                  <a:schemeClr val="tx2"/>
                </a:solidFill>
              </a:rPr>
              <a:t>Requisito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12231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464095" y="548680"/>
            <a:ext cx="8172400" cy="57606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pt-BR" altLang="pt-BR" sz="3600" b="1" dirty="0">
                <a:solidFill>
                  <a:schemeClr val="tx2"/>
                </a:solidFill>
              </a:rPr>
              <a:t>BENEFÍCIOS INTERNOS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115616" y="32304208"/>
          <a:ext cx="7826524" cy="17354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0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0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Benefícios internos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Visão e estratégia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Forças e fraquezas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 de Gestão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Motivação dos colaboradores</a:t>
                      </a:r>
                    </a:p>
                  </a:txBody>
                  <a:tcPr marL="9525" marR="9525" marT="9526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160268" y="34925166"/>
          <a:ext cx="7846959" cy="17354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16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5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Benefícios externos</a:t>
                      </a:r>
                    </a:p>
                  </a:txBody>
                  <a:tcPr marL="9525" marR="9525" marT="9528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Reputação e confiança</a:t>
                      </a:r>
                    </a:p>
                  </a:txBody>
                  <a:tcPr marL="9525" marR="9525" marT="9528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Engajamento das partes interessadas</a:t>
                      </a:r>
                    </a:p>
                  </a:txBody>
                  <a:tcPr marL="9525" marR="9525" marT="9528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Atração de capital</a:t>
                      </a:r>
                    </a:p>
                  </a:txBody>
                  <a:tcPr marL="9525" marR="9525" marT="9528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Vantagem competitiva</a:t>
                      </a:r>
                    </a:p>
                  </a:txBody>
                  <a:tcPr marL="9525" marR="9525" marT="9528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AutoShape 2" descr="Resultado de imagem para VisÃ£o e estratÃ©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27" y="1340768"/>
            <a:ext cx="4714735" cy="412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1560" y="1601593"/>
            <a:ext cx="2294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B0F0"/>
                </a:solidFill>
              </a:rPr>
              <a:t>VISÃO E ESTRATÉGIA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27583" y="3925044"/>
            <a:ext cx="2078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/>
                </a:solidFill>
              </a:rPr>
              <a:t>SISTEMAS DE GESTÃO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110683" y="1601592"/>
            <a:ext cx="2162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B050"/>
                </a:solidFill>
              </a:rPr>
              <a:t>FORÇAS E FRAQUEZAS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735660" y="4149080"/>
            <a:ext cx="2912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</a:rPr>
              <a:t>MOTIVAÇÃO DOS COLABORADORES</a:t>
            </a:r>
          </a:p>
        </p:txBody>
      </p:sp>
    </p:spTree>
    <p:extLst>
      <p:ext uri="{BB962C8B-B14F-4D97-AF65-F5344CB8AC3E}">
        <p14:creationId xmlns:p14="http://schemas.microsoft.com/office/powerpoint/2010/main" val="18264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464095" y="548680"/>
            <a:ext cx="8172400" cy="57606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pt-BR" altLang="pt-BR" sz="3600" b="1" dirty="0">
                <a:solidFill>
                  <a:schemeClr val="tx2"/>
                </a:solidFill>
              </a:rPr>
              <a:t>BENEFÍCIOS EXTERNOS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87624" y="4004017"/>
            <a:ext cx="3116393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/>
                </a:solidFill>
              </a:rPr>
              <a:t>REPUTAÇÃO E CONFIANÇA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75982" y="4047236"/>
            <a:ext cx="4318166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/>
                </a:solidFill>
              </a:rPr>
              <a:t>ENGAJAMENTO DAS PARTES INTERESSADAS</a:t>
            </a:r>
          </a:p>
        </p:txBody>
      </p:sp>
      <p:pic>
        <p:nvPicPr>
          <p:cNvPr id="1026" name="Picture 2" descr="Resultado de imagem para CONFIANÃ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8" y="1260909"/>
            <a:ext cx="4053662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9" r="28362"/>
          <a:stretch/>
        </p:blipFill>
        <p:spPr bwMode="auto">
          <a:xfrm>
            <a:off x="5076056" y="1260908"/>
            <a:ext cx="3318018" cy="27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7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Apresentação na tela (4:3)</PresentationFormat>
  <Paragraphs>92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Wingdings</vt:lpstr>
      <vt:lpstr>Tema do Office</vt:lpstr>
      <vt:lpstr>Personalizar design</vt:lpstr>
      <vt:lpstr>RELATÓRIO DE SUSTENTABILIDADE GRI:  UMA FERRAMENTA DE TRANSPARÊNCIA E GESTÃO PARA AS EMPRESAS DE SANEAMENTO</vt:lpstr>
      <vt:lpstr>Apresentação do PowerPoint</vt:lpstr>
      <vt:lpstr>Apresentação do PowerPoint</vt:lpstr>
      <vt:lpstr>Apresentação do PowerPoint</vt:lpstr>
      <vt:lpstr>RELATÓRIO DE SUSTENTABILIDADE GRI </vt:lpstr>
      <vt:lpstr>Apresentação do PowerPoint</vt:lpstr>
      <vt:lpstr>LEI nº 13.303/2016 LEI DAS ESTATAIS  Requisito de Transparência</vt:lpstr>
      <vt:lpstr>BENEFÍCIOS INTERNOS</vt:lpstr>
      <vt:lpstr>BENEFÍCIOS EXTERNOS</vt:lpstr>
      <vt:lpstr>BENEFÍCIOS EXTERNOS</vt:lpstr>
      <vt:lpstr>Apresentação do PowerPoint</vt:lpstr>
      <vt:lpstr>ODS 6: Assegurar a disponibilidade e gestão sustentável da água e saneamento para todos</vt:lpstr>
      <vt:lpstr>O que um tem a ver com o outro?</vt:lpstr>
      <vt:lpstr>Pesquisa documental online</vt:lpstr>
      <vt:lpstr>RESULTADO</vt:lpstr>
      <vt:lpstr>Empresas públicas e privadas de saneamento no Brasil – SNIS 2017</vt:lpstr>
      <vt:lpstr>REPRESENTAÇÃO PERCENTUAL</vt:lpstr>
      <vt:lpstr>DICAS E SUGESTÕES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Marta Sato</cp:lastModifiedBy>
  <cp:revision>74</cp:revision>
  <cp:lastPrinted>2019-04-25T12:33:25Z</cp:lastPrinted>
  <dcterms:created xsi:type="dcterms:W3CDTF">2018-05-02T19:43:05Z</dcterms:created>
  <dcterms:modified xsi:type="dcterms:W3CDTF">2019-05-09T00:13:55Z</dcterms:modified>
</cp:coreProperties>
</file>