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4" r:id="rId3"/>
    <p:sldId id="305" r:id="rId4"/>
    <p:sldId id="306" r:id="rId5"/>
    <p:sldId id="307" r:id="rId6"/>
    <p:sldId id="316" r:id="rId7"/>
    <p:sldId id="315" r:id="rId8"/>
    <p:sldId id="301" r:id="rId9"/>
    <p:sldId id="309" r:id="rId10"/>
    <p:sldId id="310" r:id="rId11"/>
    <p:sldId id="311" r:id="rId12"/>
    <p:sldId id="312" r:id="rId13"/>
    <p:sldId id="314" r:id="rId14"/>
    <p:sldId id="292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7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0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3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34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94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2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17986" y="2545806"/>
            <a:ext cx="8926905" cy="105156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+mn-lt"/>
              </a:rPr>
              <a:t>ESTUDO </a:t>
            </a:r>
            <a:r>
              <a:rPr lang="pt-BR" sz="3600" dirty="0">
                <a:latin typeface="+mn-lt"/>
              </a:rPr>
              <a:t>COMPARATIVO DA APLICAÇÃO </a:t>
            </a:r>
            <a:r>
              <a:rPr lang="pt-BR" sz="3600" dirty="0" smtClean="0">
                <a:latin typeface="+mn-lt"/>
              </a:rPr>
              <a:t>ENTRE </a:t>
            </a:r>
            <a:r>
              <a:rPr lang="pt-BR" sz="3600" dirty="0">
                <a:latin typeface="+mn-lt"/>
              </a:rPr>
              <a:t>CLORO GÁS E HIPOCLORITO DE SÓDIO NO PROCESSO DE TRATAMENTO 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2902598" y="4850979"/>
            <a:ext cx="5813699" cy="532182"/>
          </a:xfrm>
        </p:spPr>
        <p:txBody>
          <a:bodyPr/>
          <a:lstStyle/>
          <a:p>
            <a:pPr algn="l"/>
            <a:r>
              <a:rPr lang="pt-BR" dirty="0"/>
              <a:t>Autores</a:t>
            </a:r>
            <a:r>
              <a:rPr lang="pt-BR" dirty="0" smtClean="0"/>
              <a:t>: Ivanio </a:t>
            </a:r>
            <a:r>
              <a:rPr lang="pt-BR" dirty="0"/>
              <a:t>R. Alves e André F. de Oliveira</a:t>
            </a:r>
          </a:p>
          <a:p>
            <a:pPr algn="l"/>
            <a:endParaRPr lang="pt-BR" sz="1800" dirty="0"/>
          </a:p>
          <a:p>
            <a:pPr algn="l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252000"/>
            <a:ext cx="8896350" cy="427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4851" y="5675587"/>
            <a:ext cx="8685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• Aplicação do Hipoclorito de Sódio reduz em média 10% a formação dos Ácidos </a:t>
            </a:r>
            <a:r>
              <a:rPr lang="pt-BR" sz="1600" dirty="0" err="1"/>
              <a:t>Haloacéticos</a:t>
            </a:r>
            <a:r>
              <a:rPr lang="pt-BR" sz="1600" dirty="0"/>
              <a:t> Totais na água tratada (ETA 1).</a:t>
            </a:r>
          </a:p>
        </p:txBody>
      </p:sp>
    </p:spTree>
    <p:extLst>
      <p:ext uri="{BB962C8B-B14F-4D97-AF65-F5344CB8AC3E}">
        <p14:creationId xmlns:p14="http://schemas.microsoft.com/office/powerpoint/2010/main" val="27041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9" y="1493927"/>
            <a:ext cx="7479106" cy="20928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9264" y="3795273"/>
            <a:ext cx="787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• Com relação aos resultados </a:t>
            </a:r>
            <a:r>
              <a:rPr lang="pt-BR" sz="1600" dirty="0" smtClean="0"/>
              <a:t>bacteriológicos, </a:t>
            </a:r>
            <a:r>
              <a:rPr lang="pt-BR" sz="1600" dirty="0"/>
              <a:t>todas as amostras atenderam estes padrões e não houve </a:t>
            </a:r>
            <a:r>
              <a:rPr lang="pt-BR" sz="1600" dirty="0" smtClean="0"/>
              <a:t>alteração, mesmo após </a:t>
            </a:r>
            <a:r>
              <a:rPr lang="pt-BR" sz="1600" dirty="0"/>
              <a:t>a </a:t>
            </a:r>
            <a:r>
              <a:rPr lang="pt-BR" sz="1600" dirty="0" smtClean="0"/>
              <a:t>mistura para </a:t>
            </a:r>
            <a:r>
              <a:rPr lang="pt-BR" sz="1600" dirty="0"/>
              <a:t>reservação e </a:t>
            </a:r>
            <a:r>
              <a:rPr lang="pt-BR" sz="1600" dirty="0" smtClean="0"/>
              <a:t>distribuição</a:t>
            </a:r>
            <a:r>
              <a:rPr lang="pt-BR" sz="1600" dirty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0746" y="4594148"/>
            <a:ext cx="787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• </a:t>
            </a:r>
            <a:r>
              <a:rPr lang="pt-BR" sz="1600" dirty="0" smtClean="0"/>
              <a:t>As pequenas </a:t>
            </a:r>
            <a:r>
              <a:rPr lang="pt-BR" sz="1600" dirty="0"/>
              <a:t>diferenças </a:t>
            </a:r>
            <a:r>
              <a:rPr lang="pt-BR" sz="1600" dirty="0" smtClean="0"/>
              <a:t>entre os teores dos </a:t>
            </a:r>
            <a:r>
              <a:rPr lang="pt-BR" sz="1600" dirty="0"/>
              <a:t>padrões organolépticos </a:t>
            </a:r>
            <a:r>
              <a:rPr lang="pt-BR" sz="1600" dirty="0" smtClean="0"/>
              <a:t>na água tratada podem ser associadas às </a:t>
            </a:r>
            <a:r>
              <a:rPr lang="pt-BR" sz="1600" dirty="0"/>
              <a:t>diferenças hidráulicas de cada </a:t>
            </a:r>
            <a:r>
              <a:rPr lang="pt-BR" sz="1600" dirty="0" smtClean="0"/>
              <a:t>estação.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9264" y="5178923"/>
            <a:ext cx="7997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/>
          </a:p>
          <a:p>
            <a:r>
              <a:rPr lang="pt-BR" sz="1600" dirty="0" smtClean="0"/>
              <a:t>• Com </a:t>
            </a:r>
            <a:r>
              <a:rPr lang="pt-BR" sz="1600" dirty="0"/>
              <a:t>relação aos demais padrões de </a:t>
            </a:r>
            <a:r>
              <a:rPr lang="pt-BR" sz="1600" dirty="0" smtClean="0"/>
              <a:t>potabilidade, seus </a:t>
            </a:r>
            <a:r>
              <a:rPr lang="pt-BR" sz="1600" dirty="0"/>
              <a:t>teores ficaram abaixo do VMP e similares na água tratada produzida pelos dois agentes desinfetantes. </a:t>
            </a:r>
          </a:p>
        </p:txBody>
      </p:sp>
    </p:spTree>
    <p:extLst>
      <p:ext uri="{BB962C8B-B14F-4D97-AF65-F5344CB8AC3E}">
        <p14:creationId xmlns:p14="http://schemas.microsoft.com/office/powerpoint/2010/main" val="1281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96" y="1219634"/>
            <a:ext cx="6372225" cy="3171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2389" y="4464195"/>
            <a:ext cx="7578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• Os insumos aplicados em algumas etapas (coagulação, fluoretação e cloroamoniação) do tratamento tiveram seus teores de aplicação </a:t>
            </a:r>
            <a:r>
              <a:rPr lang="pt-BR" sz="1600" dirty="0" smtClean="0"/>
              <a:t>semelhantes.</a:t>
            </a:r>
          </a:p>
          <a:p>
            <a:endParaRPr lang="pt-BR" sz="1200" dirty="0" smtClean="0"/>
          </a:p>
          <a:p>
            <a:r>
              <a:rPr lang="pt-BR" sz="1600" dirty="0"/>
              <a:t>• </a:t>
            </a:r>
            <a:r>
              <a:rPr lang="pt-BR" sz="1600" dirty="0" smtClean="0"/>
              <a:t>Houve </a:t>
            </a:r>
            <a:r>
              <a:rPr lang="pt-BR" sz="1600" dirty="0"/>
              <a:t>uma redução significativa na aplicação de Geocálcio que, dependendo da qualidade da água bruta, poderá ser totalmente retirado do processo de </a:t>
            </a:r>
            <a:r>
              <a:rPr lang="pt-BR" sz="1600" dirty="0" smtClean="0"/>
              <a:t>coagulação.</a:t>
            </a:r>
          </a:p>
          <a:p>
            <a:endParaRPr lang="pt-BR" sz="1200" dirty="0"/>
          </a:p>
          <a:p>
            <a:r>
              <a:rPr lang="pt-BR" sz="1600" dirty="0" smtClean="0"/>
              <a:t>• O </a:t>
            </a:r>
            <a:r>
              <a:rPr lang="pt-BR" sz="1600" dirty="0"/>
              <a:t>processo de tratamento das duas estações operou de forma similar, mesmo aplicando </a:t>
            </a:r>
            <a:r>
              <a:rPr lang="pt-BR" sz="1600" dirty="0" smtClean="0"/>
              <a:t>agentes </a:t>
            </a:r>
            <a:r>
              <a:rPr lang="pt-BR" sz="1600" dirty="0"/>
              <a:t>de desinfecção </a:t>
            </a:r>
            <a:r>
              <a:rPr lang="pt-BR" sz="1600" dirty="0" smtClean="0"/>
              <a:t>diferentes </a:t>
            </a:r>
            <a:r>
              <a:rPr lang="pt-BR" sz="1600" dirty="0"/>
              <a:t>nas etapas da pré e pós-cloração.</a:t>
            </a:r>
          </a:p>
        </p:txBody>
      </p:sp>
    </p:spTree>
    <p:extLst>
      <p:ext uri="{BB962C8B-B14F-4D97-AF65-F5344CB8AC3E}">
        <p14:creationId xmlns:p14="http://schemas.microsoft.com/office/powerpoint/2010/main" val="41689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1" y="3678470"/>
            <a:ext cx="7497907" cy="27322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5859" y="1616367"/>
            <a:ext cx="8461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• Com </a:t>
            </a:r>
            <a:r>
              <a:rPr lang="pt-BR" sz="1600" dirty="0"/>
              <a:t>a substituição do Cloro </a:t>
            </a:r>
            <a:r>
              <a:rPr lang="pt-BR" sz="1600" dirty="0" smtClean="0"/>
              <a:t>Gás </a:t>
            </a:r>
            <a:r>
              <a:rPr lang="pt-BR" sz="1600" dirty="0"/>
              <a:t>por Hipoclorito de Sódio no processo de tratamento da ETA 1, </a:t>
            </a:r>
            <a:r>
              <a:rPr lang="pt-BR" sz="1600" u="sng" dirty="0"/>
              <a:t>não houve alteração </a:t>
            </a:r>
            <a:r>
              <a:rPr lang="pt-BR" sz="1600" u="sng" dirty="0" smtClean="0"/>
              <a:t>significativa na </a:t>
            </a:r>
            <a:r>
              <a:rPr lang="pt-BR" sz="1600" u="sng" dirty="0"/>
              <a:t>qualidade da água tratada</a:t>
            </a:r>
            <a:r>
              <a:rPr lang="pt-BR" sz="1600" dirty="0"/>
              <a:t>, atendendo os </a:t>
            </a:r>
            <a:r>
              <a:rPr lang="pt-BR" sz="1600" dirty="0" smtClean="0"/>
              <a:t>padrões </a:t>
            </a:r>
            <a:r>
              <a:rPr lang="pt-BR" sz="1600" dirty="0"/>
              <a:t>de qualidade exigidos na Portaria de consolidação N. 5 – Anexo XX.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• Maior benefício obtido foi quanto a segurança da população regional com a eliminação do gás </a:t>
            </a:r>
            <a:r>
              <a:rPr lang="pt-BR" sz="1600" dirty="0"/>
              <a:t>c</a:t>
            </a:r>
            <a:r>
              <a:rPr lang="pt-BR" sz="1600" dirty="0" smtClean="0"/>
              <a:t>loro nas </a:t>
            </a:r>
            <a:r>
              <a:rPr lang="pt-BR" sz="1600" dirty="0" err="1" smtClean="0"/>
              <a:t>ETAs</a:t>
            </a:r>
            <a:r>
              <a:rPr lang="pt-BR" sz="1600" dirty="0" smtClean="0"/>
              <a:t> 1 e 2.</a:t>
            </a:r>
          </a:p>
          <a:p>
            <a:endParaRPr lang="pt-BR" sz="1600" dirty="0" smtClean="0"/>
          </a:p>
          <a:p>
            <a:r>
              <a:rPr lang="pt-BR" sz="1600" dirty="0" smtClean="0"/>
              <a:t>• Outros </a:t>
            </a:r>
            <a:r>
              <a:rPr lang="pt-BR" sz="1600" dirty="0"/>
              <a:t>benefícios conseguidos com a aplicação de Hipoclorito de sódio foram: </a:t>
            </a:r>
            <a:endParaRPr lang="pt-BR" sz="16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65859" y="1112335"/>
            <a:ext cx="1304588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CONCLUSÃO: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7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8467556" cy="43204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2600" b="1" dirty="0" smtClean="0">
                <a:solidFill>
                  <a:schemeClr val="tx1"/>
                </a:solidFill>
              </a:rPr>
              <a:t>REFERÊNCIAS</a:t>
            </a:r>
          </a:p>
          <a:p>
            <a:pPr algn="just"/>
            <a:endParaRPr lang="pt-BR" sz="2600" b="1" dirty="0" smtClean="0">
              <a:solidFill>
                <a:schemeClr val="tx1"/>
              </a:solidFill>
            </a:endParaRPr>
          </a:p>
          <a:p>
            <a:pPr algn="just" fontAlgn="base"/>
            <a:r>
              <a:rPr lang="pt-BR" u="sng" cap="all" dirty="0"/>
              <a:t>J.E. </a:t>
            </a:r>
            <a:r>
              <a:rPr lang="pt-BR" u="sng" cap="all" dirty="0" err="1"/>
              <a:t>McCallum</a:t>
            </a:r>
            <a:r>
              <a:rPr lang="pt-BR" u="sng" dirty="0"/>
              <a:t>,</a:t>
            </a:r>
            <a:r>
              <a:rPr lang="pt-BR" dirty="0"/>
              <a:t> </a:t>
            </a:r>
            <a:r>
              <a:rPr lang="pt-BR" dirty="0" err="1"/>
              <a:t>Military</a:t>
            </a:r>
            <a:r>
              <a:rPr lang="pt-BR" dirty="0"/>
              <a:t> Medicine: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ancient</a:t>
            </a:r>
            <a:r>
              <a:rPr lang="pt-BR" dirty="0"/>
              <a:t> times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21st </a:t>
            </a:r>
            <a:r>
              <a:rPr lang="pt-BR" dirty="0" err="1"/>
              <a:t>Century</a:t>
            </a:r>
            <a:r>
              <a:rPr lang="pt-BR" dirty="0"/>
              <a:t>; ABC-Clio, Santa Barbara – CA, 2008. </a:t>
            </a:r>
          </a:p>
          <a:p>
            <a:pPr algn="just" fontAlgn="base"/>
            <a:r>
              <a:rPr lang="pt-BR" u="sng" cap="all" dirty="0"/>
              <a:t>E.V. </a:t>
            </a:r>
            <a:r>
              <a:rPr lang="pt-BR" u="sng" cap="all" dirty="0" err="1"/>
              <a:t>Ohanian</a:t>
            </a:r>
            <a:r>
              <a:rPr lang="pt-BR" u="sng" cap="all" dirty="0"/>
              <a:t>, C.S. </a:t>
            </a:r>
            <a:r>
              <a:rPr lang="pt-BR" u="sng" cap="all" dirty="0" err="1"/>
              <a:t>Mullin</a:t>
            </a:r>
            <a:r>
              <a:rPr lang="pt-BR" u="sng" cap="all" dirty="0"/>
              <a:t> e J. </a:t>
            </a:r>
            <a:r>
              <a:rPr lang="pt-BR" u="sng" cap="all" dirty="0" err="1"/>
              <a:t>Orme</a:t>
            </a:r>
            <a:r>
              <a:rPr lang="pt-BR" dirty="0"/>
              <a:t>, “Health </a:t>
            </a:r>
            <a:r>
              <a:rPr lang="pt-BR" dirty="0" err="1"/>
              <a:t>effects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disinfectants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disinfection</a:t>
            </a:r>
            <a:r>
              <a:rPr lang="pt-BR" dirty="0"/>
              <a:t> </a:t>
            </a:r>
            <a:r>
              <a:rPr lang="pt-BR" dirty="0" err="1"/>
              <a:t>byproducts</a:t>
            </a:r>
            <a:r>
              <a:rPr lang="pt-BR" dirty="0"/>
              <a:t>: a </a:t>
            </a:r>
            <a:r>
              <a:rPr lang="pt-BR" dirty="0" err="1"/>
              <a:t>regulatory</a:t>
            </a:r>
            <a:r>
              <a:rPr lang="pt-BR" dirty="0"/>
              <a:t> perspective” in J. </a:t>
            </a:r>
            <a:r>
              <a:rPr lang="pt-BR" dirty="0" err="1"/>
              <a:t>Condle</a:t>
            </a:r>
            <a:r>
              <a:rPr lang="pt-BR" dirty="0"/>
              <a:t>, J. Katz, M. </a:t>
            </a:r>
            <a:r>
              <a:rPr lang="pt-BR" dirty="0" err="1"/>
              <a:t>Mattice</a:t>
            </a:r>
            <a:r>
              <a:rPr lang="pt-BR" dirty="0"/>
              <a:t> e J. </a:t>
            </a:r>
            <a:r>
              <a:rPr lang="pt-BR" dirty="0" err="1"/>
              <a:t>Jacobs</a:t>
            </a:r>
            <a:r>
              <a:rPr lang="pt-BR" dirty="0"/>
              <a:t> (editores), </a:t>
            </a:r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Chlorination</a:t>
            </a:r>
            <a:r>
              <a:rPr lang="pt-BR" dirty="0"/>
              <a:t>, Volume VI: </a:t>
            </a:r>
            <a:r>
              <a:rPr lang="pt-BR" dirty="0" err="1"/>
              <a:t>Chemistry</a:t>
            </a:r>
            <a:r>
              <a:rPr lang="pt-BR" dirty="0"/>
              <a:t>, Environmental </a:t>
            </a:r>
            <a:r>
              <a:rPr lang="pt-BR" dirty="0" err="1"/>
              <a:t>Impact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Health </a:t>
            </a:r>
            <a:r>
              <a:rPr lang="pt-BR" dirty="0" err="1"/>
              <a:t>Effects</a:t>
            </a:r>
            <a:r>
              <a:rPr lang="pt-BR" dirty="0"/>
              <a:t>; Lewis </a:t>
            </a:r>
            <a:r>
              <a:rPr lang="pt-BR" dirty="0" err="1"/>
              <a:t>Publishers</a:t>
            </a:r>
            <a:r>
              <a:rPr lang="pt-BR" dirty="0"/>
              <a:t>, Chelsea – MI, 1990; vol. VI, seção I, cap. 6.</a:t>
            </a:r>
          </a:p>
          <a:p>
            <a:pPr algn="just" fontAlgn="base"/>
            <a:r>
              <a:rPr lang="pt-BR" u="sng" cap="all" dirty="0"/>
              <a:t>R.H. Harris e E.M. </a:t>
            </a:r>
            <a:r>
              <a:rPr lang="pt-BR" u="sng" cap="all" dirty="0" err="1"/>
              <a:t>Brecher</a:t>
            </a:r>
            <a:r>
              <a:rPr lang="pt-BR" dirty="0"/>
              <a:t>, </a:t>
            </a:r>
            <a:r>
              <a:rPr lang="pt-BR" dirty="0" err="1"/>
              <a:t>Consumer</a:t>
            </a:r>
            <a:r>
              <a:rPr lang="pt-BR" dirty="0"/>
              <a:t> </a:t>
            </a:r>
            <a:r>
              <a:rPr lang="pt-BR" dirty="0" err="1"/>
              <a:t>Reports</a:t>
            </a:r>
            <a:r>
              <a:rPr lang="pt-BR" dirty="0"/>
              <a:t>, junho de 1974, pag. 436.</a:t>
            </a:r>
          </a:p>
          <a:p>
            <a:pPr algn="just" fontAlgn="base"/>
            <a:r>
              <a:rPr lang="pt-BR" u="sng" dirty="0"/>
              <a:t>FONTANIVE, S.</a:t>
            </a:r>
            <a:r>
              <a:rPr lang="pt-BR" dirty="0"/>
              <a:t>, Dissertação de Mestrado: “Estudo de análise de risco do cloro em Estações de Tratamento de Água”, 2005, Inst. Engenharia de processos térmicos e químicos Universidade Federal do Paraná, Curitiba</a:t>
            </a:r>
          </a:p>
          <a:p>
            <a:pPr algn="just" fontAlgn="base"/>
            <a:r>
              <a:rPr lang="pt-BR" u="sng" dirty="0"/>
              <a:t>AMERICAN WATER WORKS ASSOCIATION (AWWA)</a:t>
            </a:r>
            <a:r>
              <a:rPr lang="pt-BR" dirty="0"/>
              <a:t>. Standard </a:t>
            </a:r>
            <a:r>
              <a:rPr lang="pt-BR" dirty="0" err="1"/>
              <a:t>Methods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examination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Wastewater</a:t>
            </a:r>
            <a:r>
              <a:rPr lang="pt-BR" dirty="0"/>
              <a:t>. 23ª ed. Washington: American </a:t>
            </a:r>
            <a:r>
              <a:rPr lang="pt-BR" dirty="0" err="1"/>
              <a:t>Public</a:t>
            </a:r>
            <a:r>
              <a:rPr lang="pt-BR" dirty="0"/>
              <a:t> Health </a:t>
            </a:r>
            <a:r>
              <a:rPr lang="pt-BR" dirty="0" err="1"/>
              <a:t>Association</a:t>
            </a:r>
            <a:r>
              <a:rPr lang="pt-BR" dirty="0"/>
              <a:t>, 2017.</a:t>
            </a:r>
          </a:p>
          <a:p>
            <a:pPr algn="just" fontAlgn="base"/>
            <a:r>
              <a:rPr lang="pt-BR" u="sng" dirty="0"/>
              <a:t>BRASIL, Ministério Portaria de Consolidação nº 5 de 2017</a:t>
            </a:r>
            <a:r>
              <a:rPr lang="pt-BR" dirty="0"/>
              <a:t> - Ações e Serviços de Saúde - Seção II do Capítulo V, Art. 129 (Anexo XX – Do Controle e da Vigilância da Qualidade da Água para Consumo Humano e seu Padrão de Potabilidade  - alterado pela Portaria MS/GM 888 de 04/05/2021).</a:t>
            </a:r>
          </a:p>
          <a:p>
            <a:pPr algn="just" fontAlgn="base"/>
            <a:r>
              <a:rPr lang="pt-BR" u="sng" dirty="0"/>
              <a:t>ABNT NBR 9425 de 04/2005</a:t>
            </a:r>
            <a:r>
              <a:rPr lang="pt-BR" dirty="0"/>
              <a:t> – Hipoclorito de Sódio :– Determinação de cloro ativo – Método volumétrico.</a:t>
            </a:r>
          </a:p>
          <a:p>
            <a:pPr algn="just"/>
            <a:r>
              <a:rPr lang="pt-BR" u="sng" dirty="0"/>
              <a:t>ABNT NBR 11833 de 08/1991</a:t>
            </a:r>
            <a:r>
              <a:rPr lang="pt-BR" dirty="0"/>
              <a:t> – Hipoclorito de Sódio :– Especificação de Fornecimento.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/>
              <a:t>DIRETORIA EXECUTIVA DA SANASA</a:t>
            </a:r>
            <a:endParaRPr lang="pt-BR" sz="1600" b="1" kern="1200" dirty="0" smtClean="0"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- </a:t>
            </a:r>
            <a:r>
              <a:rPr lang="pt-BR" sz="1400" kern="1200" dirty="0" err="1" smtClean="0">
                <a:ea typeface="MS PGothic" charset="0"/>
                <a:cs typeface="MS PGothic" charset="0"/>
              </a:rPr>
              <a:t>Manuelito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– </a:t>
            </a:r>
            <a:r>
              <a:rPr lang="pt-BR" sz="1400" dirty="0" err="1" smtClean="0">
                <a:ea typeface="MS PGothic" charset="0"/>
                <a:cs typeface="MS PGothic" charset="0"/>
              </a:rPr>
              <a:t>Rander</a:t>
            </a:r>
            <a:r>
              <a:rPr lang="pt-BR" sz="1400" dirty="0" smtClean="0"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– </a:t>
            </a:r>
            <a:r>
              <a:rPr lang="pt-BR" sz="1400" dirty="0" smtClean="0">
                <a:ea typeface="MS PGothic" charset="0"/>
                <a:cs typeface="MS PGothic" charset="0"/>
              </a:rPr>
              <a:t>Eduardo </a:t>
            </a:r>
            <a:r>
              <a:rPr lang="pt-BR" sz="1400" dirty="0" err="1" smtClean="0">
                <a:ea typeface="MS PGothic" charset="0"/>
                <a:cs typeface="MS PGothic" charset="0"/>
              </a:rPr>
              <a:t>Betenjane</a:t>
            </a:r>
            <a:r>
              <a:rPr lang="pt-BR" sz="1400" dirty="0" smtClean="0">
                <a:ea typeface="MS PGothic" charset="0"/>
                <a:cs typeface="MS PGothic" charset="0"/>
              </a:rPr>
              <a:t> Romano</a:t>
            </a:r>
            <a:endParaRPr lang="pt-BR" sz="1400" b="1" kern="1200" dirty="0" smtClean="0"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 smtClean="0"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 smtClean="0"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 smtClean="0"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 smtClean="0">
                <a:ea typeface="MS PGothic" charset="0"/>
                <a:cs typeface="MS PGothic" charset="0"/>
              </a:rPr>
              <a:t>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 smtClean="0">
                <a:ea typeface="MS PGothic" charset="0"/>
                <a:cs typeface="MS PGothic" charset="0"/>
              </a:rPr>
              <a:t>Mancilha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 smtClean="0"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 smtClean="0"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 smtClean="0"/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 smtClean="0"/>
              <a:t>www.sanasa.com.br    3735 5000</a:t>
            </a:r>
            <a:endParaRPr lang="pt-BR" sz="1600" dirty="0" smtClean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348987" y="1395528"/>
            <a:ext cx="8727312" cy="9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cs typeface="+mn-cs"/>
              </a:rPr>
              <a:t>Ivânio Rodrigues Alves</a:t>
            </a:r>
            <a:endParaRPr lang="pt-BR" sz="1600" b="1" dirty="0"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dirty="0" smtClean="0">
                <a:cs typeface="+mn-cs"/>
              </a:rPr>
              <a:t>Coordenador de ETAs</a:t>
            </a:r>
            <a:endParaRPr lang="pt-BR" sz="1200" b="1" dirty="0"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dirty="0" smtClean="0">
                <a:cs typeface="+mn-cs"/>
              </a:rPr>
              <a:t>Telefone: (19) 3735 5573 / e-mail: ivanio.alves@sanasa.com.br</a:t>
            </a:r>
            <a:endParaRPr lang="pt-BR" sz="1200" b="1" dirty="0">
              <a:cs typeface="+mn-cs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48987" y="2255340"/>
            <a:ext cx="8727312" cy="10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cs typeface="+mn-cs"/>
              </a:rPr>
              <a:t>André Felipe de Oliveira</a:t>
            </a:r>
            <a:endParaRPr lang="pt-BR" sz="1600" b="1" dirty="0"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dirty="0" smtClean="0">
                <a:cs typeface="+mn-cs"/>
              </a:rPr>
              <a:t>Coordenador de Análises e Controle</a:t>
            </a:r>
            <a:endParaRPr lang="pt-BR" sz="1200" b="1" dirty="0">
              <a:cs typeface="+mn-cs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200" b="1" dirty="0" smtClean="0">
                <a:cs typeface="+mn-cs"/>
              </a:rPr>
              <a:t>Telefone: (19) 3735 5573 / e-mail: andre.oliveira@sanasa.com.br</a:t>
            </a:r>
            <a:endParaRPr lang="pt-BR" sz="1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66607" y="1269795"/>
            <a:ext cx="55140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Estações de Tratamento de Água da SANASA CAMPINAS: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33326" y="1962956"/>
            <a:ext cx="4912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❶ ETA 1: início de operação em 1936 com 300L/s e aumentada para 500L/s em 1953;</a:t>
            </a:r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❷ ETA 2: início de operação em 1963 com 600L/s;</a:t>
            </a:r>
            <a:endParaRPr lang="pt-BR" sz="1600" dirty="0"/>
          </a:p>
          <a:p>
            <a:endParaRPr lang="pt-BR" sz="16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4413614" y="4655794"/>
            <a:ext cx="4620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❸ ETA 3: início de operação em 1972 com 1.600L/s;</a:t>
            </a:r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❹ ETA 4: início de operação em 1991 com 2.400L/s;</a:t>
            </a:r>
            <a:endParaRPr lang="pt-BR" sz="1600" dirty="0"/>
          </a:p>
          <a:p>
            <a:endParaRPr lang="pt-BR" sz="16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41" y="1709305"/>
            <a:ext cx="4147127" cy="233275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6" y="3875809"/>
            <a:ext cx="4180288" cy="253538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70836" y="1219654"/>
            <a:ext cx="1362874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804" y="4270462"/>
            <a:ext cx="504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❺ ETA CAPIVARI: início de operação em 1988 com 360L/s nominal, sendo captação e tratamento;</a:t>
            </a:r>
            <a:endParaRPr lang="pt-BR" sz="1600" dirty="0"/>
          </a:p>
          <a:p>
            <a:endParaRPr lang="pt-BR" sz="16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25" y="3065171"/>
            <a:ext cx="3021566" cy="23370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35639" y="1723551"/>
            <a:ext cx="36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Captação do Rio Atibaia: corresponde a 98% do abastecimento da cidade de Campinas, aduzindo água bruta para as estações 1, 2, 3 e 4;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064812" y="1908869"/>
            <a:ext cx="685800" cy="70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42870" y="5497500"/>
            <a:ext cx="74574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0306" y="5568497"/>
            <a:ext cx="7289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Estas </a:t>
            </a:r>
            <a:r>
              <a:rPr lang="pt-BR" sz="1600" dirty="0">
                <a:solidFill>
                  <a:schemeClr val="bg1"/>
                </a:solidFill>
              </a:rPr>
              <a:t>estações de tratamento </a:t>
            </a:r>
            <a:r>
              <a:rPr lang="pt-BR" sz="1600" dirty="0" smtClean="0">
                <a:solidFill>
                  <a:schemeClr val="bg1"/>
                </a:solidFill>
              </a:rPr>
              <a:t>de água foram </a:t>
            </a:r>
            <a:r>
              <a:rPr lang="pt-BR" sz="1600" dirty="0">
                <a:solidFill>
                  <a:schemeClr val="bg1"/>
                </a:solidFill>
              </a:rPr>
              <a:t>concebidas </a:t>
            </a:r>
            <a:r>
              <a:rPr lang="pt-BR" sz="1600" dirty="0" smtClean="0">
                <a:solidFill>
                  <a:schemeClr val="bg1"/>
                </a:solidFill>
              </a:rPr>
              <a:t>do tipo </a:t>
            </a:r>
            <a:r>
              <a:rPr lang="pt-BR" sz="1600" dirty="0">
                <a:solidFill>
                  <a:schemeClr val="bg1"/>
                </a:solidFill>
              </a:rPr>
              <a:t>convencional de ciclo </a:t>
            </a:r>
            <a:r>
              <a:rPr lang="pt-BR" sz="1600" dirty="0" smtClean="0">
                <a:solidFill>
                  <a:schemeClr val="bg1"/>
                </a:solidFill>
              </a:rPr>
              <a:t>completo: pré oxidação, coagulação</a:t>
            </a:r>
            <a:r>
              <a:rPr lang="pt-BR" sz="1600" dirty="0">
                <a:solidFill>
                  <a:schemeClr val="bg1"/>
                </a:solidFill>
              </a:rPr>
              <a:t>, floculação, sedimentação, filtração, </a:t>
            </a:r>
            <a:r>
              <a:rPr lang="pt-BR" sz="1600" dirty="0" smtClean="0">
                <a:solidFill>
                  <a:schemeClr val="bg1"/>
                </a:solidFill>
              </a:rPr>
              <a:t>pós cloração, amoniação e fluoretação.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4" y="1328722"/>
            <a:ext cx="3349616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769" y="1211675"/>
            <a:ext cx="855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As ETAs 1 e 2, desde suas inaugurações, </a:t>
            </a:r>
            <a:r>
              <a:rPr lang="pt-BR" sz="1600" dirty="0"/>
              <a:t>o processo de desinfecção foi o gás cloro </a:t>
            </a:r>
            <a:r>
              <a:rPr lang="pt-BR" sz="1600" dirty="0" smtClean="0"/>
              <a:t>combinado com gás amônia mas a região </a:t>
            </a:r>
            <a:r>
              <a:rPr lang="pt-BR" sz="1600" dirty="0"/>
              <a:t>onde se localizava </a:t>
            </a:r>
            <a:r>
              <a:rPr lang="pt-BR" sz="1600" dirty="0" smtClean="0"/>
              <a:t>não </a:t>
            </a:r>
            <a:r>
              <a:rPr lang="pt-BR" sz="1600" dirty="0"/>
              <a:t>era </a:t>
            </a:r>
            <a:r>
              <a:rPr lang="pt-BR" sz="1600" dirty="0" smtClean="0"/>
              <a:t>adensada.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9" y="1947321"/>
            <a:ext cx="7104431" cy="44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2640" y="1125012"/>
            <a:ext cx="855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Hoje</a:t>
            </a:r>
            <a:r>
              <a:rPr lang="pt-BR" sz="1600" dirty="0"/>
              <a:t>, possui uma densidade populacional de quase 7.000 habitantes por Km² em seu </a:t>
            </a:r>
            <a:r>
              <a:rPr lang="pt-BR" sz="1600" dirty="0" smtClean="0"/>
              <a:t>entorno.</a:t>
            </a:r>
          </a:p>
          <a:p>
            <a:pPr algn="just"/>
            <a:endParaRPr lang="pt-BR" sz="1600" dirty="0" smtClean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98" y="1569028"/>
            <a:ext cx="6464539" cy="40335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29904" y="5685740"/>
            <a:ext cx="855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 </a:t>
            </a:r>
            <a:r>
              <a:rPr lang="pt-BR" sz="1600" dirty="0" smtClean="0"/>
              <a:t>SANASA sempre </a:t>
            </a:r>
            <a:r>
              <a:rPr lang="pt-BR" sz="1600" dirty="0"/>
              <a:t>se preocupou com a segurança do </a:t>
            </a:r>
            <a:r>
              <a:rPr lang="pt-BR" sz="1600" dirty="0" smtClean="0"/>
              <a:t>sistema adotando </a:t>
            </a:r>
            <a:r>
              <a:rPr lang="pt-BR" sz="1600" dirty="0"/>
              <a:t>medidas preventivas </a:t>
            </a:r>
            <a:r>
              <a:rPr lang="pt-BR" sz="1600" dirty="0" smtClean="0"/>
              <a:t>necessárias para </a:t>
            </a:r>
            <a:r>
              <a:rPr lang="pt-BR" sz="1600" dirty="0"/>
              <a:t>minimizar os impactos de uma eventual ocorrência de </a:t>
            </a:r>
            <a:r>
              <a:rPr lang="pt-BR" sz="1600" dirty="0" smtClean="0"/>
              <a:t>vazamento. Diante desta preocupação, optou em substituir as plantas de gases.</a:t>
            </a:r>
          </a:p>
        </p:txBody>
      </p:sp>
    </p:spTree>
    <p:extLst>
      <p:ext uri="{BB962C8B-B14F-4D97-AF65-F5344CB8AC3E}">
        <p14:creationId xmlns:p14="http://schemas.microsoft.com/office/powerpoint/2010/main" val="40146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8388" y="1131499"/>
            <a:ext cx="1018997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4249" y="1722356"/>
            <a:ext cx="8087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Avaliar as condições operacionais e comparar a qualidade da água tratada obtidas nas </a:t>
            </a:r>
            <a:r>
              <a:rPr lang="pt-BR" sz="2000" dirty="0" err="1"/>
              <a:t>ETAs</a:t>
            </a:r>
            <a:r>
              <a:rPr lang="pt-BR" sz="2000" dirty="0"/>
              <a:t> 1 e 2, que estavam utilizando agentes de desinfecção diferentes para tratar a mesma água bruta captada.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85" y="3000777"/>
            <a:ext cx="6007763" cy="3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2246162"/>
            <a:ext cx="7481265" cy="41788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1613" y="1539496"/>
            <a:ext cx="832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Este “Estudo comparativo da aplicação entre Cloro Gás e Hipoclorito de Sódio no processo de tratamento” foi realizado nas ETAs 1 e 2 de acordo com o cronograma: 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441613" y="1131643"/>
            <a:ext cx="1065613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5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29" y="1194334"/>
            <a:ext cx="7000568" cy="51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9052" y="1131643"/>
            <a:ext cx="2403222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RESULTADOS/DISCUSSÃO: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3" y="1563328"/>
            <a:ext cx="8705850" cy="37338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9052" y="5537310"/>
            <a:ext cx="857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• Houve um aumento médio de 85% na concentração do teor de sódio na água tratada com a solução de Hipoclorito de Sódio (ETA 1), mas estes teores estão abaixo do VMP.</a:t>
            </a:r>
          </a:p>
        </p:txBody>
      </p:sp>
    </p:spTree>
    <p:extLst>
      <p:ext uri="{BB962C8B-B14F-4D97-AF65-F5344CB8AC3E}">
        <p14:creationId xmlns:p14="http://schemas.microsoft.com/office/powerpoint/2010/main" val="114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997</Words>
  <Application>Microsoft Office PowerPoint</Application>
  <PresentationFormat>Apresentação na tela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ESTUDO COMPARATIVO DA APLICAÇÃO ENTRE CLORO GÁS E HIPOCLORITO DE SÓDIO NO PROCESSO DE TRATAMENTO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Araceli Avelleda</cp:lastModifiedBy>
  <cp:revision>20</cp:revision>
  <dcterms:created xsi:type="dcterms:W3CDTF">2022-04-25T15:52:50Z</dcterms:created>
  <dcterms:modified xsi:type="dcterms:W3CDTF">2022-05-11T14:25:11Z</dcterms:modified>
</cp:coreProperties>
</file>