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10" r:id="rId3"/>
    <p:sldId id="295" r:id="rId4"/>
    <p:sldId id="311" r:id="rId5"/>
    <p:sldId id="309" r:id="rId6"/>
    <p:sldId id="296" r:id="rId7"/>
    <p:sldId id="304" r:id="rId8"/>
    <p:sldId id="299" r:id="rId9"/>
    <p:sldId id="314" r:id="rId10"/>
    <p:sldId id="315" r:id="rId11"/>
    <p:sldId id="316" r:id="rId12"/>
    <p:sldId id="320" r:id="rId13"/>
    <p:sldId id="317" r:id="rId14"/>
    <p:sldId id="318" r:id="rId15"/>
    <p:sldId id="319" r:id="rId16"/>
    <p:sldId id="300" r:id="rId17"/>
    <p:sldId id="313" r:id="rId18"/>
    <p:sldId id="312" r:id="rId19"/>
    <p:sldId id="301" r:id="rId20"/>
    <p:sldId id="305" r:id="rId21"/>
    <p:sldId id="321" r:id="rId22"/>
    <p:sldId id="292" r:id="rId23"/>
    <p:sldId id="297" r:id="rId24"/>
    <p:sldId id="302" r:id="rId25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ED35D-FBB8-44D1-ACBD-C2F2BE5D245A}" v="30" dt="2022-05-06T20:04:35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idades.ibge.gov.br/brasil/sc/jaragua-do-sul/panorama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9525" y="2176597"/>
            <a:ext cx="9134475" cy="12524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4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DE DISTRIBUIÇÃO DE SACOS VERDES PARA COLETA SELETIVA</a:t>
            </a:r>
            <a:endParaRPr lang="pt-BR" sz="4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92576" y="4404724"/>
            <a:ext cx="4021046" cy="1655762"/>
          </a:xfrm>
        </p:spPr>
        <p:txBody>
          <a:bodyPr/>
          <a:lstStyle/>
          <a:p>
            <a:pPr algn="l"/>
            <a:r>
              <a:rPr lang="pt-BR" dirty="0"/>
              <a:t>Autora: Morgana Decker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18A7CC-D423-E30F-88A1-5C23D9AD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0" y="5542961"/>
            <a:ext cx="1844364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0"/>
            <a:ext cx="8405787" cy="495366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RECEBIMENTO E SEPARAÇÃO DOS SACOS VERDES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é recebido mensalmente no Samae em Jaraguá do Sul,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sendo necessários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aproximadamente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(duzentos) mil sacos verdes por mês.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C23159-2E2C-15B2-9E12-AD3CB0472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738">
            <a:off x="652030" y="4422415"/>
            <a:ext cx="2328355" cy="154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9D8807-B681-F23F-1065-86EADB42B8FF}"/>
              </a:ext>
            </a:extLst>
          </p:cNvPr>
          <p:cNvSpPr txBox="1"/>
          <p:nvPr/>
        </p:nvSpPr>
        <p:spPr>
          <a:xfrm>
            <a:off x="3092169" y="4353824"/>
            <a:ext cx="570790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separação e preparação dos sacos verdes para distribuição aos munícipes ocorre em parceria com as cooperativas de reciclagem credenciadas.</a:t>
            </a:r>
            <a:endParaRPr 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5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0"/>
            <a:ext cx="8674236" cy="495366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DISTRIBUIÇÃO DOS SACOS VERDES</a:t>
            </a:r>
            <a:endParaRPr lang="pt-B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distribuição dos sacos verdes é realizada a cada 5 (cinco) semanas conforme calendário de distribuição;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cada semana de entrega são distribuídas 5 (cinco) unidades por residência;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realizada pela empresa responsável pelo serviço de coleta seletiva no município; </a:t>
            </a:r>
            <a:endParaRPr lang="pt-BR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realizada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caráter de troca, sendo deixado o kit de sacos verdes mediante a coleta de material seletivo na residência;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Condomínios ou unidades multifamiliares, a entrega é realizada na sede do Samae.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0"/>
            <a:ext cx="8674236" cy="495366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CALENDÁRIO DE </a:t>
            </a:r>
          </a:p>
          <a:p>
            <a:pPr algn="l"/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DISTRIBUIÇÃO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</a:p>
          <a:p>
            <a:pPr algn="l"/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SACOS VERDES 2022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4B240-0111-6D91-E569-F091E504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778" y="1174473"/>
            <a:ext cx="2357108" cy="51592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B69577-F9CB-9E82-8F56-5B0CB98B0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551" y="1174473"/>
            <a:ext cx="2401948" cy="51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6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0"/>
            <a:ext cx="8405787" cy="495366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COLETA DOS SACOS VERDES</a:t>
            </a:r>
            <a:endParaRPr lang="pt-B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9D8807-B681-F23F-1065-86EADB42B8FF}"/>
              </a:ext>
            </a:extLst>
          </p:cNvPr>
          <p:cNvSpPr txBox="1"/>
          <p:nvPr/>
        </p:nvSpPr>
        <p:spPr>
          <a:xfrm>
            <a:off x="58723" y="2976484"/>
            <a:ext cx="470622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coleta dos sacos verdes é realizada durante a coleta seletiva do município.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Coleta Seletiva em Jaraguá do Sul: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  <a:cs typeface="Arial" panose="020B0604020202020204" pitchFamily="34" charset="0"/>
              </a:rPr>
              <a:t>Frequência Semanal;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  <a:cs typeface="Arial" panose="020B0604020202020204" pitchFamily="34" charset="0"/>
              </a:rPr>
              <a:t>Caminhão Baú;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  <a:cs typeface="Arial" panose="020B0604020202020204" pitchFamily="34" charset="0"/>
              </a:rPr>
              <a:t>De segunda-feira à sábado;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  <a:cs typeface="Arial" panose="020B0604020202020204" pitchFamily="34" charset="0"/>
              </a:rPr>
              <a:t>3 Equipes de coleta por turno;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Operam em 2 turnos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(1º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turno das 5h00min às 13h20min e o 2º turno das 13h20min às 21h40min). </a:t>
            </a:r>
            <a:endParaRPr lang="pt-BR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090505-C37E-6F75-95E5-A8391C23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915" y="2368508"/>
            <a:ext cx="3842156" cy="390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28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0"/>
            <a:ext cx="5519976" cy="507111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DESTINAÇÃO FINAL DOS SACOS VERDES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A Coleta Seletiva distribui o material coletado em 12 (doze) cooperativas de reciclagem credenciadas.</a:t>
            </a: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IMPORTANTE:  </a:t>
            </a:r>
            <a:r>
              <a:rPr 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Após a triagem nas cooperativas, os sacos verdes voltam a ser inseridos no processo de reciclagem do plástico.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6880D9-1CE1-2978-8059-5C3B09BD8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7" y="1785159"/>
            <a:ext cx="2754944" cy="184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7F489F-909C-B51E-BED0-9076AB2B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26" y="3915577"/>
            <a:ext cx="2754943" cy="204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0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8" y="1380020"/>
            <a:ext cx="8347065" cy="507111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ACOMPANHAMENTO E FISCALIZAÇÃO</a:t>
            </a:r>
          </a:p>
          <a:p>
            <a:pPr algn="l"/>
            <a:endParaRPr lang="pt-BR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Setor de Gerenciamento de Resíduos Sólidos do SAMAE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atua diretamente na fiscalização de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todas as etapas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envolvidas no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de Distribuição de Sacos Verdes, envolvendo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serviço de coleta seletiva,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entrega de saco verde, o acompanhamento e orientação das cooperativas de reciclagem, dentre outras atividades complementares à realização do programa, de modo a garantir que todas as etapas do programa sejam realizadas com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excelência e eficiência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278" y="1294293"/>
            <a:ext cx="8371443" cy="174418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Resultados e </a:t>
            </a:r>
            <a:r>
              <a:rPr lang="pt-BR" sz="2800" b="1" dirty="0"/>
              <a:t>D</a:t>
            </a:r>
            <a:r>
              <a:rPr lang="pt-BR" sz="2800" b="1" dirty="0">
                <a:solidFill>
                  <a:schemeClr val="tx1"/>
                </a:solidFill>
              </a:rPr>
              <a:t>iscussão</a:t>
            </a:r>
          </a:p>
          <a:p>
            <a:pPr algn="l">
              <a:spcBef>
                <a:spcPts val="0"/>
              </a:spcBef>
            </a:pPr>
            <a:endParaRPr lang="pt-BR" sz="2800" b="1" dirty="0">
              <a:solidFill>
                <a:schemeClr val="tx1"/>
              </a:solidFill>
            </a:endParaRPr>
          </a:p>
          <a:p>
            <a:pPr marL="457200" indent="-457200" algn="just">
              <a:buAutoNum type="arabicParenR"/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QUANTIDADE DE MATERIAL RECICLÁVEL DESTINADA À COLETA SELETIVA NO MUNICÍPIO DE JARAGUÁ DO SUL</a:t>
            </a:r>
            <a:endParaRPr lang="pt-BR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80512-EB30-CBBE-6DC2-C332CE984563}"/>
              </a:ext>
            </a:extLst>
          </p:cNvPr>
          <p:cNvSpPr txBox="1"/>
          <p:nvPr/>
        </p:nvSpPr>
        <p:spPr>
          <a:xfrm>
            <a:off x="38101" y="6025910"/>
            <a:ext cx="9105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município passou de um índice médio de 7% de reciclagem para 26%.</a:t>
            </a:r>
            <a:endParaRPr lang="pt-BR" sz="2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350364-8122-078D-AABA-538BF111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8" y="3038475"/>
            <a:ext cx="5686426" cy="2736175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BA6317D-EFA6-1186-4423-0B016E49C3C5}"/>
              </a:ext>
            </a:extLst>
          </p:cNvPr>
          <p:cNvSpPr/>
          <p:nvPr/>
        </p:nvSpPr>
        <p:spPr>
          <a:xfrm>
            <a:off x="6300132" y="3362012"/>
            <a:ext cx="2692866" cy="17441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Considerando o  </a:t>
            </a:r>
            <a:r>
              <a:rPr lang="pt-BR" b="1" dirty="0">
                <a:solidFill>
                  <a:schemeClr val="tx1"/>
                </a:solidFill>
              </a:rPr>
              <a:t>número de cargas coletadas </a:t>
            </a:r>
            <a:r>
              <a:rPr lang="pt-BR" dirty="0">
                <a:solidFill>
                  <a:schemeClr val="tx1"/>
                </a:solidFill>
              </a:rPr>
              <a:t>(caminhões baús cheios), </a:t>
            </a:r>
            <a:r>
              <a:rPr lang="pt-BR" b="1" dirty="0">
                <a:solidFill>
                  <a:schemeClr val="tx1"/>
                </a:solidFill>
              </a:rPr>
              <a:t>em 2021 </a:t>
            </a:r>
            <a:r>
              <a:rPr lang="pt-BR" dirty="0">
                <a:solidFill>
                  <a:schemeClr val="tx1"/>
                </a:solidFill>
              </a:rPr>
              <a:t>foram coletadas </a:t>
            </a:r>
            <a:r>
              <a:rPr lang="pt-BR" b="1" dirty="0">
                <a:solidFill>
                  <a:schemeClr val="tx1"/>
                </a:solidFill>
              </a:rPr>
              <a:t>5.702 cargas de material reciclável</a:t>
            </a: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278" y="1294293"/>
            <a:ext cx="8371443" cy="174418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Resultados e </a:t>
            </a:r>
            <a:r>
              <a:rPr lang="pt-BR" sz="2800" b="1" dirty="0"/>
              <a:t>D</a:t>
            </a:r>
            <a:r>
              <a:rPr lang="pt-BR" sz="2800" b="1" dirty="0">
                <a:solidFill>
                  <a:schemeClr val="tx1"/>
                </a:solidFill>
              </a:rPr>
              <a:t>iscussão</a:t>
            </a:r>
          </a:p>
          <a:p>
            <a:pPr algn="l">
              <a:spcBef>
                <a:spcPts val="0"/>
              </a:spcBef>
            </a:pPr>
            <a:endParaRPr lang="pt-BR" sz="2800" b="1" dirty="0">
              <a:solidFill>
                <a:schemeClr val="tx1"/>
              </a:solidFill>
            </a:endParaRPr>
          </a:p>
          <a:p>
            <a:pPr algn="just"/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2) PERCENTUAL DE RECICLAGEM EM FUNÇÃO DO POTÊNCIAL </a:t>
            </a:r>
            <a:endParaRPr lang="pt-BR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50F3770-989B-4F36-A7DF-C5B75CDA72A3}"/>
              </a:ext>
            </a:extLst>
          </p:cNvPr>
          <p:cNvSpPr/>
          <p:nvPr/>
        </p:nvSpPr>
        <p:spPr>
          <a:xfrm>
            <a:off x="5967998" y="4782657"/>
            <a:ext cx="3011647" cy="9731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 média no Brasil é de 13%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1400" dirty="0">
                <a:solidFill>
                  <a:schemeClr val="tx1"/>
                </a:solidFill>
              </a:rPr>
              <a:t>DI CREEDO</a:t>
            </a:r>
            <a:r>
              <a:rPr lang="pt-BR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2021)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DFF042A-CF26-48C5-918A-7977BB109952}"/>
              </a:ext>
            </a:extLst>
          </p:cNvPr>
          <p:cNvSpPr/>
          <p:nvPr/>
        </p:nvSpPr>
        <p:spPr>
          <a:xfrm>
            <a:off x="5967998" y="3038475"/>
            <a:ext cx="3011647" cy="160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Jaraguá do Sul - SC </a:t>
            </a:r>
            <a:r>
              <a:rPr lang="pt-BR" dirty="0">
                <a:solidFill>
                  <a:schemeClr val="tx1"/>
                </a:solidFill>
              </a:rPr>
              <a:t>está reciclando cerca de </a:t>
            </a:r>
            <a:r>
              <a:rPr lang="pt-BR" b="1" dirty="0">
                <a:solidFill>
                  <a:schemeClr val="tx1"/>
                </a:solidFill>
              </a:rPr>
              <a:t>60%</a:t>
            </a:r>
            <a:r>
              <a:rPr lang="pt-BR" dirty="0">
                <a:solidFill>
                  <a:schemeClr val="tx1"/>
                </a:solidFill>
              </a:rPr>
              <a:t> do total de resíduos gerados no município com </a:t>
            </a:r>
            <a:r>
              <a:rPr lang="pt-BR" b="1" dirty="0">
                <a:solidFill>
                  <a:schemeClr val="tx1"/>
                </a:solidFill>
              </a:rPr>
              <a:t>potencial de reciclagem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5CA72E-AEF5-DA31-21AE-22193AEC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8" y="3038475"/>
            <a:ext cx="5296639" cy="240063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EF8569-026A-A456-94EA-A42AC511879D}"/>
              </a:ext>
            </a:extLst>
          </p:cNvPr>
          <p:cNvSpPr txBox="1"/>
          <p:nvPr/>
        </p:nvSpPr>
        <p:spPr>
          <a:xfrm>
            <a:off x="46138" y="6050503"/>
            <a:ext cx="90517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Potencial de Reciclagem: 30% do Total de Resíduos Gerados no Município (Ref. Estudo de Gravimetria)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70302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278" y="1294293"/>
            <a:ext cx="8371443" cy="182990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Resultados e </a:t>
            </a:r>
            <a:r>
              <a:rPr lang="pt-BR" sz="2800" b="1" dirty="0"/>
              <a:t>D</a:t>
            </a:r>
            <a:r>
              <a:rPr lang="pt-BR" sz="2800" b="1" dirty="0">
                <a:solidFill>
                  <a:schemeClr val="tx1"/>
                </a:solidFill>
              </a:rPr>
              <a:t>iscussão</a:t>
            </a:r>
          </a:p>
          <a:p>
            <a:pPr algn="l">
              <a:spcBef>
                <a:spcPts val="0"/>
              </a:spcBef>
            </a:pPr>
            <a:endParaRPr lang="pt-BR" sz="2800" b="1" dirty="0">
              <a:solidFill>
                <a:schemeClr val="tx1"/>
              </a:solidFill>
            </a:endParaRPr>
          </a:p>
          <a:p>
            <a:pPr algn="just"/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3) ENGAJAMENTO DA POPULAÇÃO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B2F09FF-01EC-D55C-4140-435C73390C50}"/>
              </a:ext>
            </a:extLst>
          </p:cNvPr>
          <p:cNvSpPr/>
          <p:nvPr/>
        </p:nvSpPr>
        <p:spPr>
          <a:xfrm>
            <a:off x="289553" y="2976233"/>
            <a:ext cx="5721291" cy="14028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</a:rPr>
              <a:t>Pesquisa realizada quanto a prestação dos serviços do Samae no município de Jaraguá do Sul aponta que 94% da população entrevistada afirmou praticar a reciclagem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72A81D-D916-EBF5-C7A6-88CB0537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05" y="2651693"/>
            <a:ext cx="2823075" cy="372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5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1332399"/>
            <a:ext cx="8695303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Conclusões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programa vai ao encontro da Política Nacional de Resíduos Sólidos, promovendo o reaproveitamento e a reciclagem dos resíduos gerados no município.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BENEFÍCIOS: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21B2295-2BDD-2145-BF84-E857E96C47E7}"/>
              </a:ext>
            </a:extLst>
          </p:cNvPr>
          <p:cNvSpPr/>
          <p:nvPr/>
        </p:nvSpPr>
        <p:spPr>
          <a:xfrm>
            <a:off x="6309947" y="4326622"/>
            <a:ext cx="1434518" cy="8482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6B9603A-A8D3-210E-F8A1-C71E8290056F}"/>
              </a:ext>
            </a:extLst>
          </p:cNvPr>
          <p:cNvSpPr/>
          <p:nvPr/>
        </p:nvSpPr>
        <p:spPr>
          <a:xfrm>
            <a:off x="2258037" y="4337108"/>
            <a:ext cx="1434518" cy="8482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AMBIENTAL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0A27605-E376-C227-9E1D-0FD6509B2018}"/>
              </a:ext>
            </a:extLst>
          </p:cNvPr>
          <p:cNvSpPr/>
          <p:nvPr/>
        </p:nvSpPr>
        <p:spPr>
          <a:xfrm>
            <a:off x="4222488" y="4337108"/>
            <a:ext cx="1557526" cy="8482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ECONOMICO</a:t>
            </a: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8514324" cy="475252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sz="2800" b="1" dirty="0"/>
          </a:p>
          <a:p>
            <a:pPr algn="l"/>
            <a:endParaRPr lang="pt-BR" sz="2800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FBE774F-9D62-CD77-FB68-BECFCCB11797}"/>
              </a:ext>
            </a:extLst>
          </p:cNvPr>
          <p:cNvSpPr/>
          <p:nvPr/>
        </p:nvSpPr>
        <p:spPr>
          <a:xfrm>
            <a:off x="656722" y="2026462"/>
            <a:ext cx="756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JARAGUÁ DO SUL – SANTA CATARINA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BA196F-8F36-DE96-5195-96B34BD8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" y="2894570"/>
            <a:ext cx="3517788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3A648F-5281-C868-C495-830EB8EA2BE6}"/>
              </a:ext>
            </a:extLst>
          </p:cNvPr>
          <p:cNvSpPr txBox="1"/>
          <p:nvPr/>
        </p:nvSpPr>
        <p:spPr>
          <a:xfrm>
            <a:off x="3861714" y="3152775"/>
            <a:ext cx="5363644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b="1" dirty="0"/>
              <a:t>População</a:t>
            </a:r>
            <a:r>
              <a:rPr lang="pt-BR" sz="2000" dirty="0"/>
              <a:t> (IBGE,</a:t>
            </a:r>
            <a:r>
              <a:rPr lang="pt-BR" dirty="0"/>
              <a:t>2021</a:t>
            </a:r>
            <a:r>
              <a:rPr lang="pt-BR" sz="2000" dirty="0"/>
              <a:t>): </a:t>
            </a:r>
            <a:r>
              <a:rPr lang="pt-BR" sz="2000" b="1" dirty="0"/>
              <a:t>184.579</a:t>
            </a:r>
            <a:r>
              <a:rPr lang="pt-BR" sz="2000" dirty="0"/>
              <a:t>  habitantes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b="1" dirty="0"/>
              <a:t>Área</a:t>
            </a:r>
            <a:r>
              <a:rPr lang="pt-BR" sz="2000" dirty="0"/>
              <a:t>: </a:t>
            </a:r>
            <a:r>
              <a:rPr lang="pt-BR" sz="2000" b="1" dirty="0"/>
              <a:t>530,89 </a:t>
            </a:r>
            <a:r>
              <a:rPr lang="pt-BR" sz="2000" dirty="0"/>
              <a:t>km</a:t>
            </a:r>
            <a:r>
              <a:rPr lang="pt-BR" sz="2000" baseline="30000" dirty="0"/>
              <a:t>2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b="1" dirty="0"/>
              <a:t>Geração de Resíduos</a:t>
            </a:r>
            <a:r>
              <a:rPr lang="pt-BR" sz="2000" dirty="0"/>
              <a:t>:</a:t>
            </a:r>
            <a:r>
              <a:rPr lang="pt-BR" sz="2000" b="1" dirty="0"/>
              <a:t> 0,630 </a:t>
            </a:r>
            <a:r>
              <a:rPr lang="pt-BR" sz="2000" dirty="0"/>
              <a:t>kg/dia/habitante</a:t>
            </a:r>
          </a:p>
        </p:txBody>
      </p:sp>
    </p:spTree>
    <p:extLst>
      <p:ext uri="{BB962C8B-B14F-4D97-AF65-F5344CB8AC3E}">
        <p14:creationId xmlns:p14="http://schemas.microsoft.com/office/powerpoint/2010/main" val="247362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836385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Conclusões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BENEFÍCIO AMBIENTAL: </a:t>
            </a: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Uma maior quantidade de resíduos é utilizada em processos de reciclagem e reutilização, impactando positivamente o meio em que vivemos.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BENEFÍCIO ECONOMICO: </a:t>
            </a: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Uma parcela dos resíduos que antes eram destinados ao aterro sanitário hoje é destinada à coleta seletiva, diminuindo o custo envolvido na disposição final desses resíduos.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3728502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Conclusões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BENEFÍCIO SOCIAL: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(doze) cooperativas de reciclagem operam diariamente, com possibilidade de crescimento e melhores condições de trabalho e de vida, mudando a realidade de cerca de 120 pessoas e famílias.</a:t>
            </a:r>
            <a:endParaRPr lang="pt-BR" sz="1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20A389-0287-2682-12B7-F15BD9B4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24" y="2307929"/>
            <a:ext cx="4962545" cy="39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759" y="1268760"/>
            <a:ext cx="8209515" cy="432048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Creedo, E.B. Reciclagem dos resíduos públicos no Brasil em 2019.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Limpeza Pública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(Online), N. 106, p. 18-28, 2021.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IBGE - Instituto Brasileiro de Geografia e Estatística. </a:t>
            </a:r>
            <a: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Panorama do município de Jaraguá do Sul – SC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Disponível em: &lt;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https://cidades.ibge.gov.br/brasil/</a:t>
            </a:r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jaragua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-do-sul/panorama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&gt;. Acessado em Maio 2022.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346" y="1380023"/>
            <a:ext cx="8334979" cy="432048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Agradecimentos</a:t>
            </a: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Ao Samae Jaraguá do Sul pela confiança e oportunidade;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dirty="0"/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A Organização da Assemae Nacional por promover este evento permitindo discussões e benchmarking na área do saneamento entre diversos municípios e estados do Brasil.</a:t>
            </a:r>
          </a:p>
        </p:txBody>
      </p:sp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5963" y="1384922"/>
            <a:ext cx="8212074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sz="2800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400" b="1" kern="0" dirty="0">
                <a:cs typeface="Arial" pitchFamily="34" charset="0"/>
              </a:rPr>
              <a:t>Morgana Decker</a:t>
            </a:r>
          </a:p>
          <a:p>
            <a:pPr>
              <a:defRPr/>
            </a:pPr>
            <a:r>
              <a:rPr lang="pt-BR" sz="2400" kern="0" dirty="0">
                <a:cs typeface="Arial" pitchFamily="34" charset="0"/>
              </a:rPr>
              <a:t>Ger</a:t>
            </a:r>
            <a:r>
              <a:rPr lang="pt-BR" kern="0" dirty="0">
                <a:cs typeface="Arial" pitchFamily="34" charset="0"/>
              </a:rPr>
              <a:t>ência de Resíduos Sólidos do Samae de Jaraguá do Sul</a:t>
            </a:r>
            <a:endParaRPr lang="pt-BR" sz="2400" kern="0" dirty="0">
              <a:cs typeface="Arial" pitchFamily="34" charset="0"/>
            </a:endParaRPr>
          </a:p>
          <a:p>
            <a:pPr>
              <a:defRPr/>
            </a:pPr>
            <a:r>
              <a:rPr lang="pt-BR" sz="2400" kern="0" dirty="0">
                <a:cs typeface="Arial" pitchFamily="34" charset="0"/>
              </a:rPr>
              <a:t>Contato: (47) 2106-9163</a:t>
            </a:r>
          </a:p>
          <a:p>
            <a:pPr>
              <a:defRPr/>
            </a:pPr>
            <a:r>
              <a:rPr lang="pt-BR" sz="2400" kern="0" dirty="0">
                <a:cs typeface="Arial" pitchFamily="34" charset="0"/>
              </a:rPr>
              <a:t>E-mail: residuossolidos@samaejs.com.br</a:t>
            </a:r>
            <a:endParaRPr lang="pt-BR" sz="3200" kern="0" dirty="0">
              <a:cs typeface="Arial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2425" y="1380021"/>
            <a:ext cx="8724899" cy="475252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sz="2400" b="1" dirty="0"/>
          </a:p>
          <a:p>
            <a:pPr algn="l"/>
            <a:r>
              <a:rPr lang="pt-BR" dirty="0"/>
              <a:t>Lei Municipal Nº 6.880/2014 (e suas alterações): </a:t>
            </a:r>
          </a:p>
          <a:p>
            <a:pPr algn="l"/>
            <a:r>
              <a:rPr lang="pt-BR" dirty="0"/>
              <a:t>				Ratifica o </a:t>
            </a:r>
            <a:r>
              <a:rPr lang="pt-BR" b="1" dirty="0"/>
              <a:t>Programa RECICLA JARAGUÁ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CE144C-F189-2563-CCAD-0F194D728034}"/>
              </a:ext>
            </a:extLst>
          </p:cNvPr>
          <p:cNvSpPr txBox="1"/>
          <p:nvPr/>
        </p:nvSpPr>
        <p:spPr>
          <a:xfrm>
            <a:off x="66676" y="3429000"/>
            <a:ext cx="9010649" cy="299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Objetivo</a:t>
            </a:r>
            <a:r>
              <a:rPr lang="pt-BR" dirty="0"/>
              <a:t>: Ampliar o processo e melhorar a eficiência da coleta seletiva em Jaraguá do Sul, atendendo aos preceitos, objetivos e instrumentos da Política Nacional de Resíduos Sólidos;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Funcionamento</a:t>
            </a:r>
            <a:r>
              <a:rPr lang="pt-BR" dirty="0"/>
              <a:t>: O Poder Público credencia associações e cooperativas de recicladores para receberem o material reciclável coletado no município.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000" dirty="0"/>
              <a:t>CREDENCIAMENTO</a:t>
            </a:r>
            <a:r>
              <a:rPr lang="pt-BR" dirty="0"/>
              <a:t>                 Edital de Chamamento Público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E8A1529-3E37-559F-8708-D4CD0D505DDF}"/>
              </a:ext>
            </a:extLst>
          </p:cNvPr>
          <p:cNvSpPr/>
          <p:nvPr/>
        </p:nvSpPr>
        <p:spPr>
          <a:xfrm>
            <a:off x="2781300" y="6154785"/>
            <a:ext cx="485775" cy="123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2425" y="1313346"/>
            <a:ext cx="8724899" cy="3801579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O Poder Público se compromete a: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1800" dirty="0"/>
              <a:t>Criar </a:t>
            </a:r>
            <a:r>
              <a:rPr lang="pt-BR" sz="1800" b="1" dirty="0"/>
              <a:t>políticas públicas </a:t>
            </a:r>
            <a:r>
              <a:rPr lang="pt-BR" sz="1800" dirty="0"/>
              <a:t>voltadas à melhorar as condições sociais e de trabalho das dos recicladores que atuam no município;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Envidar esforços no sentido </a:t>
            </a:r>
            <a:r>
              <a:rPr lang="pt-BR" sz="1800" b="1" dirty="0"/>
              <a:t>de promover a capacitação, a orientação e a profissionalização</a:t>
            </a:r>
            <a:r>
              <a:rPr lang="pt-BR" sz="1800" dirty="0"/>
              <a:t> dos recicladores, com vistas ao melhoramento e aperfeiçoamento contínuo das condições de saúde, trabalho e renda.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34AC90-3528-8D62-8EFE-51846CFAEA46}"/>
              </a:ext>
            </a:extLst>
          </p:cNvPr>
          <p:cNvSpPr txBox="1"/>
          <p:nvPr/>
        </p:nvSpPr>
        <p:spPr>
          <a:xfrm>
            <a:off x="457199" y="5744679"/>
            <a:ext cx="862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PROGRAMA DE DISTRIBUIÇÃO DE SACOS VERDES PARA COLETA SELETIVA</a:t>
            </a:r>
          </a:p>
        </p:txBody>
      </p:sp>
    </p:spTree>
    <p:extLst>
      <p:ext uri="{BB962C8B-B14F-4D97-AF65-F5344CB8AC3E}">
        <p14:creationId xmlns:p14="http://schemas.microsoft.com/office/powerpoint/2010/main" val="9856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3455" y="1303818"/>
            <a:ext cx="8628620" cy="475252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sz="28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dirty="0"/>
              <a:t>O </a:t>
            </a:r>
            <a:r>
              <a:rPr lang="pt-BR" b="1" dirty="0">
                <a:solidFill>
                  <a:srgbClr val="0070C0"/>
                </a:solidFill>
              </a:rPr>
              <a:t>Programa de Distribuição de Sacos Verdes para Coleta Seletiva </a:t>
            </a:r>
            <a:r>
              <a:rPr lang="pt-BR" dirty="0"/>
              <a:t>consiste na distribuição de embalagens plásticas propícias ao armazenamento de material reciclado, denominadas de Saco Verde, tendo como finalidade fomentar e incentivar a reciclagem no município, fazendo com que a partir do recebimento dos sacos verdes a população seja estimulada a separar corretamente os seus resíduos, destinando os materiais recicláveis à coleta seletiva.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BR" dirty="0"/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9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3455" y="1303818"/>
            <a:ext cx="8628620" cy="475252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Objetivo Principal </a:t>
            </a:r>
          </a:p>
          <a:p>
            <a:pPr algn="l"/>
            <a:endParaRPr lang="pt-BR" sz="2800" b="1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Aumentar a quantidade de material reciclável destinado à coleta seletiva no município de Jaraguá do Sul – SC. 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3455" y="1303818"/>
            <a:ext cx="8628620" cy="475252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Objetivos Específicos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Aumentar o engajamento da população na separação dos seus resíduos; 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tx1"/>
                </a:solidFill>
              </a:rPr>
              <a:t>Garantir condições operacionais para as associações e cooperativas de reciclagem;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Diminuir a quantidade de resíduos destinada para Aterro Sanitário;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Estimular a reciclagem e a reutilização dos materiais.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9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405787" cy="216929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anose="020F0502020204030204" pitchFamily="34" charset="0"/>
                <a:cs typeface="Arial" panose="020B0604020202020204" pitchFamily="34" charset="0"/>
              </a:rPr>
              <a:t>O programa contempla diversas etapas que envolvem todo o ciclo desde a aquisição dos sacos plásticos, passando pela distribuição e logística de coleta, até a destinação final do material coletado.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Arial" panose="020B0604020202020204" pitchFamily="34" charset="0"/>
              </a:rPr>
              <a:t>ETAPAS</a:t>
            </a:r>
            <a:r>
              <a:rPr lang="pt-BR" sz="20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t-BR" sz="20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AQUISIÇÃO DOS SACOS VERDES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RECEBIMENTO E SEPARAÇÃO DOS SACOS VERDES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DISTRIBUIÇÃO DOS SACOS VERDES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COLETA SELETIVA DOS SACOS VERDES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DESTINAÇÃO FINAL DOS SACOS VERDES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ACOMPANHAMENTO E FISCALIZAÇÃO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0"/>
            <a:ext cx="8405787" cy="495366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/>
              <a:t>Material e Métodos</a:t>
            </a:r>
          </a:p>
          <a:p>
            <a:pPr algn="l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AQUISIÇÃO DOS SACOS VERDES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A aquisição dos sacos verdes é realizada a partir de processo licitatório tipo Registro de Preço realizado pelo Samae anualmente.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A estimativa anual é de 1.200.000 unidades.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3C21F4-0D38-21C1-5A54-95C5F0FA0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31" y="3529668"/>
            <a:ext cx="2533454" cy="273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BFB119C-469D-042A-9B8C-CE7FC8C19961}"/>
              </a:ext>
            </a:extLst>
          </p:cNvPr>
          <p:cNvSpPr txBox="1"/>
          <p:nvPr/>
        </p:nvSpPr>
        <p:spPr>
          <a:xfrm>
            <a:off x="394284" y="4411176"/>
            <a:ext cx="5821978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Descrição dos Sacos Verdes: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embalagens fabricadas na cor verde, em material reciclável, com capacidade de 100 litros, com arte estampada nos sacos verdes indicando que devem ser utilizados para acondicionamento de material reciclado.</a:t>
            </a:r>
            <a:endParaRPr lang="pt-B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50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4377</TotalTime>
  <Words>1233</Words>
  <Application>Microsoft Office PowerPoint</Application>
  <PresentationFormat>Apresentação na tela (4:3)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Tema do Office</vt:lpstr>
      <vt:lpstr>PROGRAMA DE DISTRIBUIÇÃO DE SACOS VERDES PARA COLETA SELETIVA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Morgana Decker</cp:lastModifiedBy>
  <cp:revision>14</cp:revision>
  <cp:lastPrinted>2022-05-10T17:28:26Z</cp:lastPrinted>
  <dcterms:created xsi:type="dcterms:W3CDTF">2022-04-25T15:52:50Z</dcterms:created>
  <dcterms:modified xsi:type="dcterms:W3CDTF">2022-05-10T19:10:50Z</dcterms:modified>
</cp:coreProperties>
</file>