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72" r:id="rId9"/>
    <p:sldId id="262" r:id="rId10"/>
    <p:sldId id="264" r:id="rId11"/>
    <p:sldId id="265" r:id="rId12"/>
    <p:sldId id="270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iVoRnbh3mctaMYwtkZ+z3hfB03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8343d7d3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28343d7d3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4145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605a0dad2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12605a0dad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605a0dad2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12605a0dad2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605a0dad2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12605a0dad2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29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605a0dad2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12605a0dad2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141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605a0dad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12605a0dad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80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unb.br/bitstream/10482/12138/1/ARTIGO_EducacaoAmbientalEngenharia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0" y="1817225"/>
            <a:ext cx="91440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5740"/>
              <a:buFont typeface="Arial"/>
              <a:buNone/>
            </a:pPr>
            <a:r>
              <a:rPr lang="pt-BR" sz="3077" b="1" dirty="0"/>
              <a:t>PROJETO DOE SEU ÓLEO: UMA ALTERNATIVA DE SUSTENTABILIDADE ECONÔMICA E A EDUCAÇÃO AMBIENTAL EM ESCOLAS E COMUNIDADES DO CRATO - CEARÁ.</a:t>
            </a:r>
            <a:endParaRPr sz="3077" b="1" dirty="0"/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800"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379499" y="4290425"/>
            <a:ext cx="3334661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None/>
            </a:pPr>
            <a:r>
              <a:rPr lang="pt-BR" dirty="0"/>
              <a:t>Autores: </a:t>
            </a:r>
            <a:r>
              <a:rPr lang="pt-BR" sz="2000" i="1" dirty="0"/>
              <a:t>Ramos de Souza, André 1º autor</a:t>
            </a:r>
            <a:r>
              <a:rPr lang="pt-BR" sz="2000" dirty="0"/>
              <a:t>[1]</a:t>
            </a:r>
            <a:r>
              <a:rPr lang="pt-BR" sz="2000" i="1" dirty="0"/>
              <a:t>; Oliveira de Sousa, Karla </a:t>
            </a:r>
            <a:r>
              <a:rPr lang="pt-BR" sz="2000" i="1" dirty="0" err="1"/>
              <a:t>Millena</a:t>
            </a:r>
            <a:r>
              <a:rPr lang="pt-BR" sz="2000" i="1" dirty="0"/>
              <a:t> 2º autor; 3º ; </a:t>
            </a:r>
            <a:r>
              <a:rPr lang="pt-BR" sz="2000" i="1" dirty="0" err="1"/>
              <a:t>Orleam</a:t>
            </a:r>
            <a:r>
              <a:rPr lang="pt-BR" sz="2000" i="1" dirty="0"/>
              <a:t> Rafael Novais de Alencar </a:t>
            </a:r>
            <a:r>
              <a:rPr lang="pt-BR" sz="2000" i="1" dirty="0" err="1"/>
              <a:t>autor;Machado</a:t>
            </a:r>
            <a:r>
              <a:rPr lang="pt-BR" sz="2000" i="1" dirty="0"/>
              <a:t> Araújo, </a:t>
            </a:r>
            <a:r>
              <a:rPr lang="pt-BR" sz="2000" i="1" dirty="0" err="1"/>
              <a:t>Jadna</a:t>
            </a:r>
            <a:r>
              <a:rPr lang="pt-BR" sz="2000" i="1" dirty="0"/>
              <a:t> Maria, Paulo Roque, </a:t>
            </a:r>
            <a:r>
              <a:rPr lang="pt-BR" sz="2000" i="1" dirty="0" err="1"/>
              <a:t>Cicera</a:t>
            </a:r>
            <a:r>
              <a:rPr lang="pt-BR" sz="2000" i="1" dirty="0"/>
              <a:t> </a:t>
            </a:r>
            <a:r>
              <a:rPr lang="pt-BR" sz="2000" i="1" dirty="0" err="1"/>
              <a:t>Laural</a:t>
            </a:r>
            <a:r>
              <a:rPr lang="pt-BR" sz="2000" i="1" dirty="0"/>
              <a:t> 4º autor; De Brito Gonçalves, José </a:t>
            </a:r>
            <a:r>
              <a:rPr lang="pt-BR" sz="2000" i="1" dirty="0" err="1"/>
              <a:t>Yarley</a:t>
            </a:r>
            <a:r>
              <a:rPr lang="pt-BR" sz="2000" i="1" dirty="0"/>
              <a:t> 5º autor;</a:t>
            </a:r>
            <a:endParaRPr sz="2000" i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86" name="Google Shape;8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150" y="5408600"/>
            <a:ext cx="1505850" cy="10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 txBox="1">
            <a:spLocks noGrp="1"/>
          </p:cNvSpPr>
          <p:nvPr>
            <p:ph type="subTitle" idx="1"/>
          </p:nvPr>
        </p:nvSpPr>
        <p:spPr>
          <a:xfrm>
            <a:off x="343924" y="1380025"/>
            <a:ext cx="86406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 dirty="0">
                <a:solidFill>
                  <a:schemeClr val="dk1"/>
                </a:solidFill>
              </a:rPr>
              <a:t>Resultados e discussão</a:t>
            </a:r>
            <a:endParaRPr dirty="0">
              <a:solidFill>
                <a:schemeClr val="dk1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pt-BR" sz="1800" dirty="0"/>
              <a:t>De acordo com o exposto, é esperado como resultado, que haja uma diminuição na ocorrência de entupimentos das tubulações em decorrência de incrustações formadas por óleos e gorduras. Além disso, espera-se também que as pessoas compreendam a necessidade desse projeto e contribuam para sua boa aceitação, pois os benefícios são múltiplos.</a:t>
            </a:r>
            <a:endParaRPr dirty="0"/>
          </a:p>
        </p:txBody>
      </p:sp>
      <p:pic>
        <p:nvPicPr>
          <p:cNvPr id="161" name="Google Shape;16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24" y="3843375"/>
            <a:ext cx="4092652" cy="215208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4572000" y="4693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06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Divulgação em escola parceira;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343924" y="6053421"/>
            <a:ext cx="364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latin typeface="Calibri"/>
                <a:ea typeface="Calibri"/>
                <a:cs typeface="Calibri"/>
                <a:sym typeface="Calibri"/>
              </a:rPr>
              <a:t>Fonte: Autoral;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8343d7d33_0_6"/>
          <p:cNvSpPr txBox="1">
            <a:spLocks noGrp="1"/>
          </p:cNvSpPr>
          <p:nvPr>
            <p:ph type="subTitle" idx="1"/>
          </p:nvPr>
        </p:nvSpPr>
        <p:spPr>
          <a:xfrm>
            <a:off x="343924" y="1380025"/>
            <a:ext cx="86787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 dirty="0">
                <a:solidFill>
                  <a:schemeClr val="dk1"/>
                </a:solidFill>
              </a:rPr>
              <a:t>Resultados e discussão</a:t>
            </a:r>
            <a:endParaRPr dirty="0">
              <a:solidFill>
                <a:schemeClr val="dk1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sz="1800" dirty="0" err="1"/>
              <a:t>Ghesti</a:t>
            </a:r>
            <a:r>
              <a:rPr lang="pt-BR" sz="1800" dirty="0"/>
              <a:t> et al. 2012 trabalharam a educação ambiental e a coleta de óleo no projeto </a:t>
            </a:r>
            <a:r>
              <a:rPr lang="pt-BR" sz="1800" dirty="0" err="1"/>
              <a:t>Biogama</a:t>
            </a:r>
            <a:r>
              <a:rPr lang="pt-BR" sz="1800" dirty="0"/>
              <a:t> e obtiveram boa aceitação pela população de onde foi aplicado e pelos discentes e docentes da FGA, no que concerne a reciclagem dos óleos comestíveis. Obtiveram resultados positivos, pois o projeto teve os impactos sociais esperados. Analisando outros estudos sobre a reciclagem de óleo para a produção de sabão, tem-se resultados positivos, embasando ainda mais que o projeto Doe seu óleo da SAAEC está no caminho certo para  atingir seus objetivos.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endParaRPr sz="1800" dirty="0"/>
          </a:p>
        </p:txBody>
      </p:sp>
      <p:pic>
        <p:nvPicPr>
          <p:cNvPr id="169" name="Google Shape;169;g128343d7d33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975" y="4305299"/>
            <a:ext cx="2438225" cy="18273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28343d7d33_0_6"/>
          <p:cNvSpPr txBox="1"/>
          <p:nvPr/>
        </p:nvSpPr>
        <p:spPr>
          <a:xfrm>
            <a:off x="5029200" y="5034304"/>
            <a:ext cx="291172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07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Divulgação com as parcerias;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28343d7d33_0_6"/>
          <p:cNvSpPr txBox="1"/>
          <p:nvPr/>
        </p:nvSpPr>
        <p:spPr>
          <a:xfrm>
            <a:off x="2590975" y="6208813"/>
            <a:ext cx="364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latin typeface="Calibri"/>
                <a:ea typeface="Calibri"/>
                <a:cs typeface="Calibri"/>
                <a:sym typeface="Calibri"/>
              </a:rPr>
              <a:t>Fonte: Autoral;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subTitle" idx="1"/>
          </p:nvPr>
        </p:nvSpPr>
        <p:spPr>
          <a:xfrm>
            <a:off x="343925" y="1380025"/>
            <a:ext cx="86787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 dirty="0">
                <a:solidFill>
                  <a:schemeClr val="dk1"/>
                </a:solidFill>
              </a:rPr>
              <a:t>Resultados e discussão</a:t>
            </a:r>
            <a:endParaRPr lang="pt-BR" dirty="0">
              <a:solidFill>
                <a:schemeClr val="dk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29CC96-41F1-3945-4F07-BAA0524B1AE1}"/>
              </a:ext>
            </a:extLst>
          </p:cNvPr>
          <p:cNvSpPr txBox="1"/>
          <p:nvPr/>
        </p:nvSpPr>
        <p:spPr>
          <a:xfrm>
            <a:off x="242749" y="1846118"/>
            <a:ext cx="855732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 consumo médio de água no Brasil é de 152,1 litros por habitante 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 consumo médio de água na cidade do Crato Ceará é de 220 litros por habitante 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Taxa de ocupação domiciliar para a cidade do Crato 3,71 IBGE 2007.</a:t>
            </a:r>
          </a:p>
          <a:p>
            <a:r>
              <a:rPr lang="pt-BR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Fontes:    tratabrasil.org.br, IBGE 2007</a:t>
            </a:r>
          </a:p>
          <a:p>
            <a:endParaRPr lang="pt-BR"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Este projeto teve seu inicio em fevereiro de 2022 e já arrecadou a quantidade de 245 litros de óleo com uma média de 100 litros por mês e gerando uma renda de 200,00 reais mensais,  se levarmos em consideração a parte ambiental que 1 litro de óleo polui 20.000 litros de água e considerando a </a:t>
            </a:r>
            <a:r>
              <a:rPr lang="pt-BR" sz="18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percapta</a:t>
            </a:r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acima citada e a media de óleo arrecadada, veremos que o projeto já evitou a contaminação de 2.000.000 litros de água por mês, volume este que abastece a quantidade de 303 pessoas mensais levando em consideração a </a:t>
            </a:r>
            <a:r>
              <a:rPr lang="pt-BR" sz="18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percapta</a:t>
            </a:r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da cidade do Crato e  438 pessoas mensais levando em consideração a </a:t>
            </a:r>
            <a:r>
              <a:rPr lang="pt-BR" sz="18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percapta</a:t>
            </a:r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nacional.</a:t>
            </a:r>
          </a:p>
        </p:txBody>
      </p:sp>
    </p:spTree>
    <p:extLst>
      <p:ext uri="{BB962C8B-B14F-4D97-AF65-F5344CB8AC3E}">
        <p14:creationId xmlns:p14="http://schemas.microsoft.com/office/powerpoint/2010/main" val="14096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subTitle" idx="1"/>
          </p:nvPr>
        </p:nvSpPr>
        <p:spPr>
          <a:xfrm>
            <a:off x="343925" y="1380025"/>
            <a:ext cx="86787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 dirty="0">
                <a:solidFill>
                  <a:schemeClr val="dk1"/>
                </a:solidFill>
              </a:rPr>
              <a:t>Conclusões</a:t>
            </a:r>
            <a:endParaRPr dirty="0">
              <a:solidFill>
                <a:schemeClr val="dk1"/>
              </a:solidFill>
            </a:endParaRPr>
          </a:p>
          <a:p>
            <a:pPr marL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800" dirty="0"/>
              <a:t>O projeto Doe seu óleo foi implantado e está em desenvolvimento. O projeto está sendo apresentado nas escolas e comunidades, os pontos de coleta estão sendo postos nos locais determinados para serem coletados com o maior envolvimento da sociedade.</a:t>
            </a:r>
          </a:p>
        </p:txBody>
      </p:sp>
      <p:pic>
        <p:nvPicPr>
          <p:cNvPr id="177" name="Google Shape;17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13" y="3417200"/>
            <a:ext cx="3620575" cy="27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/>
          <p:nvPr/>
        </p:nvSpPr>
        <p:spPr>
          <a:xfrm>
            <a:off x="333950" y="2941250"/>
            <a:ext cx="218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07-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Divulgação com as parcerias;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333950" y="6132613"/>
            <a:ext cx="364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Calibri"/>
                <a:ea typeface="Calibri"/>
                <a:cs typeface="Calibri"/>
                <a:sym typeface="Calibri"/>
              </a:rPr>
              <a:t>Fonte: Autoral;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000" y="3417200"/>
            <a:ext cx="4143725" cy="27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4635000" y="2941250"/>
            <a:ext cx="414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08-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Divulgação com as parcerias;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 txBox="1"/>
          <p:nvPr/>
        </p:nvSpPr>
        <p:spPr>
          <a:xfrm>
            <a:off x="4635000" y="6132613"/>
            <a:ext cx="364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Calibri"/>
                <a:ea typeface="Calibri"/>
                <a:cs typeface="Calibri"/>
                <a:sym typeface="Calibri"/>
              </a:rPr>
              <a:t>Fonte: Autoral;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>
            <a:spLocks noGrp="1"/>
          </p:cNvSpPr>
          <p:nvPr>
            <p:ph type="subTitle" idx="1"/>
          </p:nvPr>
        </p:nvSpPr>
        <p:spPr>
          <a:xfrm>
            <a:off x="343923" y="1380025"/>
            <a:ext cx="88002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>
                <a:solidFill>
                  <a:schemeClr val="dk1"/>
                </a:solidFill>
              </a:rPr>
              <a:t>Referências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MORAIS, A.B.; SOUZA, A. O. Fabricação de sabão artesanal a partir do óleo comestível usado, como alternativa para gerar empreendedorismo, renda, trabalho, inclusão social e sustentabilidade econômica na região do Mato Grande. </a:t>
            </a:r>
            <a:r>
              <a:rPr lang="pt-BR" sz="1800" b="1"/>
              <a:t>IX congresso de iniciação científica da IFRN</a:t>
            </a:r>
            <a:r>
              <a:rPr lang="pt-BR" sz="1800"/>
              <a:t>, 2013, Currais Novos RN, p. 1126- 1135. Rio Grande do Norte, 2013.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GHESTI, G. F.; RODRIGUES, J. P.; SOUZA, J. S. A.; MACEDO, J. L.; GAIO, L. M.; SILVA, J. S. A educação ambiental na Engenharia e a reciclagem de óleo residual coletado: projeto de extensão Biogama.</a:t>
            </a:r>
            <a:r>
              <a:rPr lang="pt-BR" sz="1800" b="1"/>
              <a:t> Revista Participação UnB</a:t>
            </a:r>
            <a:r>
              <a:rPr lang="pt-BR" sz="1800"/>
              <a:t>. Brasília, p. 29-37, 2012. Disponível em &lt;</a:t>
            </a:r>
            <a:r>
              <a:rPr lang="pt-BR" sz="1800">
                <a:uFill>
                  <a:noFill/>
                </a:uFill>
                <a:hlinkClick r:id="rId3"/>
              </a:rPr>
              <a:t> https://repositorio.unb.br/bitstream/10482/12138/1/ARTIGO_EducacaoAmbientalEngenharia.pdf</a:t>
            </a:r>
            <a:r>
              <a:rPr lang="pt-BR" sz="1800"/>
              <a:t>&gt; Acesso em: 18/02/2022.</a:t>
            </a:r>
            <a:endParaRPr sz="1800"/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850" y="3176925"/>
            <a:ext cx="4324125" cy="3243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 txBox="1"/>
          <p:nvPr/>
        </p:nvSpPr>
        <p:spPr>
          <a:xfrm>
            <a:off x="513746" y="1532423"/>
            <a:ext cx="72729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Agradecimentos</a:t>
            </a: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Agradecimentos aos autores do artigo, e todos os colaboradores da Instituição SAAEC.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>
            <a:spLocks noGrp="1"/>
          </p:cNvSpPr>
          <p:nvPr>
            <p:ph type="subTitle" idx="1"/>
          </p:nvPr>
        </p:nvSpPr>
        <p:spPr>
          <a:xfrm>
            <a:off x="692277" y="1632572"/>
            <a:ext cx="7272808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 dirty="0">
                <a:solidFill>
                  <a:schemeClr val="dk1"/>
                </a:solidFill>
              </a:rPr>
              <a:t>OBRIGADO!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dirty="0"/>
              <a:t>Orleam Rafael - </a:t>
            </a:r>
            <a:r>
              <a:rPr lang="pt-BR" dirty="0" err="1"/>
              <a:t>Tel</a:t>
            </a:r>
            <a:r>
              <a:rPr lang="pt-BR" dirty="0"/>
              <a:t>: (88) 9928-0682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343926" y="1380021"/>
            <a:ext cx="7776864" cy="47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>
                <a:solidFill>
                  <a:schemeClr val="dk1"/>
                </a:solidFill>
              </a:rPr>
              <a:t>Introdução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150" y="5408600"/>
            <a:ext cx="1505850" cy="10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775" y="1975804"/>
            <a:ext cx="6282376" cy="36491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523725" y="1975800"/>
            <a:ext cx="82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605a0dad2_1_1"/>
          <p:cNvSpPr txBox="1">
            <a:spLocks noGrp="1"/>
          </p:cNvSpPr>
          <p:nvPr>
            <p:ph type="subTitle" idx="1"/>
          </p:nvPr>
        </p:nvSpPr>
        <p:spPr>
          <a:xfrm>
            <a:off x="343926" y="1380021"/>
            <a:ext cx="4736074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 dirty="0">
                <a:solidFill>
                  <a:schemeClr val="dk1"/>
                </a:solidFill>
              </a:rPr>
              <a:t>Introdução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100" name="Google Shape;100;g12605a0dad2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150" y="5408600"/>
            <a:ext cx="1505850" cy="10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12605a0dad2_1_1"/>
          <p:cNvSpPr txBox="1"/>
          <p:nvPr/>
        </p:nvSpPr>
        <p:spPr>
          <a:xfrm>
            <a:off x="523725" y="1975800"/>
            <a:ext cx="82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g12605a0dad2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561" y="2405225"/>
            <a:ext cx="7068566" cy="324266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12605a0dad2_1_1"/>
          <p:cNvSpPr txBox="1"/>
          <p:nvPr/>
        </p:nvSpPr>
        <p:spPr>
          <a:xfrm>
            <a:off x="835450" y="1946575"/>
            <a:ext cx="512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O CAMINHO: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605a0dad2_1_10"/>
          <p:cNvSpPr txBox="1">
            <a:spLocks noGrp="1"/>
          </p:cNvSpPr>
          <p:nvPr>
            <p:ph type="subTitle" idx="1"/>
          </p:nvPr>
        </p:nvSpPr>
        <p:spPr>
          <a:xfrm>
            <a:off x="285476" y="1332171"/>
            <a:ext cx="77769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>
                <a:solidFill>
                  <a:schemeClr val="dk1"/>
                </a:solidFill>
              </a:rPr>
              <a:t>Introdução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9" name="Google Shape;109;g12605a0dad2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150" y="5408600"/>
            <a:ext cx="1505850" cy="10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2605a0dad2_1_10"/>
          <p:cNvSpPr txBox="1"/>
          <p:nvPr/>
        </p:nvSpPr>
        <p:spPr>
          <a:xfrm>
            <a:off x="523725" y="1975800"/>
            <a:ext cx="82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2605a0dad2_1_10"/>
          <p:cNvSpPr txBox="1"/>
          <p:nvPr/>
        </p:nvSpPr>
        <p:spPr>
          <a:xfrm>
            <a:off x="844200" y="2083825"/>
            <a:ext cx="82998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misturados a outros resíduos e destinado ao Aterro Sanitário ou Lixões, aumenta a carga orgânica e com isso contribui para o aumento da geração dos 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Gases de Efeito Estufa 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</a:t>
            </a: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principalmente o gás Metano (CH4);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Impossibilita a reciclagem dos Resíduos por contaminação;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2605a0dad2_1_10"/>
          <p:cNvSpPr txBox="1"/>
          <p:nvPr/>
        </p:nvSpPr>
        <p:spPr>
          <a:xfrm>
            <a:off x="720850" y="39519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01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Rio contaminado por oléo;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g12605a0dad2_1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5650" y="4275288"/>
            <a:ext cx="1918775" cy="1166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2605a0dad2_1_10"/>
          <p:cNvSpPr txBox="1"/>
          <p:nvPr/>
        </p:nvSpPr>
        <p:spPr>
          <a:xfrm>
            <a:off x="844200" y="54038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Google Imagens;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2605a0dad2_1_10"/>
          <p:cNvSpPr txBox="1"/>
          <p:nvPr/>
        </p:nvSpPr>
        <p:spPr>
          <a:xfrm>
            <a:off x="285475" y="1780975"/>
            <a:ext cx="586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DANOS AO MEIO AMBIENTE: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12605a0dad2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9950" y="4275288"/>
            <a:ext cx="1800925" cy="11435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2605a0dad2_1_10"/>
          <p:cNvSpPr txBox="1"/>
          <p:nvPr/>
        </p:nvSpPr>
        <p:spPr>
          <a:xfrm>
            <a:off x="4185725" y="3951900"/>
            <a:ext cx="364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latin typeface="Calibri"/>
                <a:ea typeface="Calibri"/>
                <a:cs typeface="Calibri"/>
                <a:sym typeface="Calibri"/>
              </a:rPr>
              <a:t>Figura 02- </a:t>
            </a: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Solo contaminado por oléo;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12605a0dad2_1_10"/>
          <p:cNvSpPr txBox="1"/>
          <p:nvPr/>
        </p:nvSpPr>
        <p:spPr>
          <a:xfrm>
            <a:off x="4249950" y="5419138"/>
            <a:ext cx="364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Calibri"/>
                <a:ea typeface="Calibri"/>
                <a:cs typeface="Calibri"/>
                <a:sym typeface="Calibri"/>
              </a:rPr>
              <a:t>Fonte: Google Imagens;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subTitle" idx="1"/>
          </p:nvPr>
        </p:nvSpPr>
        <p:spPr>
          <a:xfrm>
            <a:off x="343930" y="1380018"/>
            <a:ext cx="77769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 dirty="0">
                <a:solidFill>
                  <a:schemeClr val="dk1"/>
                </a:solidFill>
              </a:rPr>
              <a:t>Objetivo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/>
              <a:t>O projeto consiste em desenvolver a educação ambiental em escolas e comunidades do Crato, para que crianças e adultos doem seus restos de óleos, que serão reutilizados para produção de sabão, evitando assim a degradação do meio ambiente.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/>
          </a:p>
        </p:txBody>
      </p:sp>
      <p:pic>
        <p:nvPicPr>
          <p:cNvPr id="124" name="Google Shape;1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150" y="5408600"/>
            <a:ext cx="1505850" cy="10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>
            <a:spLocks noGrp="1"/>
          </p:cNvSpPr>
          <p:nvPr>
            <p:ph type="subTitle" idx="1"/>
          </p:nvPr>
        </p:nvSpPr>
        <p:spPr>
          <a:xfrm>
            <a:off x="343930" y="1380021"/>
            <a:ext cx="7776864" cy="47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>
                <a:solidFill>
                  <a:schemeClr val="dk1"/>
                </a:solidFill>
              </a:rPr>
              <a:t>Material e métodos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572575" y="186871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1166825" y="1786225"/>
            <a:ext cx="7404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A primeira etapa foi a elaboração do projeto junto com a empresa parceira da região do Cariri-Ceará. Após a confirmação da parceria, o Projeto Doe Seu Óleo, apresentou uma condição a ser seguida pela empresa, que é fazer a coleta do óleo e pagar uma taxa de 2,00 por cada litro;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275" y="3355855"/>
            <a:ext cx="2933060" cy="254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8150" y="5408600"/>
            <a:ext cx="1505850" cy="10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4399335" y="37334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03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Reunião com a empresa parceira;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1466275" y="5895913"/>
            <a:ext cx="364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latin typeface="Calibri"/>
                <a:ea typeface="Calibri"/>
                <a:cs typeface="Calibri"/>
                <a:sym typeface="Calibri"/>
              </a:rPr>
              <a:t>Fonte: Autoral;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605a0dad2_1_42"/>
          <p:cNvSpPr txBox="1">
            <a:spLocks noGrp="1"/>
          </p:cNvSpPr>
          <p:nvPr>
            <p:ph type="subTitle" idx="1"/>
          </p:nvPr>
        </p:nvSpPr>
        <p:spPr>
          <a:xfrm>
            <a:off x="343930" y="1380021"/>
            <a:ext cx="77769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>
                <a:solidFill>
                  <a:schemeClr val="dk1"/>
                </a:solidFill>
              </a:rPr>
              <a:t>Material e métodos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50" name="Google Shape;150;g12605a0dad2_1_42"/>
          <p:cNvSpPr txBox="1"/>
          <p:nvPr/>
        </p:nvSpPr>
        <p:spPr>
          <a:xfrm>
            <a:off x="572575" y="186871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12605a0dad2_1_42"/>
          <p:cNvSpPr txBox="1"/>
          <p:nvPr/>
        </p:nvSpPr>
        <p:spPr>
          <a:xfrm>
            <a:off x="1166825" y="1594637"/>
            <a:ext cx="7923835" cy="446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seguida, decidiu-se quais escolas e comunidades receberiam os ecopontos. Após a escolha dos locais, a equipe do projeto iniciou a apresentação nesses locais com o uso de slides ou em banner e infográficos, o Projeto Doe Seu Óleo. Para o armazenamento do óleo, foram reaproveitados tambores que foram utilizados para o transporte de cloro pela SAAEC ( Sociedade Anônima de Água e Esgoto do Crato), e foi colocado em cada tambor o logotipo do Projeto Doe Seu Óleo, foram cadastradas associações para que todo o óleo arrecadados serem revertidos em dinheiro e serem doados para as mesmas.</a:t>
            </a:r>
          </a:p>
          <a:p>
            <a:pPr marL="0" lvl="0" indent="4572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metodologia de pagamento se dá através de transferência bancaria entre a empresa que recebe o óleo e a associação escolhida, o doador terá a lista das associações cadastradas no projeto.</a:t>
            </a:r>
          </a:p>
          <a:p>
            <a:pPr marL="0" lvl="0" indent="4572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12605a0dad2_1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6225" y="5486425"/>
            <a:ext cx="1505850" cy="10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2605a0dad2_1_42"/>
          <p:cNvSpPr txBox="1"/>
          <p:nvPr/>
        </p:nvSpPr>
        <p:spPr>
          <a:xfrm>
            <a:off x="478095" y="6244673"/>
            <a:ext cx="364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latin typeface="Calibri"/>
                <a:ea typeface="Calibri"/>
                <a:cs typeface="Calibri"/>
                <a:sym typeface="Calibri"/>
              </a:rPr>
              <a:t>Fonte: Autoral;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53;g12605a0dad2_1_42">
            <a:extLst>
              <a:ext uri="{FF2B5EF4-FFF2-40B4-BE49-F238E27FC236}">
                <a16:creationId xmlns:a16="http://schemas.microsoft.com/office/drawing/2014/main" id="{FCFA028A-ECF4-155F-125A-69BF35725C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30" y="5347158"/>
            <a:ext cx="1825805" cy="990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4;g12605a0dad2_1_42">
            <a:extLst>
              <a:ext uri="{FF2B5EF4-FFF2-40B4-BE49-F238E27FC236}">
                <a16:creationId xmlns:a16="http://schemas.microsoft.com/office/drawing/2014/main" id="{5BA4534C-BFBE-0EC3-81E8-793E1E8F4ED0}"/>
              </a:ext>
            </a:extLst>
          </p:cNvPr>
          <p:cNvSpPr txBox="1"/>
          <p:nvPr/>
        </p:nvSpPr>
        <p:spPr>
          <a:xfrm>
            <a:off x="2169735" y="5520689"/>
            <a:ext cx="301236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04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Divulgação em escola parceira;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28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605a0dad2_1_42"/>
          <p:cNvSpPr txBox="1">
            <a:spLocks noGrp="1"/>
          </p:cNvSpPr>
          <p:nvPr>
            <p:ph type="subTitle" idx="1"/>
          </p:nvPr>
        </p:nvSpPr>
        <p:spPr>
          <a:xfrm>
            <a:off x="343930" y="1380021"/>
            <a:ext cx="77769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>
                <a:solidFill>
                  <a:schemeClr val="dk1"/>
                </a:solidFill>
              </a:rPr>
              <a:t>Material e métodos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50" name="Google Shape;150;g12605a0dad2_1_42"/>
          <p:cNvSpPr txBox="1"/>
          <p:nvPr/>
        </p:nvSpPr>
        <p:spPr>
          <a:xfrm>
            <a:off x="572575" y="186871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12605a0dad2_1_42"/>
          <p:cNvSpPr txBox="1"/>
          <p:nvPr/>
        </p:nvSpPr>
        <p:spPr>
          <a:xfrm>
            <a:off x="1220165" y="2132563"/>
            <a:ext cx="7923835" cy="354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SAAEC vem trabalhando junto as associações orientando para que elas utilizem esse dinheiro para ajudar as pessoas mais carentes de sua comunidade a pagar sua tarifa de água, essa ideia se deu através das demandas que existem diariamente e a companhia não tem como fazer diretamente a exclusão da divida por se tratar de uma renúncia de receita gerando assim improbidade administrativa.   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</a:pPr>
            <a:r>
              <a:rPr lang="pt-B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Salientamos que a água é o bem mais precioso e necessário na vida de cada um de nós e tudo que pudermos fazer para ajudar as pessoas a terem este liquido precioso em seus domicílios estamos dispostos a fazer.</a:t>
            </a:r>
          </a:p>
          <a:p>
            <a:pPr marL="0" lvl="0" indent="4572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12605a0dad2_1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6225" y="5486425"/>
            <a:ext cx="1505850" cy="106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061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605a0dad2_1_32"/>
          <p:cNvSpPr txBox="1">
            <a:spLocks noGrp="1"/>
          </p:cNvSpPr>
          <p:nvPr>
            <p:ph type="subTitle" idx="1"/>
          </p:nvPr>
        </p:nvSpPr>
        <p:spPr>
          <a:xfrm>
            <a:off x="343930" y="1380021"/>
            <a:ext cx="77769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b="1">
                <a:solidFill>
                  <a:schemeClr val="dk1"/>
                </a:solidFill>
              </a:rPr>
              <a:t>Material e métodos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41" name="Google Shape;141;g12605a0dad2_1_32"/>
          <p:cNvSpPr txBox="1"/>
          <p:nvPr/>
        </p:nvSpPr>
        <p:spPr>
          <a:xfrm>
            <a:off x="572575" y="186871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2605a0dad2_1_32"/>
          <p:cNvSpPr txBox="1"/>
          <p:nvPr/>
        </p:nvSpPr>
        <p:spPr>
          <a:xfrm>
            <a:off x="1264100" y="1924825"/>
            <a:ext cx="7404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latin typeface="Calibri"/>
                <a:ea typeface="Calibri"/>
                <a:cs typeface="Calibri"/>
                <a:sym typeface="Calibri"/>
              </a:rPr>
              <a:t>ETAPAS DO PROCESSO DE COLETA :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g12605a0dad2_1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6225" y="5486425"/>
            <a:ext cx="1505850" cy="10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2605a0dad2_1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30" y="2452525"/>
            <a:ext cx="7119052" cy="187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D7BD24-DFB3-32BE-0485-DDF4EA852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2667" r="5413" b="26777"/>
          <a:stretch/>
        </p:blipFill>
        <p:spPr>
          <a:xfrm>
            <a:off x="343930" y="4549180"/>
            <a:ext cx="2339677" cy="1870093"/>
          </a:xfrm>
          <a:prstGeom prst="rect">
            <a:avLst/>
          </a:prstGeom>
        </p:spPr>
      </p:pic>
      <p:sp>
        <p:nvSpPr>
          <p:cNvPr id="8" name="Google Shape;162;p5">
            <a:extLst>
              <a:ext uri="{FF2B5EF4-FFF2-40B4-BE49-F238E27FC236}">
                <a16:creationId xmlns:a16="http://schemas.microsoft.com/office/drawing/2014/main" id="{29356A30-4FC7-2776-22FE-DE5D8E7846A2}"/>
              </a:ext>
            </a:extLst>
          </p:cNvPr>
          <p:cNvSpPr txBox="1"/>
          <p:nvPr/>
        </p:nvSpPr>
        <p:spPr>
          <a:xfrm>
            <a:off x="2683607" y="5042969"/>
            <a:ext cx="27527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Figura 05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Eco Ponto;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5;g12605a0dad2_1_42">
            <a:extLst>
              <a:ext uri="{FF2B5EF4-FFF2-40B4-BE49-F238E27FC236}">
                <a16:creationId xmlns:a16="http://schemas.microsoft.com/office/drawing/2014/main" id="{002F201D-6457-B36D-B95C-F022C8FEE5C4}"/>
              </a:ext>
            </a:extLst>
          </p:cNvPr>
          <p:cNvSpPr txBox="1"/>
          <p:nvPr/>
        </p:nvSpPr>
        <p:spPr>
          <a:xfrm>
            <a:off x="2683607" y="6132620"/>
            <a:ext cx="1694429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latin typeface="Calibri"/>
                <a:ea typeface="Calibri"/>
                <a:cs typeface="Calibri"/>
                <a:sym typeface="Calibri"/>
              </a:rPr>
              <a:t>Fonte: Instagram SAAEC;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1167</Words>
  <Application>Microsoft Office PowerPoint</Application>
  <PresentationFormat>Apresentação na tela (4:3)</PresentationFormat>
  <Paragraphs>71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Arial</vt:lpstr>
      <vt:lpstr>Calibri</vt:lpstr>
      <vt:lpstr>Tema do Office</vt:lpstr>
      <vt:lpstr>PROJETO DOE SEU ÓLEO: UMA ALTERNATIVA DE SUSTENTABILIDADE ECONÔMICA E A EDUCAÇÃO AMBIENTAL EM ESCOLAS E COMUNIDADES DO CRATO - CEARÁ.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DOE SEU ÓLEO: UMA ALTERNATIVA DE SUSTENTABILIDADE ECONÔMICA E A EDUCAÇÃO AMBIENTAL EM ESCOLAS E COMUNIDADES DO CRATO - CEARÁ. </dc:title>
  <dc:creator>Paulo Scalize</dc:creator>
  <cp:lastModifiedBy>RAFAEL</cp:lastModifiedBy>
  <cp:revision>4</cp:revision>
  <dcterms:created xsi:type="dcterms:W3CDTF">2022-04-25T15:52:50Z</dcterms:created>
  <dcterms:modified xsi:type="dcterms:W3CDTF">2022-05-11T03:27:27Z</dcterms:modified>
</cp:coreProperties>
</file>