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58" r:id="rId7"/>
    <p:sldId id="281" r:id="rId8"/>
    <p:sldId id="280" r:id="rId9"/>
    <p:sldId id="263" r:id="rId10"/>
    <p:sldId id="275" r:id="rId11"/>
    <p:sldId id="264" r:id="rId12"/>
    <p:sldId id="266" r:id="rId13"/>
    <p:sldId id="261" r:id="rId14"/>
    <p:sldId id="265" r:id="rId15"/>
    <p:sldId id="267" r:id="rId16"/>
    <p:sldId id="270" r:id="rId17"/>
    <p:sldId id="271" r:id="rId18"/>
    <p:sldId id="272" r:id="rId19"/>
    <p:sldId id="273" r:id="rId20"/>
    <p:sldId id="274" r:id="rId21"/>
    <p:sldId id="276" r:id="rId22"/>
    <p:sldId id="268" r:id="rId23"/>
    <p:sldId id="269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EE6"/>
    <a:srgbClr val="FBFA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9821" autoAdjust="0"/>
  </p:normalViewPr>
  <p:slideViewPr>
    <p:cSldViewPr snapToGrid="0" showGuides="1">
      <p:cViewPr>
        <p:scale>
          <a:sx n="80" d="100"/>
          <a:sy n="80" d="100"/>
        </p:scale>
        <p:origin x="-33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62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haefer@ufrgs.br" TargetMode="External"/><Relationship Id="rId2" Type="http://schemas.openxmlformats.org/officeDocument/2006/relationships/hyperlink" Target="mailto:geraldo_thiesen@yahoo.com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021278" y="1123828"/>
            <a:ext cx="10485912" cy="2387600"/>
          </a:xfrm>
        </p:spPr>
        <p:txBody>
          <a:bodyPr anchor="ctr" anchorCtr="0">
            <a:noAutofit/>
          </a:bodyPr>
          <a:lstStyle/>
          <a:p>
            <a:pPr algn="ctr"/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UTILIZAÇÃO DE COMPÓSITOS DE CINZA PESADA E FERRO COMO MEIO SUPORTE DE BIOFILME EM FILTRO BIOLÓGICO PERCOLADOR EM PÓS-TRATAMENTO DE EFLUENTES.</a:t>
            </a:r>
            <a:endParaRPr lang="pt-BR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058880" y="3313215"/>
            <a:ext cx="10400807" cy="2259940"/>
          </a:xfrm>
        </p:spPr>
        <p:txBody>
          <a:bodyPr>
            <a:noAutofit/>
          </a:bodyPr>
          <a:lstStyle/>
          <a:p>
            <a:r>
              <a:rPr lang="pt-BR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Autores: </a:t>
            </a:r>
          </a:p>
          <a:p>
            <a:r>
              <a:rPr lang="pt-BR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Geraldo Tadeu da Silva Thiesen</a:t>
            </a:r>
            <a:endParaRPr lang="pt-BR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pt-B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Engenheiro Mecânico, Servidor Público na empresa COMUSA. Mestrando do Depto. de Metalurgia, UFRGS, Porto Alegre, RS, Brasil; </a:t>
            </a:r>
            <a:r>
              <a:rPr lang="pt-B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gsilva@comusa.rs.gov.br</a:t>
            </a:r>
            <a:r>
              <a:rPr lang="pt-B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pt-BR" sz="1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Lirio</a:t>
            </a:r>
            <a:r>
              <a:rPr lang="pt-BR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1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Schaeffer</a:t>
            </a:r>
            <a:endParaRPr lang="pt-BR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pt-B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Engenheiro Mecânico. Prof. Dr.-Ing., Coordenador do </a:t>
            </a:r>
            <a:r>
              <a:rPr lang="pt-BR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LdTM</a:t>
            </a:r>
            <a:r>
              <a:rPr lang="pt-B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PPGEM, Depto. de Metalurgia, UFRGS, </a:t>
            </a:r>
            <a:r>
              <a:rPr lang="pt-BR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PortoAlegre</a:t>
            </a:r>
            <a:r>
              <a:rPr lang="pt-B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RS, Brasil; </a:t>
            </a:r>
            <a:r>
              <a:rPr lang="pt-BR" sz="18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schaefer@ufrgs.br</a:t>
            </a:r>
            <a:r>
              <a:rPr lang="pt-B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pt-BR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Vinicius Martins</a:t>
            </a:r>
            <a:endParaRPr lang="pt-BR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pt-B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Tecnólogo em Fabricação Mecânica. Prof. Dr. </a:t>
            </a:r>
            <a:r>
              <a:rPr lang="pt-BR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IFSul</a:t>
            </a:r>
            <a:r>
              <a:rPr lang="pt-B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Campus Sapucaia do Sul; UFRGS,. Porto Alegre, RS, Brasil; viniciushiper@yahoo.com.br.</a:t>
            </a:r>
            <a:endParaRPr lang="pt-BR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3203253" y="1700543"/>
            <a:ext cx="5785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pt-BR" sz="3200" b="1" dirty="0" smtClean="0"/>
              <a:t>Demanda Química de Oxigênio </a:t>
            </a:r>
            <a:endParaRPr lang="pt-BR" sz="3200" b="1" dirty="0"/>
          </a:p>
        </p:txBody>
      </p:sp>
      <p:sp>
        <p:nvSpPr>
          <p:cNvPr id="12" name="Retângulo 11"/>
          <p:cNvSpPr/>
          <p:nvPr/>
        </p:nvSpPr>
        <p:spPr>
          <a:xfrm>
            <a:off x="587753" y="2472438"/>
            <a:ext cx="1093658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pt-BR" sz="2400" dirty="0" smtClean="0"/>
              <a:t>Método com refluxo fechado com </a:t>
            </a:r>
            <a:r>
              <a:rPr lang="pt-BR" sz="2400" dirty="0" err="1" smtClean="0"/>
              <a:t>dicromato</a:t>
            </a:r>
            <a:r>
              <a:rPr lang="pt-BR" sz="2400" dirty="0" smtClean="0"/>
              <a:t> de potássio</a:t>
            </a:r>
          </a:p>
          <a:p>
            <a:pPr algn="ctr">
              <a:buFontTx/>
              <a:buChar char="-"/>
            </a:pPr>
            <a:endParaRPr lang="pt-BR" sz="2400" dirty="0" smtClean="0"/>
          </a:p>
          <a:p>
            <a:pPr algn="ctr">
              <a:buFontTx/>
              <a:buChar char="-"/>
            </a:pPr>
            <a:endParaRPr lang="pt-BR" sz="2400" dirty="0" smtClean="0"/>
          </a:p>
          <a:p>
            <a:pPr algn="ctr"/>
            <a:r>
              <a:rPr lang="pt-BR" sz="2400" dirty="0" smtClean="0"/>
              <a:t>A matéria orgânica e outras substâncias passíveis de oxidação são misturadas com </a:t>
            </a:r>
          </a:p>
          <a:p>
            <a:pPr algn="ctr"/>
            <a:r>
              <a:rPr lang="pt-BR" sz="2400" dirty="0" smtClean="0"/>
              <a:t>uma solução de </a:t>
            </a:r>
            <a:r>
              <a:rPr lang="pt-BR" sz="2400" dirty="0" err="1" smtClean="0"/>
              <a:t>dicromato</a:t>
            </a:r>
            <a:r>
              <a:rPr lang="pt-BR" sz="2400" dirty="0" smtClean="0"/>
              <a:t> de potássio (K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Cr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O</a:t>
            </a:r>
            <a:r>
              <a:rPr lang="pt-BR" sz="2400" baseline="-25000" dirty="0" smtClean="0"/>
              <a:t>7</a:t>
            </a:r>
            <a:r>
              <a:rPr lang="pt-BR" sz="2400" dirty="0" smtClean="0"/>
              <a:t>) e ácido sulfúrico concentrado (H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SO</a:t>
            </a:r>
            <a:r>
              <a:rPr lang="pt-BR" sz="2400" baseline="-25000" dirty="0" smtClean="0"/>
              <a:t>4</a:t>
            </a:r>
            <a:r>
              <a:rPr lang="pt-BR" sz="2400" dirty="0" smtClean="0"/>
              <a:t>)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21545" y="1491963"/>
            <a:ext cx="9144000" cy="2387600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OBJETIVOS</a:t>
            </a:r>
            <a:b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VISÃO GERAL</a:t>
            </a:r>
            <a: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MATERIAIS E MÉTODOS</a:t>
            </a:r>
            <a: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RESULTADOS/DISCUSSÃO</a:t>
            </a:r>
            <a:b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CONCLUSÃO</a:t>
            </a:r>
            <a:b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DÚVIDAS</a:t>
            </a:r>
            <a:r>
              <a:rPr lang="pt-BR" sz="2000" b="1" dirty="0" smtClean="0">
                <a:noFill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000" b="1" dirty="0" smtClean="0">
                <a:noFill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t-B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524000" y="1349458"/>
            <a:ext cx="9144000" cy="2387600"/>
          </a:xfrm>
        </p:spPr>
        <p:txBody>
          <a:bodyPr anchor="t" anchorCtr="0">
            <a:normAutofit/>
          </a:bodyPr>
          <a:lstStyle/>
          <a:p>
            <a:pPr algn="ctr"/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Fluxograma de desenvolvimento do trabalho</a:t>
            </a:r>
            <a:endParaRPr lang="pt-BR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805049" y="2038885"/>
            <a:ext cx="8217725" cy="4611295"/>
            <a:chOff x="1304" y="4830"/>
            <a:chExt cx="8642" cy="4388"/>
          </a:xfrm>
        </p:grpSpPr>
        <p:sp>
          <p:nvSpPr>
            <p:cNvPr id="3075" name="Line 3"/>
            <p:cNvSpPr>
              <a:spLocks noChangeShapeType="1"/>
            </p:cNvSpPr>
            <p:nvPr/>
          </p:nvSpPr>
          <p:spPr bwMode="auto">
            <a:xfrm>
              <a:off x="3585" y="8314"/>
              <a:ext cx="0" cy="1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5689" y="8792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8886" y="8404"/>
              <a:ext cx="0" cy="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78" name="Caixa de texto 179"/>
            <p:cNvSpPr txBox="1">
              <a:spLocks noChangeArrowheads="1"/>
            </p:cNvSpPr>
            <p:nvPr/>
          </p:nvSpPr>
          <p:spPr bwMode="auto">
            <a:xfrm>
              <a:off x="4909" y="5416"/>
              <a:ext cx="2877" cy="53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Mistura com 10% de Fe em pó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79" name="Caixa de texto 181"/>
            <p:cNvSpPr txBox="1">
              <a:spLocks noChangeArrowheads="1"/>
            </p:cNvSpPr>
            <p:nvPr/>
          </p:nvSpPr>
          <p:spPr bwMode="auto">
            <a:xfrm>
              <a:off x="4679" y="6596"/>
              <a:ext cx="3107" cy="36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Compactação  100 N/mm</a:t>
              </a:r>
              <a:r>
                <a:rPr kumimoji="0" lang="pt-BR" sz="1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80" name="Conector reto 183"/>
            <p:cNvSpPr>
              <a:spLocks noChangeShapeType="1"/>
            </p:cNvSpPr>
            <p:nvPr/>
          </p:nvSpPr>
          <p:spPr bwMode="auto">
            <a:xfrm>
              <a:off x="4631" y="7116"/>
              <a:ext cx="31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81" name="Conector reto 190"/>
            <p:cNvSpPr>
              <a:spLocks noChangeShapeType="1"/>
            </p:cNvSpPr>
            <p:nvPr/>
          </p:nvSpPr>
          <p:spPr bwMode="auto">
            <a:xfrm>
              <a:off x="4642" y="7733"/>
              <a:ext cx="31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82" name="Caixa de texto 192"/>
            <p:cNvSpPr txBox="1">
              <a:spLocks noChangeArrowheads="1"/>
            </p:cNvSpPr>
            <p:nvPr/>
          </p:nvSpPr>
          <p:spPr bwMode="auto">
            <a:xfrm>
              <a:off x="5045" y="8074"/>
              <a:ext cx="2375" cy="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Sinterização </a:t>
              </a: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1500°C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83" name="Caixa de texto 195"/>
            <p:cNvSpPr txBox="1">
              <a:spLocks noChangeArrowheads="1"/>
            </p:cNvSpPr>
            <p:nvPr/>
          </p:nvSpPr>
          <p:spPr bwMode="auto">
            <a:xfrm>
              <a:off x="2546" y="8067"/>
              <a:ext cx="2363" cy="40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Características</a:t>
              </a: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físicas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84" name="Caixa de texto 205"/>
            <p:cNvSpPr txBox="1">
              <a:spLocks noChangeArrowheads="1"/>
            </p:cNvSpPr>
            <p:nvPr/>
          </p:nvSpPr>
          <p:spPr bwMode="auto">
            <a:xfrm>
              <a:off x="1304" y="8631"/>
              <a:ext cx="2471" cy="58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Densidade do sinterizado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85" name="Conector reto 220"/>
            <p:cNvSpPr>
              <a:spLocks noChangeShapeType="1"/>
            </p:cNvSpPr>
            <p:nvPr/>
          </p:nvSpPr>
          <p:spPr bwMode="auto">
            <a:xfrm>
              <a:off x="6040" y="6963"/>
              <a:ext cx="0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86" name="Caixa de texto 239"/>
            <p:cNvSpPr txBox="1">
              <a:spLocks noChangeArrowheads="1"/>
            </p:cNvSpPr>
            <p:nvPr/>
          </p:nvSpPr>
          <p:spPr bwMode="auto">
            <a:xfrm>
              <a:off x="7956" y="8019"/>
              <a:ext cx="1990" cy="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MEV d</a:t>
              </a: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 Sinterizado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8195" y="8586"/>
              <a:ext cx="1328" cy="4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</a:t>
              </a: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88" name="Conector reto 162"/>
            <p:cNvSpPr>
              <a:spLocks noChangeShapeType="1"/>
            </p:cNvSpPr>
            <p:nvPr/>
          </p:nvSpPr>
          <p:spPr bwMode="auto">
            <a:xfrm>
              <a:off x="3585" y="7866"/>
              <a:ext cx="53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6040" y="5264"/>
              <a:ext cx="0" cy="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>
              <a:off x="6040" y="5937"/>
              <a:ext cx="0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6040" y="6444"/>
              <a:ext cx="0" cy="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7810" y="7116"/>
              <a:ext cx="0" cy="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4631" y="7116"/>
              <a:ext cx="0" cy="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>
              <a:off x="4642" y="7580"/>
              <a:ext cx="0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>
              <a:off x="7810" y="7580"/>
              <a:ext cx="0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6040" y="7866"/>
              <a:ext cx="0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>
              <a:off x="6040" y="7753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>
              <a:off x="8886" y="7866"/>
              <a:ext cx="0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99" name="Conector reto 200"/>
            <p:cNvSpPr>
              <a:spLocks noChangeShapeType="1"/>
            </p:cNvSpPr>
            <p:nvPr/>
          </p:nvSpPr>
          <p:spPr bwMode="auto">
            <a:xfrm>
              <a:off x="2360" y="8519"/>
              <a:ext cx="25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00" name="Conector reto 233"/>
            <p:cNvSpPr>
              <a:spLocks noChangeShapeType="1"/>
            </p:cNvSpPr>
            <p:nvPr/>
          </p:nvSpPr>
          <p:spPr bwMode="auto">
            <a:xfrm>
              <a:off x="2360" y="8516"/>
              <a:ext cx="0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01" name="Conector reto 167"/>
            <p:cNvSpPr>
              <a:spLocks noChangeShapeType="1"/>
            </p:cNvSpPr>
            <p:nvPr/>
          </p:nvSpPr>
          <p:spPr bwMode="auto">
            <a:xfrm>
              <a:off x="3585" y="7866"/>
              <a:ext cx="0" cy="2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02" name="Caixa de texto 206"/>
            <p:cNvSpPr txBox="1">
              <a:spLocks noChangeArrowheads="1"/>
            </p:cNvSpPr>
            <p:nvPr/>
          </p:nvSpPr>
          <p:spPr bwMode="auto">
            <a:xfrm>
              <a:off x="3862" y="8633"/>
              <a:ext cx="2292" cy="57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Superfície Es</a:t>
              </a: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pecífica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>
              <a:off x="4909" y="8519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04" name="Text Box 32"/>
            <p:cNvSpPr txBox="1">
              <a:spLocks noChangeArrowheads="1"/>
            </p:cNvSpPr>
            <p:nvPr/>
          </p:nvSpPr>
          <p:spPr bwMode="auto">
            <a:xfrm>
              <a:off x="4021" y="6011"/>
              <a:ext cx="4059" cy="49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Determinação da Curva de Compressibilidade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05" name="Caixa de texto 156"/>
            <p:cNvSpPr txBox="1">
              <a:spLocks noChangeArrowheads="1"/>
            </p:cNvSpPr>
            <p:nvPr/>
          </p:nvSpPr>
          <p:spPr bwMode="auto">
            <a:xfrm>
              <a:off x="5045" y="4830"/>
              <a:ext cx="2620" cy="43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Cinza </a:t>
              </a: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Pesada Moída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06" name="Caixa de texto 186"/>
            <p:cNvSpPr txBox="1">
              <a:spLocks noChangeArrowheads="1"/>
            </p:cNvSpPr>
            <p:nvPr/>
          </p:nvSpPr>
          <p:spPr bwMode="auto">
            <a:xfrm>
              <a:off x="3862" y="7247"/>
              <a:ext cx="1913" cy="35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Densidade </a:t>
              </a: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aparente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07" name="Caixa de texto 187"/>
            <p:cNvSpPr txBox="1">
              <a:spLocks noChangeArrowheads="1"/>
            </p:cNvSpPr>
            <p:nvPr/>
          </p:nvSpPr>
          <p:spPr bwMode="auto">
            <a:xfrm>
              <a:off x="6653" y="7247"/>
              <a:ext cx="1905" cy="35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Densidade </a:t>
              </a: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 verde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524000" y="993200"/>
            <a:ext cx="9144000" cy="2387600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Construção do Protótipo do Filtro Biológico</a:t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pt-B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t-BR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33011" y="2291937"/>
          <a:ext cx="5184019" cy="3360717"/>
        </p:xfrm>
        <a:graphic>
          <a:graphicData uri="http://schemas.openxmlformats.org/drawingml/2006/table">
            <a:tbl>
              <a:tblPr/>
              <a:tblGrid>
                <a:gridCol w="2623251"/>
                <a:gridCol w="1631722"/>
                <a:gridCol w="929046"/>
              </a:tblGrid>
              <a:tr h="4540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Parâmetro</a:t>
                      </a:r>
                      <a:endParaRPr lang="pt-BR" sz="12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b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Dimensão</a:t>
                      </a:r>
                      <a:endParaRPr lang="pt-BR" sz="1200" b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39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Altura Total </a:t>
                      </a:r>
                      <a:endParaRPr lang="pt-BR" sz="12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0,40 m</a:t>
                      </a:r>
                      <a:endParaRPr lang="pt-BR" sz="1200" b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4163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DIâmetro</a:t>
                      </a:r>
                      <a:endParaRPr lang="pt-BR" sz="1200" b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0,050 m</a:t>
                      </a:r>
                      <a:endParaRPr lang="pt-BR" sz="1200" b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722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Área Superficial</a:t>
                      </a:r>
                      <a:endParaRPr lang="pt-BR" sz="1200" b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0,0020 m</a:t>
                      </a:r>
                      <a:r>
                        <a:rPr lang="pt-BR" sz="1000" b="0" baseline="30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pt-BR" sz="1200" b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722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Profundidade do Enchimento</a:t>
                      </a:r>
                      <a:endParaRPr lang="pt-BR" sz="12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0,20 m</a:t>
                      </a:r>
                      <a:endParaRPr lang="pt-BR" sz="1200" b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722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Volume do Enchimento</a:t>
                      </a:r>
                      <a:endParaRPr lang="pt-BR" sz="1200" b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0,0004 m</a:t>
                      </a:r>
                      <a:r>
                        <a:rPr lang="pt-BR" sz="1000" b="0" baseline="30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pt-BR" sz="1200" b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722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Altura do Sistema de Distribuição</a:t>
                      </a:r>
                      <a:endParaRPr lang="pt-BR" sz="1200" b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0,08 m</a:t>
                      </a:r>
                      <a:endParaRPr lang="pt-BR" sz="1200" b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722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Profundidade do Sistema de Drenagem e Ventilação</a:t>
                      </a:r>
                      <a:endParaRPr lang="pt-BR" sz="1200" b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0,12 m</a:t>
                      </a:r>
                      <a:endParaRPr lang="pt-BR" sz="12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9" name="Picture 3" descr="filtro e esque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532" y="2291938"/>
            <a:ext cx="5569528" cy="337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21545" y="1491963"/>
            <a:ext cx="9144000" cy="2387600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-OBJETIVOS</a:t>
            </a:r>
            <a:b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VISÃO GERAL</a:t>
            </a:r>
            <a:b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MATERIAIS E MÉTODOS</a:t>
            </a:r>
            <a:r>
              <a:rPr lang="pt-BR" sz="2700" b="1" dirty="0" smtClean="0">
                <a:noFill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700" b="1" dirty="0" smtClean="0">
                <a:noFill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RESULTADOS/DISCUSSÃO</a:t>
            </a:r>
            <a:r>
              <a:rPr lang="en-US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CONCLUSÃO</a:t>
            </a:r>
            <a:b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DÚVIDAS</a:t>
            </a:r>
            <a:r>
              <a:rPr lang="pt-BR" sz="2000" b="1" dirty="0" smtClean="0">
                <a:noFill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000" b="1" dirty="0" smtClean="0">
                <a:noFill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t-B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57764" y="1420710"/>
            <a:ext cx="11934236" cy="2387600"/>
          </a:xfrm>
        </p:spPr>
        <p:txBody>
          <a:bodyPr anchor="t" anchorCtr="0">
            <a:noAutofit/>
          </a:bodyPr>
          <a:lstStyle/>
          <a:p>
            <a: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Micrografia da cinza com 2 h de moagem</a:t>
            </a:r>
            <a:b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</a:t>
            </a:r>
            <a:endParaRPr lang="pt-BR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" name="Picture 1" descr="cinza mev e graf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7551" y="2244437"/>
            <a:ext cx="8804229" cy="333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57764" y="1432586"/>
            <a:ext cx="11934236" cy="2387600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Curva de Compressibilidade da mistura Cinza-10Fe</a:t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</a:t>
            </a:r>
            <a:endParaRPr lang="pt-BR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Gráfico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093" y="2232561"/>
            <a:ext cx="7781059" cy="375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-807522" y="1385085"/>
            <a:ext cx="8146474" cy="2387600"/>
          </a:xfrm>
        </p:spPr>
        <p:txBody>
          <a:bodyPr anchor="t" anchorCtr="0">
            <a:noAutofit/>
          </a:bodyPr>
          <a:lstStyle/>
          <a:p>
            <a:pPr lvl="0" algn="ctr"/>
            <a:r>
              <a:rPr lang="pt-BR" sz="24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Micrografia do CCM com magnitude de 100X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</a:t>
            </a:r>
            <a:endParaRPr lang="pt-B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Imagem 5" descr="Cinza Geraldo 100X 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7106" y="2025484"/>
            <a:ext cx="4495553" cy="299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23125" y="2774662"/>
            <a:ext cx="2071460" cy="65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Matriz Cerâmica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outros óxidos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308584" y="2056080"/>
            <a:ext cx="193089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Difusão do ferro na matriz cerâmica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631" name="Imagem 4" descr="SAM_0829.JPG"/>
          <p:cNvPicPr>
            <a:picLocks noChangeAspect="1" noChangeArrowheads="1"/>
          </p:cNvPicPr>
          <p:nvPr/>
        </p:nvPicPr>
        <p:blipFill>
          <a:blip r:embed="rId5" cstate="print"/>
          <a:srcRect t="9583" b="25148"/>
          <a:stretch>
            <a:fillRect/>
          </a:stretch>
        </p:blipFill>
        <p:spPr bwMode="auto">
          <a:xfrm>
            <a:off x="6222669" y="1959431"/>
            <a:ext cx="5260769" cy="30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693563" y="4665436"/>
            <a:ext cx="1949450" cy="249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Corpo de Prova </a:t>
            </a:r>
            <a:r>
              <a:rPr kumimoji="0" lang="pt-BR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Sinterizado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954487" y="4665436"/>
            <a:ext cx="1708150" cy="249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Corpo de Prova à Verde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330826" y="5246663"/>
            <a:ext cx="6861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Comparativo entre amostra a verde e </a:t>
            </a:r>
            <a:r>
              <a:rPr kumimoji="0" lang="pt-B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sinterizada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296394" y="5747657"/>
          <a:ext cx="6895605" cy="705402"/>
        </p:xfrm>
        <a:graphic>
          <a:graphicData uri="http://schemas.openxmlformats.org/drawingml/2006/table">
            <a:tbl>
              <a:tblPr/>
              <a:tblGrid>
                <a:gridCol w="860521"/>
                <a:gridCol w="1114961"/>
                <a:gridCol w="1418002"/>
                <a:gridCol w="2026227"/>
                <a:gridCol w="1475894"/>
              </a:tblGrid>
              <a:tr h="4904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Amostra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Pressão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(MPa)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Densidade a Verde (g/cm3)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Densidade Sinterizado (g/cm3)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Contração Volumétrica   (%)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1,46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1,64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29" grpId="0" animBg="1"/>
      <p:bldP spid="2663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385085"/>
            <a:ext cx="9179625" cy="2387600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Densidade do </a:t>
            </a:r>
            <a:r>
              <a:rPr lang="pt-BR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sinterizado</a:t>
            </a: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do compósito </a:t>
            </a:r>
            <a:r>
              <a:rPr lang="pt-BR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Cz</a:t>
            </a: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-10Fe</a:t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</a:t>
            </a:r>
            <a:endParaRPr lang="pt-BR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Gráfico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9449" y="1888176"/>
            <a:ext cx="6673933" cy="307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139708" y="5144386"/>
            <a:ext cx="9352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Dados para determinação da superfície específica</a:t>
            </a:r>
            <a:endParaRPr lang="pt-BR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522514" y="5723753"/>
          <a:ext cx="11198431" cy="589902"/>
        </p:xfrm>
        <a:graphic>
          <a:graphicData uri="http://schemas.openxmlformats.org/drawingml/2006/table">
            <a:tbl>
              <a:tblPr/>
              <a:tblGrid>
                <a:gridCol w="2238990"/>
                <a:gridCol w="2240151"/>
                <a:gridCol w="1854798"/>
                <a:gridCol w="2302829"/>
                <a:gridCol w="2561663"/>
              </a:tblGrid>
              <a:tr h="3445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Diâmetro (mm</a:t>
                      </a:r>
                      <a:r>
                        <a:rPr lang="pt-BR" sz="14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lang="pt-BR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Altura (mm</a:t>
                      </a:r>
                      <a:r>
                        <a:rPr lang="pt-BR" sz="14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lang="pt-BR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Volume (mm</a:t>
                      </a:r>
                      <a:r>
                        <a:rPr lang="pt-BR" sz="1400" b="1" baseline="30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r>
                        <a:rPr lang="pt-BR" sz="14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lang="pt-BR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Área </a:t>
                      </a:r>
                      <a:r>
                        <a:rPr lang="pt-BR" sz="1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total (mm</a:t>
                      </a:r>
                      <a:r>
                        <a:rPr lang="pt-BR" sz="1400" b="1" baseline="30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pt-BR" sz="14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lang="pt-BR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Superfície </a:t>
                      </a:r>
                      <a:r>
                        <a:rPr lang="pt-BR" sz="1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Específica(m</a:t>
                      </a:r>
                      <a:r>
                        <a:rPr lang="pt-BR" sz="1400" b="1" baseline="30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pt-BR" sz="1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/m³</a:t>
                      </a:r>
                      <a:r>
                        <a:rPr lang="pt-BR" sz="14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lang="pt-BR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16,20</a:t>
                      </a:r>
                      <a:endParaRPr lang="pt-BR" sz="1800" b="1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22,71</a:t>
                      </a:r>
                      <a:endParaRPr lang="pt-BR" sz="1800" b="1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47,06</a:t>
                      </a:r>
                      <a:endParaRPr lang="pt-BR" sz="1800" b="1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1366,02</a:t>
                      </a:r>
                      <a:endParaRPr lang="pt-BR" sz="1800" b="1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290,413</a:t>
                      </a:r>
                      <a:endParaRPr lang="pt-BR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-249381" y="1385085"/>
            <a:ext cx="12160332" cy="2387600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Corpos de prova sem deposição e com deposição de biofilme.</a:t>
            </a:r>
            <a:r>
              <a:rPr lang="pt-B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</a:t>
            </a:r>
            <a:endParaRPr lang="pt-BR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Imagem 0" descr="foto biofil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3225" y="2695700"/>
            <a:ext cx="44005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090430" y="5675374"/>
            <a:ext cx="1550275" cy="3668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Peça não exposta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682879" y="5677724"/>
            <a:ext cx="2249838" cy="3668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Peça com Biofilme aderido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21545" y="1491963"/>
            <a:ext cx="9144000" cy="2387600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OBJETIVOS</a:t>
            </a:r>
            <a:b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VISÃO GERAL</a:t>
            </a:r>
            <a:b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MATERIAIS E MÉTODOS</a:t>
            </a:r>
            <a:b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RESULTADOS/DISCUSSÃO</a:t>
            </a:r>
            <a:br>
              <a:rPr lang="en-US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CONCLUSÃO</a:t>
            </a:r>
            <a:b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DÚVIDAS</a:t>
            </a: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t-B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-249381" y="1385085"/>
            <a:ext cx="10675916" cy="2387600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</a:t>
            </a:r>
            <a:endParaRPr lang="pt-B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49773" y="1546163"/>
            <a:ext cx="4616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Resultados DQO 1° teste – Percolação</a:t>
            </a:r>
            <a:endParaRPr lang="pt-BR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1747" name="Gráfico 1"/>
          <p:cNvPicPr>
            <a:picLocks noChangeArrowheads="1"/>
          </p:cNvPicPr>
          <p:nvPr/>
        </p:nvPicPr>
        <p:blipFill>
          <a:blip r:embed="rId4" cstate="print"/>
          <a:srcRect l="1741" t="5128" r="995" b="2945"/>
          <a:stretch>
            <a:fillRect/>
          </a:stretch>
        </p:blipFill>
        <p:spPr bwMode="auto">
          <a:xfrm>
            <a:off x="320634" y="2006931"/>
            <a:ext cx="472637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47794" y="4919008"/>
            <a:ext cx="30684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Vazão 0,005 L/s </a:t>
            </a:r>
          </a:p>
          <a:p>
            <a:pPr>
              <a:buFontTx/>
              <a:buChar char="-"/>
            </a:pP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TDH 30 min.</a:t>
            </a:r>
          </a:p>
          <a:p>
            <a:pPr>
              <a:buFontTx/>
              <a:buChar char="-"/>
            </a:pP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Redução 20%</a:t>
            </a:r>
          </a:p>
          <a:p>
            <a:pPr>
              <a:buFontTx/>
              <a:buChar char="-"/>
            </a:pP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Carga orgânica elevada</a:t>
            </a:r>
          </a:p>
          <a:p>
            <a:pPr>
              <a:buFontTx/>
              <a:buChar char="-"/>
            </a:pPr>
            <a:endParaRPr lang="pt-BR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947721" y="1534287"/>
            <a:ext cx="5533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Resultados DQO 2° teste – Recirculação 24 </a:t>
            </a:r>
            <a:r>
              <a:rPr lang="pt-BR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hs</a:t>
            </a:r>
            <a:endParaRPr lang="pt-BR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1748" name="Gráfico 2"/>
          <p:cNvPicPr>
            <a:picLocks noChangeArrowheads="1"/>
          </p:cNvPicPr>
          <p:nvPr/>
        </p:nvPicPr>
        <p:blipFill>
          <a:blip r:embed="rId5" cstate="print"/>
          <a:srcRect l="1222" t="4379" r="6470" b="5061"/>
          <a:stretch>
            <a:fillRect/>
          </a:stretch>
        </p:blipFill>
        <p:spPr bwMode="auto">
          <a:xfrm>
            <a:off x="6044540" y="1947554"/>
            <a:ext cx="5047013" cy="280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6029099" y="4871507"/>
            <a:ext cx="36730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Recirculação 24 </a:t>
            </a:r>
            <a:r>
              <a:rPr lang="pt-BR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hs</a:t>
            </a:r>
            <a:endParaRPr lang="pt-BR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-"/>
            </a:pP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Redução 95%</a:t>
            </a:r>
          </a:p>
          <a:p>
            <a:pPr>
              <a:buFontTx/>
              <a:buChar char="-"/>
            </a:pP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Inviável economicamente</a:t>
            </a:r>
          </a:p>
          <a:p>
            <a:pPr>
              <a:buFontTx/>
              <a:buChar char="-"/>
            </a:pPr>
            <a:endParaRPr lang="pt-BR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  <p:bldP spid="12" grpId="0" build="p"/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-249381" y="1385085"/>
            <a:ext cx="10675916" cy="2387600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</a:t>
            </a:r>
            <a:endParaRPr lang="pt-B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1534289"/>
            <a:ext cx="6178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Resultados DQO 3° teste – Recirculação 3,6 e 12 </a:t>
            </a:r>
            <a:r>
              <a:rPr lang="pt-BR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hs</a:t>
            </a:r>
            <a:endParaRPr lang="pt-BR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47793" y="4919008"/>
            <a:ext cx="54048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taxas de recirculação de 200, 500 e 1100%</a:t>
            </a:r>
          </a:p>
          <a:p>
            <a:pPr>
              <a:buFontTx/>
              <a:buChar char="-"/>
            </a:pP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reduções maiores do que 50%.</a:t>
            </a:r>
          </a:p>
          <a:p>
            <a:pPr>
              <a:buFontTx/>
              <a:buChar char="-"/>
            </a:pP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recirculação pode provocar um aumento no oxigênio dissolvido (OD)</a:t>
            </a:r>
          </a:p>
          <a:p>
            <a:pPr>
              <a:buFontTx/>
              <a:buChar char="-"/>
            </a:pP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taxas de recirculação de 200% obtendo remoções de DQO na faixa de 83%</a:t>
            </a:r>
          </a:p>
          <a:p>
            <a:pPr>
              <a:buFontTx/>
              <a:buChar char="-"/>
            </a:pPr>
            <a:endParaRPr lang="pt-BR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029099" y="4871507"/>
            <a:ext cx="59531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Taxas de recirculação de 25 , 50 e 200%</a:t>
            </a:r>
          </a:p>
          <a:p>
            <a:pPr>
              <a:buFontTx/>
              <a:buChar char="-"/>
            </a:pP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Remoção de DQO em 63 %</a:t>
            </a:r>
          </a:p>
          <a:p>
            <a:pPr>
              <a:buFontTx/>
              <a:buChar char="-"/>
            </a:pP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maior remoção de matéria orgânica, no efluente onde há maior disponibilidade de biomassa</a:t>
            </a:r>
          </a:p>
          <a:p>
            <a:pPr>
              <a:buFontTx/>
              <a:buChar char="-"/>
            </a:pP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metabolismo endógeno</a:t>
            </a:r>
          </a:p>
          <a:p>
            <a:pPr>
              <a:buFontTx/>
              <a:buChar char="-"/>
            </a:pP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cisalhamento</a:t>
            </a:r>
          </a:p>
          <a:p>
            <a:endParaRPr lang="pt-BR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4" name="Gráfico 4"/>
          <p:cNvPicPr>
            <a:picLocks noChangeArrowheads="1"/>
          </p:cNvPicPr>
          <p:nvPr/>
        </p:nvPicPr>
        <p:blipFill>
          <a:blip r:embed="rId4"/>
          <a:srcRect l="1271" t="1926" r="2069" b="1668"/>
          <a:stretch>
            <a:fillRect/>
          </a:stretch>
        </p:blipFill>
        <p:spPr bwMode="auto">
          <a:xfrm>
            <a:off x="463137" y="1947552"/>
            <a:ext cx="5035138" cy="28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6380264" y="1546164"/>
            <a:ext cx="5689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Resultados DQO 4° teste – Recirculação </a:t>
            </a:r>
            <a:r>
              <a:rPr lang="pt-B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0,5 </a:t>
            </a:r>
            <a:r>
              <a:rPr lang="pt-B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,1 e 3 </a:t>
            </a:r>
            <a:r>
              <a:rPr lang="pt-BR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hs</a:t>
            </a:r>
            <a:endParaRPr lang="pt-BR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Gráfico 1"/>
          <p:cNvPicPr>
            <a:picLocks noChangeArrowheads="1"/>
          </p:cNvPicPr>
          <p:nvPr/>
        </p:nvPicPr>
        <p:blipFill>
          <a:blip r:embed="rId5"/>
          <a:srcRect l="1233" t="2243" r="1352" b="-73"/>
          <a:stretch>
            <a:fillRect/>
          </a:stretch>
        </p:blipFill>
        <p:spPr bwMode="auto">
          <a:xfrm>
            <a:off x="6365174" y="1923802"/>
            <a:ext cx="5486400" cy="285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p"/>
      <p:bldP spid="14" grpId="0" build="p"/>
      <p:bldP spid="1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21545" y="1491963"/>
            <a:ext cx="9144000" cy="2387600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OBJETIVOS</a:t>
            </a:r>
            <a:b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VISÃO GERAL</a:t>
            </a:r>
            <a:b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MATERIAIS E MÉTODOS</a:t>
            </a:r>
            <a:b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RESULTADOS/DISCUSSÃO</a:t>
            </a:r>
            <a:r>
              <a:rPr lang="en-US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pt-BR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CONCLUSÃO</a:t>
            </a:r>
            <a: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DÚVIDAS</a:t>
            </a: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t-B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771896" y="1313832"/>
            <a:ext cx="10236530" cy="1595622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-</a:t>
            </a: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compósito </a:t>
            </a:r>
            <a:r>
              <a:rPr lang="pt-B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Cz</a:t>
            </a: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-10Fe atingiu o propósito de uma superfície porosa. </a:t>
            </a:r>
            <a:b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porosidade permite a formação de pequenos reatores para oxidação da matéria orgânica.</a:t>
            </a:r>
            <a:endParaRPr lang="pt-B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839188" y="2753579"/>
            <a:ext cx="10097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-Apesar de uma grande superfície específica, o formato da peça deveria ser repensado para a aplicação, visando possibilitar maior área de contato entre o efluente e o meio suporte</a:t>
            </a:r>
            <a:endParaRPr lang="pt-B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51064" y="3988614"/>
            <a:ext cx="10014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-A pequena quantidade de peças diminui a eficiência do protótipo, necessitando uma grande recirculação de efluente para possibilitar maiores reduções de DQO</a:t>
            </a:r>
            <a:endParaRPr lang="pt-B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4816" y="5235522"/>
            <a:ext cx="10454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-Os corpos de prova de CCM apresentaram ao final do processo oxidação do ferro presente na estrutura, podendo liberar resíduos do metal no efluente.</a:t>
            </a:r>
            <a:endParaRPr lang="pt-B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620733" y="1023648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Conclusões:</a:t>
            </a:r>
            <a:endParaRPr lang="pt-BR" sz="3200" b="1" dirty="0"/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 build="p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771896" y="1313832"/>
            <a:ext cx="10236530" cy="1595622"/>
          </a:xfrm>
        </p:spPr>
        <p:txBody>
          <a:bodyPr anchor="t" anchorCtr="0">
            <a:normAutofit/>
          </a:bodyPr>
          <a:lstStyle/>
          <a:p>
            <a:pPr algn="ctr"/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Agradecimentos:</a:t>
            </a:r>
            <a:endParaRPr lang="pt-B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Imagem relacionada"/>
          <p:cNvPicPr>
            <a:picLocks noChangeAspect="1" noChangeArrowheads="1"/>
          </p:cNvPicPr>
          <p:nvPr/>
        </p:nvPicPr>
        <p:blipFill>
          <a:blip r:embed="rId4"/>
          <a:srcRect t="9841" b="6499"/>
          <a:stretch>
            <a:fillRect/>
          </a:stretch>
        </p:blipFill>
        <p:spPr bwMode="auto">
          <a:xfrm>
            <a:off x="6912636" y="1840675"/>
            <a:ext cx="4024538" cy="2558262"/>
          </a:xfrm>
          <a:prstGeom prst="rect">
            <a:avLst/>
          </a:prstGeom>
          <a:noFill/>
        </p:spPr>
      </p:pic>
      <p:pic>
        <p:nvPicPr>
          <p:cNvPr id="34820" name="Picture 4" descr="Resultado de imagem para ldt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0618" y="4393870"/>
            <a:ext cx="3739531" cy="2232560"/>
          </a:xfrm>
          <a:prstGeom prst="rect">
            <a:avLst/>
          </a:prstGeom>
          <a:noFill/>
        </p:spPr>
      </p:pic>
      <p:pic>
        <p:nvPicPr>
          <p:cNvPr id="34822" name="Picture 6" descr="Resultado de imagem para comus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2550" y="2028212"/>
            <a:ext cx="3693227" cy="2079682"/>
          </a:xfrm>
          <a:prstGeom prst="rect">
            <a:avLst/>
          </a:prstGeom>
          <a:noFill/>
        </p:spPr>
      </p:pic>
      <p:pic>
        <p:nvPicPr>
          <p:cNvPr id="34824" name="Picture 8" descr="Resultado de imagem para ifsul sapuca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999" y="4892633"/>
            <a:ext cx="4233348" cy="1650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21545" y="1491963"/>
            <a:ext cx="9144000" cy="2387600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OBJETIVOS</a:t>
            </a:r>
            <a:b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VISÃO GERAL</a:t>
            </a:r>
            <a:b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MATERIAIS E MÉTODOS</a:t>
            </a:r>
            <a:b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RESULTADOS/DISCUSSÃO</a:t>
            </a:r>
            <a:r>
              <a:rPr lang="en-US" sz="2700" b="1" dirty="0" smtClean="0">
                <a:noFill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700" b="1" dirty="0" smtClean="0">
                <a:noFill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CONCLUSÃO</a:t>
            </a:r>
            <a: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pt-BR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DÚVIDAS</a:t>
            </a: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t-B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21545" y="1491963"/>
            <a:ext cx="9144000" cy="2387600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t-B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170712" y="3443843"/>
            <a:ext cx="6598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Obrigado pela atenção!</a:t>
            </a:r>
            <a:endParaRPr lang="pt-BR" sz="4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21545" y="1491963"/>
            <a:ext cx="9144000" cy="2387600"/>
          </a:xfrm>
          <a:noFill/>
        </p:spPr>
        <p:txBody>
          <a:bodyPr anchor="t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OBJETIVOS </a:t>
            </a:r>
            <a:r>
              <a:rPr lang="pt-BR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pt-BR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VISÃO GERAL</a:t>
            </a:r>
            <a:br>
              <a:rPr lang="pt-BR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MATERIAIS E MÉTODOS</a:t>
            </a:r>
            <a:br>
              <a:rPr lang="pt-BR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RESULTADOS/DISCUSSÃO</a:t>
            </a:r>
            <a:br>
              <a:rPr lang="en-US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pt-BR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CONCLUSÃO</a:t>
            </a:r>
            <a:br>
              <a:rPr lang="pt-BR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DÚVIDAS</a:t>
            </a:r>
            <a: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t-B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57171" y="1990726"/>
            <a:ext cx="9144000" cy="2387600"/>
          </a:xfrm>
        </p:spPr>
        <p:txBody>
          <a:bodyPr anchor="t" anchorCtr="0">
            <a:normAutofit fontScale="90000"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Objetivo: </a:t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Utilizar a cinza pesada de termoelétrica na fabricação de um filtro do compósito de cinza-ferro </a:t>
            </a:r>
            <a:r>
              <a:rPr lang="pt-B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sinterizado</a:t>
            </a: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obtido por metalurgia do pó, como meio suporte em filtro biológico percolador para pós-tratamento de esgotos domésticos.</a:t>
            </a:r>
            <a:endParaRPr lang="pt-B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21545" y="1491963"/>
            <a:ext cx="9144000" cy="2387600"/>
          </a:xfrm>
          <a:noFill/>
        </p:spPr>
        <p:txBody>
          <a:bodyPr anchor="t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OBJETIVOS </a:t>
            </a: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VISÃO GERAL </a:t>
            </a: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MATERIAIS E MÉTODOS</a:t>
            </a:r>
            <a:b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RESULTADOS/DISCUSSÃO</a:t>
            </a:r>
            <a:b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CONCLUSÃO</a:t>
            </a:r>
            <a:b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7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DÚVIDAS</a:t>
            </a:r>
            <a: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t-B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91885" y="1432585"/>
            <a:ext cx="11637819" cy="2387600"/>
          </a:xfrm>
        </p:spPr>
        <p:txBody>
          <a:bodyPr anchor="t" anchorCtr="0">
            <a:normAutofit/>
          </a:bodyPr>
          <a:lstStyle/>
          <a:p>
            <a: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Aproveitamento das cinzas oriundas da queima do carvão mineral</a:t>
            </a:r>
            <a:b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t-BR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1033" y="1823789"/>
            <a:ext cx="8329861" cy="475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66254" y="1028824"/>
            <a:ext cx="11637819" cy="2387600"/>
          </a:xfrm>
        </p:spPr>
        <p:txBody>
          <a:bodyPr anchor="t" anchorCtr="0">
            <a:normAutofit/>
          </a:bodyPr>
          <a:lstStyle/>
          <a:p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Tratamento dos esgotos </a:t>
            </a:r>
            <a:endParaRPr lang="pt-BR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ET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711826" y="2268187"/>
            <a:ext cx="10379727" cy="4049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44384" y="1456337"/>
            <a:ext cx="11637819" cy="2387600"/>
          </a:xfrm>
        </p:spPr>
        <p:txBody>
          <a:bodyPr anchor="t" anchorCtr="0">
            <a:normAutofit/>
          </a:bodyPr>
          <a:lstStyle/>
          <a:p>
            <a: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Tratamento dos esgotos : Filtro Biológico Percolador</a:t>
            </a:r>
            <a:b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t-BR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6283" y="2161308"/>
            <a:ext cx="9679133" cy="382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Imagem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758" y="1611623"/>
            <a:ext cx="5923458" cy="293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32509" y="1206954"/>
            <a:ext cx="11637819" cy="4445700"/>
          </a:xfrm>
        </p:spPr>
        <p:txBody>
          <a:bodyPr anchor="t" anchorCtr="0">
            <a:noAutofit/>
          </a:bodyPr>
          <a:lstStyle/>
          <a:p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Metalurgia do Pó </a:t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t-BR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6" name="Picture 4" descr="http://www.metalurgiadopo.com.br/Paginas/imgs/Empresas/Aut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53112" y="4333385"/>
            <a:ext cx="3038888" cy="2524615"/>
          </a:xfrm>
          <a:prstGeom prst="rect">
            <a:avLst/>
          </a:prstGeom>
          <a:noFill/>
        </p:spPr>
      </p:pic>
      <p:pic>
        <p:nvPicPr>
          <p:cNvPr id="13320" name="Picture 8" descr="http://www.metalurgiadopo.com.br/Paginas/imgs/Empresas/Ferra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373" y="4326979"/>
            <a:ext cx="2587625" cy="2531021"/>
          </a:xfrm>
          <a:prstGeom prst="rect">
            <a:avLst/>
          </a:prstGeom>
          <a:noFill/>
        </p:spPr>
      </p:pic>
      <p:pic>
        <p:nvPicPr>
          <p:cNvPr id="13322" name="Picture 10" descr="http://www.metalurgiadopo.com.br/Paginas/Imgs/Empresas/Grafico-Economi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59491" y="1332666"/>
            <a:ext cx="5128944" cy="2580254"/>
          </a:xfrm>
          <a:prstGeom prst="rect">
            <a:avLst/>
          </a:prstGeom>
          <a:noFill/>
        </p:spPr>
      </p:pic>
      <p:pic>
        <p:nvPicPr>
          <p:cNvPr id="13318" name="Picture 6" descr="http://www.metalurgiadopo.com.br/Paginas/imgs/Empresas/Eletro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42318" y="5633821"/>
            <a:ext cx="2840965" cy="1069801"/>
          </a:xfrm>
          <a:prstGeom prst="rect">
            <a:avLst/>
          </a:prstGeom>
          <a:noFill/>
        </p:spPr>
      </p:pic>
      <p:pic>
        <p:nvPicPr>
          <p:cNvPr id="13324" name="Picture 12" descr="http://www.metalurgiadopo.com.br/Paginas/imgs/Empresas/Compre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75720" y="4791559"/>
            <a:ext cx="3692031" cy="1817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646</Words>
  <Application>Microsoft Office PowerPoint</Application>
  <PresentationFormat>Personalizar</PresentationFormat>
  <Paragraphs>121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UTILIZAÇÃO DE COMPÓSITOS DE CINZA PESADA E FERRO COMO MEIO SUPORTE DE BIOFILME EM FILTRO BIOLÓGICO PERCOLADOR EM PÓS-TRATAMENTO DE EFLUENTES.</vt:lpstr>
      <vt:lpstr>- OBJETIVOS - VISÃO GERAL - MATERIAIS E MÉTODOS - RESULTADOS/DISCUSSÃO - CONCLUSÃO - DÚVIDAS      </vt:lpstr>
      <vt:lpstr>- OBJETIVOS  - VISÃO GERAL - MATERIAIS E MÉTODOS - RESULTADOS/DISCUSSÃO - CONCLUSÃO - DÚVIDAS      </vt:lpstr>
      <vt:lpstr>Objetivo:  Utilizar a cinza pesada de termoelétrica na fabricação de um filtro do compósito de cinza-ferro sinterizado obtido por metalurgia do pó, como meio suporte em filtro biológico percolador para pós-tratamento de esgotos domésticos.</vt:lpstr>
      <vt:lpstr>- OBJETIVOS   - VISÃO GERAL  - MATERIAIS E MÉTODOS - RESULTADOS/DISCUSSÃO - CONCLUSÃO - DÚVIDAS      </vt:lpstr>
      <vt:lpstr>- Aproveitamento das cinzas oriundas da queima do carvão mineral  </vt:lpstr>
      <vt:lpstr> - Tratamento dos esgotos </vt:lpstr>
      <vt:lpstr>- Tratamento dos esgotos : Filtro Biológico Percolador </vt:lpstr>
      <vt:lpstr>- Metalurgia do Pó                  </vt:lpstr>
      <vt:lpstr>Slide 10</vt:lpstr>
      <vt:lpstr>- OBJETIVOS - VISÃO GERAL - MATERIAIS E MÉTODOS - RESULTADOS/DISCUSSÃO - CONCLUSÃO - DÚVIDAS      </vt:lpstr>
      <vt:lpstr>Fluxograma de desenvolvimento do trabalho</vt:lpstr>
      <vt:lpstr> Construção do Protótipo do Filtro Biológico      </vt:lpstr>
      <vt:lpstr>-OBJETIVOS - VISÃO GERAL - MATERIAIS E MÉTODOS - RESULTADOS/DISCUSSÃO - CONCLUSÃO - DÚVIDAS      </vt:lpstr>
      <vt:lpstr>Micrografia da cinza com 2 h de moagem           </vt:lpstr>
      <vt:lpstr>Curva de Compressibilidade da mistura Cinza-10Fe           </vt:lpstr>
      <vt:lpstr>Micrografia do CCM com magnitude de 100X            </vt:lpstr>
      <vt:lpstr>Densidade do sinterizado do compósito Cz-10Fe            </vt:lpstr>
      <vt:lpstr>Corpos de prova sem deposição e com deposição de biofilme.           </vt:lpstr>
      <vt:lpstr>           </vt:lpstr>
      <vt:lpstr>           </vt:lpstr>
      <vt:lpstr>- OBJETIVOS - VISÃO GERAL - MATERIAIS E MÉTODOS - RESULTADOS/DISCUSSÃO - CONCLUSÃO - DÚVIDAS      </vt:lpstr>
      <vt:lpstr> -O compósito Cz-10Fe atingiu o propósito de uma superfície porosa.  A porosidade permite a formação de pequenos reatores para oxidação da matéria orgânica.</vt:lpstr>
      <vt:lpstr>Agradecimentos:</vt:lpstr>
      <vt:lpstr>- OBJETIVOS - VISÃO GERAL - MATERIAIS E MÉTODOS - RESULTADOS/DISCUSSÃO - CONCLUSÃO  - DÚVIDAS      </vt:lpstr>
      <vt:lpstr>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Geraldo Thiesen</cp:lastModifiedBy>
  <cp:revision>38</cp:revision>
  <dcterms:created xsi:type="dcterms:W3CDTF">2017-05-30T09:26:55Z</dcterms:created>
  <dcterms:modified xsi:type="dcterms:W3CDTF">2017-06-20T01:39:04Z</dcterms:modified>
</cp:coreProperties>
</file>