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0"/>
  </p:handoutMasterIdLst>
  <p:sldIdLst>
    <p:sldId id="256" r:id="rId2"/>
    <p:sldId id="258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7" r:id="rId16"/>
    <p:sldId id="278" r:id="rId17"/>
    <p:sldId id="280" r:id="rId18"/>
    <p:sldId id="281" r:id="rId19"/>
    <p:sldId id="274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1" r:id="rId55"/>
    <p:sldId id="320" r:id="rId56"/>
    <p:sldId id="323" r:id="rId57"/>
    <p:sldId id="324" r:id="rId58"/>
    <p:sldId id="322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295" r:id="rId6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goncalves@akut-umwelt.d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fontScale="70000" lnSpcReduction="20000"/>
          </a:bodyPr>
          <a:lstStyle/>
          <a:p>
            <a:r>
              <a:rPr lang="pt-BR" sz="2800" b="1" dirty="0" smtClean="0"/>
              <a:t>Jonas Gonçalves</a:t>
            </a:r>
          </a:p>
          <a:p>
            <a:r>
              <a:rPr lang="pt-BR" sz="2800" b="1" dirty="0" smtClean="0"/>
              <a:t>André </a:t>
            </a:r>
            <a:r>
              <a:rPr lang="pt-BR" sz="2800" b="1" dirty="0"/>
              <a:t>Braga Galvão </a:t>
            </a:r>
            <a:r>
              <a:rPr lang="pt-BR" sz="2800" b="1" dirty="0" smtClean="0"/>
              <a:t>Silveira</a:t>
            </a:r>
          </a:p>
          <a:p>
            <a:r>
              <a:rPr lang="pt-BR" sz="2800" b="1" dirty="0" smtClean="0"/>
              <a:t>Ernani </a:t>
            </a:r>
            <a:r>
              <a:rPr lang="pt-BR" sz="2800" b="1" dirty="0" err="1"/>
              <a:t>Ciríaco</a:t>
            </a:r>
            <a:r>
              <a:rPr lang="pt-BR" sz="2800" b="1" dirty="0"/>
              <a:t> de </a:t>
            </a:r>
            <a:r>
              <a:rPr lang="pt-BR" sz="2800" b="1" dirty="0" smtClean="0"/>
              <a:t>Miranda</a:t>
            </a:r>
          </a:p>
          <a:p>
            <a:r>
              <a:rPr lang="pt-BR" sz="2800" b="1" dirty="0" smtClean="0"/>
              <a:t>Jessica </a:t>
            </a:r>
            <a:r>
              <a:rPr lang="pt-BR" sz="2800" b="1" dirty="0"/>
              <a:t>Rocha </a:t>
            </a:r>
            <a:r>
              <a:rPr lang="pt-BR" sz="2800" b="1" dirty="0" smtClean="0"/>
              <a:t>Gama</a:t>
            </a:r>
          </a:p>
          <a:p>
            <a:r>
              <a:rPr lang="pt-BR" sz="2800" b="1" dirty="0" smtClean="0"/>
              <a:t>Maria </a:t>
            </a:r>
            <a:r>
              <a:rPr lang="pt-BR" sz="2800" b="1" dirty="0"/>
              <a:t>Rita Cavaleiro de Ferreira Mousinho de Figueiredo </a:t>
            </a:r>
            <a:endParaRPr lang="pt-BR" sz="2800" b="1" dirty="0" smtClean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620688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 smtClean="0"/>
              <a:t>Submissão de projetos de eficiência energética em sistemas de saneamento às chamadas públicas do PEE-ANEEL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Subclasses de consumo</a:t>
            </a:r>
            <a:endParaRPr lang="pt-BR" sz="3600" dirty="0"/>
          </a:p>
        </p:txBody>
      </p:sp>
      <p:graphicFrame>
        <p:nvGraphicFramePr>
          <p:cNvPr id="10" name="Espaço Reservado para Conteúdo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300610"/>
              </p:ext>
            </p:extLst>
          </p:nvPr>
        </p:nvGraphicFramePr>
        <p:xfrm>
          <a:off x="709116" y="1700213"/>
          <a:ext cx="7607300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Planilha" r:id="rId3" imgW="7515408" imgH="3343130" progId="Excel.Sheet.12">
                  <p:embed/>
                </p:oleObj>
              </mc:Choice>
              <mc:Fallback>
                <p:oleObj name="Planilha" r:id="rId3" imgW="7515408" imgH="3343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116" y="1700213"/>
                        <a:ext cx="7607300" cy="338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725373" y="3161176"/>
            <a:ext cx="1760240" cy="190311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99792" y="1741488"/>
            <a:ext cx="4931819" cy="334327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261779" y="3752517"/>
            <a:ext cx="3139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Subclasses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Tração elétrica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Água, esgoto e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saneamento 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Distribuições de Recursos – Enel CE</a:t>
            </a:r>
            <a:endParaRPr lang="pt-BR" sz="36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528" y="1417638"/>
            <a:ext cx="9919403" cy="57766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132856"/>
            <a:ext cx="4362495" cy="3371489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259632" y="5641894"/>
            <a:ext cx="6624736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Fonte</a:t>
            </a:r>
            <a:r>
              <a:rPr lang="pt-BR" sz="1800" dirty="0" smtClean="0"/>
              <a:t>: CPP 002/2017, disponível em http</a:t>
            </a:r>
            <a:r>
              <a:rPr lang="pt-BR" sz="1800" dirty="0"/>
              <a:t>://enel-ce.chamadapublica.com.br/</a:t>
            </a:r>
          </a:p>
          <a:p>
            <a:endParaRPr lang="pt-BR" sz="18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487038"/>
            <a:ext cx="1950889" cy="579170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3607492" y="1555187"/>
            <a:ext cx="1929015" cy="551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1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Distribuições de Recursos – Coelba</a:t>
            </a:r>
            <a:endParaRPr lang="pt-BR" sz="36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259632" y="4159788"/>
            <a:ext cx="7329615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Fonte</a:t>
            </a:r>
            <a:r>
              <a:rPr lang="pt-BR" sz="1800" dirty="0" smtClean="0"/>
              <a:t>: Chamada Pública de Projetos REE 001/2017, disponível </a:t>
            </a:r>
            <a:r>
              <a:rPr lang="pt-BR" sz="1800" dirty="0"/>
              <a:t>em http://servicos.coelba.com.br</a:t>
            </a:r>
          </a:p>
          <a:p>
            <a:endParaRPr lang="pt-BR" sz="1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348880"/>
            <a:ext cx="8068250" cy="16260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49" y="1293750"/>
            <a:ext cx="9187560" cy="65707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7236296" y="1293750"/>
            <a:ext cx="1929015" cy="551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660232" y="2960722"/>
            <a:ext cx="1929015" cy="551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1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Distribuições de Recursos – Elektro</a:t>
            </a:r>
            <a:endParaRPr lang="pt-BR" sz="36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907192" y="3861048"/>
            <a:ext cx="7329615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Fonte</a:t>
            </a:r>
            <a:r>
              <a:rPr lang="pt-BR" sz="1400" dirty="0" smtClean="0"/>
              <a:t>: CPP 001/2017, ELEKTRO </a:t>
            </a:r>
            <a:r>
              <a:rPr lang="pt-BR" sz="1400" dirty="0"/>
              <a:t>REDES. Regulamento, 2017.</a:t>
            </a:r>
          </a:p>
          <a:p>
            <a:endParaRPr lang="pt-BR" sz="18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83841"/>
            <a:ext cx="6572058" cy="2182557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3581153" y="2736243"/>
            <a:ext cx="1929015" cy="606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902674" y="2841823"/>
            <a:ext cx="1929015" cy="551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4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Distribuições de Recursos – Celesc</a:t>
            </a:r>
            <a:endParaRPr lang="pt-BR" sz="36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43608" y="3651166"/>
            <a:ext cx="7329615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Fonte</a:t>
            </a:r>
            <a:r>
              <a:rPr lang="pt-BR" sz="1400" dirty="0" smtClean="0"/>
              <a:t>: Chamada Pública PEE 001/2017</a:t>
            </a:r>
            <a:r>
              <a:rPr lang="pt-BR" sz="1400" dirty="0"/>
              <a:t>, http://site.celesc.com.br/peecelesc.</a:t>
            </a:r>
          </a:p>
          <a:p>
            <a:endParaRPr lang="pt-BR" sz="1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253" y="1069429"/>
            <a:ext cx="8113491" cy="238589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3607490" y="2748524"/>
            <a:ext cx="1929015" cy="606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686722" y="2472987"/>
            <a:ext cx="1929015" cy="551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2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Vale a pena participar?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099594"/>
          </a:xfrm>
        </p:spPr>
        <p:txBody>
          <a:bodyPr/>
          <a:lstStyle/>
          <a:p>
            <a:r>
              <a:rPr lang="pt-BR" dirty="0" smtClean="0"/>
              <a:t>Prestadores  sem fins lucrativos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Recursos não onerosos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  <a:p>
            <a:r>
              <a:rPr lang="pt-BR" dirty="0"/>
              <a:t>Prestadores  </a:t>
            </a:r>
            <a:r>
              <a:rPr lang="pt-BR" dirty="0" smtClean="0"/>
              <a:t>com </a:t>
            </a:r>
            <a:r>
              <a:rPr lang="pt-BR" dirty="0"/>
              <a:t>fins </a:t>
            </a:r>
            <a:r>
              <a:rPr lang="pt-BR" dirty="0" smtClean="0"/>
              <a:t>lucrativos</a:t>
            </a: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Contrato de desempenho </a:t>
            </a:r>
          </a:p>
        </p:txBody>
      </p:sp>
    </p:spTree>
    <p:extLst>
      <p:ext uri="{BB962C8B-B14F-4D97-AF65-F5344CB8AC3E}">
        <p14:creationId xmlns:p14="http://schemas.microsoft.com/office/powerpoint/2010/main" val="5097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Contrato de performance!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42991"/>
              </p:ext>
            </p:extLst>
          </p:nvPr>
        </p:nvGraphicFramePr>
        <p:xfrm>
          <a:off x="1763688" y="980728"/>
          <a:ext cx="610873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864"/>
                <a:gridCol w="3419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Performance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Opcional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Materiais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ADM (contrato)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Equipamentos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Pré-diagnóstico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Mão de obra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M&amp;V (validação)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M&amp;V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Marketing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Descarte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Treinamento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Transporte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 rot="19793987">
            <a:off x="1641175" y="3017286"/>
            <a:ext cx="6249276" cy="1077218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/>
              <a:t>Juros &gt;&gt; Opcional</a:t>
            </a:r>
          </a:p>
          <a:p>
            <a:pPr algn="ctr"/>
            <a:r>
              <a:rPr lang="pt-BR" sz="3200" b="1" i="1" dirty="0" smtClean="0"/>
              <a:t>Correção monetária &gt;&gt; obrigatória</a:t>
            </a:r>
            <a:endParaRPr lang="pt-BR" sz="3200" b="1" i="1" dirty="0"/>
          </a:p>
        </p:txBody>
      </p:sp>
    </p:spTree>
    <p:extLst>
      <p:ext uri="{BB962C8B-B14F-4D97-AF65-F5344CB8AC3E}">
        <p14:creationId xmlns:p14="http://schemas.microsoft.com/office/powerpoint/2010/main" val="319846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Juros e correção monetária!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70464"/>
              </p:ext>
            </p:extLst>
          </p:nvPr>
        </p:nvGraphicFramePr>
        <p:xfrm>
          <a:off x="1015669" y="1196752"/>
          <a:ext cx="711266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131"/>
                <a:gridCol w="1668780"/>
                <a:gridCol w="1429993"/>
                <a:gridCol w="18187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Distribuidora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CPP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Juro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Correção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Celesc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001/2017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zero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IGP-M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Enel CE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002/2017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??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??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Coelba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001/2017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zero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IPCA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Elektro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002/2017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zero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IPCA</a:t>
                      </a:r>
                      <a:endParaRPr lang="pt-BR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 rot="19492797">
            <a:off x="1090071" y="1386794"/>
            <a:ext cx="6692953" cy="4031873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IPCA ABR2018 </a:t>
            </a:r>
          </a:p>
          <a:p>
            <a:pPr algn="ctr"/>
            <a:r>
              <a:rPr lang="pt-BR" sz="3200" b="1" dirty="0" smtClean="0"/>
              <a:t>No mês &gt;&gt; 0,22%</a:t>
            </a:r>
          </a:p>
          <a:p>
            <a:pPr algn="ctr"/>
            <a:r>
              <a:rPr lang="pt-BR" sz="3200" b="1" dirty="0" smtClean="0"/>
              <a:t>Acumulados em 12 meses &gt;&gt; 2,76%</a:t>
            </a:r>
          </a:p>
          <a:p>
            <a:pPr algn="ctr"/>
            <a:endParaRPr lang="pt-BR" sz="3200" b="1" dirty="0"/>
          </a:p>
          <a:p>
            <a:pPr algn="ctr"/>
            <a:r>
              <a:rPr lang="pt-BR" sz="3200" b="1" dirty="0" smtClean="0"/>
              <a:t>IGPM </a:t>
            </a:r>
            <a:r>
              <a:rPr lang="pt-BR" sz="3200" b="1" dirty="0"/>
              <a:t>ABR2018 </a:t>
            </a:r>
          </a:p>
          <a:p>
            <a:pPr algn="ctr"/>
            <a:r>
              <a:rPr lang="pt-BR" sz="3200" b="1" dirty="0"/>
              <a:t>No mês &gt;&gt; </a:t>
            </a:r>
            <a:r>
              <a:rPr lang="pt-BR" sz="3200" b="1" dirty="0" smtClean="0"/>
              <a:t>0,57%</a:t>
            </a:r>
            <a:endParaRPr lang="pt-BR" sz="3200" b="1" dirty="0"/>
          </a:p>
          <a:p>
            <a:pPr algn="ctr"/>
            <a:r>
              <a:rPr lang="pt-BR" sz="3200" b="1" dirty="0"/>
              <a:t>Acumulados em 12 meses &gt;&gt; </a:t>
            </a:r>
            <a:r>
              <a:rPr lang="pt-BR" sz="3200" b="1" dirty="0" smtClean="0"/>
              <a:t>1,89%</a:t>
            </a:r>
            <a:endParaRPr lang="pt-BR" sz="3200" b="1" dirty="0"/>
          </a:p>
          <a:p>
            <a:pPr algn="ctr"/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164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/>
              <a:t>Vale a pena participar?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Principais dificuldades: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complexidade </a:t>
            </a:r>
            <a:r>
              <a:rPr lang="pt-BR" dirty="0"/>
              <a:t>dos editais de chamada pública</a:t>
            </a:r>
            <a:r>
              <a:rPr lang="pt-BR" dirty="0" smtClean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prazos </a:t>
            </a:r>
            <a:r>
              <a:rPr lang="pt-BR" dirty="0"/>
              <a:t>para elaboração e submissão dos projetos</a:t>
            </a:r>
            <a:r>
              <a:rPr lang="pt-BR" dirty="0" smtClean="0"/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Burocracia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Mão </a:t>
            </a:r>
            <a:r>
              <a:rPr lang="pt-BR" dirty="0"/>
              <a:t>de obra </a:t>
            </a:r>
            <a:r>
              <a:rPr lang="pt-BR" dirty="0" smtClean="0"/>
              <a:t>especializada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Altos </a:t>
            </a:r>
            <a:r>
              <a:rPr lang="pt-BR" dirty="0"/>
              <a:t>custos de </a:t>
            </a:r>
            <a:r>
              <a:rPr lang="pt-BR" dirty="0" smtClean="0"/>
              <a:t>projetos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7170" name="Picture 2" descr="Gosto diss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6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72172" y="2132856"/>
            <a:ext cx="5904656" cy="1569660"/>
          </a:xfrm>
          <a:prstGeom prst="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i="1" dirty="0" smtClean="0"/>
              <a:t>Preparar-se antecipadamente a partir do edital da chamada pública anterior</a:t>
            </a:r>
            <a:endParaRPr lang="pt-BR" sz="3200" b="1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68796" y="3789040"/>
            <a:ext cx="5904656" cy="1184940"/>
          </a:xfrm>
          <a:prstGeom prst="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i="1" dirty="0" smtClean="0"/>
              <a:t>Procurar empresas que trabalham com risco</a:t>
            </a:r>
            <a:endParaRPr lang="pt-BR" sz="3200" b="1" i="1" dirty="0"/>
          </a:p>
        </p:txBody>
      </p:sp>
    </p:spTree>
    <p:extLst>
      <p:ext uri="{BB962C8B-B14F-4D97-AF65-F5344CB8AC3E}">
        <p14:creationId xmlns:p14="http://schemas.microsoft.com/office/powerpoint/2010/main" val="2429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Cronograma (exemplo)</a:t>
            </a:r>
            <a:endParaRPr lang="pt-BR" sz="36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268760"/>
            <a:ext cx="6746340" cy="396044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43608" y="5301208"/>
            <a:ext cx="7329615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Fonte</a:t>
            </a:r>
            <a:r>
              <a:rPr lang="pt-BR" sz="1400" dirty="0" smtClean="0"/>
              <a:t>: CPP 002/2017, </a:t>
            </a:r>
            <a:r>
              <a:rPr lang="pt-BR" sz="1400" dirty="0" err="1" smtClean="0"/>
              <a:t>Energisa</a:t>
            </a:r>
            <a:r>
              <a:rPr lang="pt-BR" sz="1400" dirty="0" smtClean="0"/>
              <a:t> Sul Sudeste, </a:t>
            </a:r>
            <a:r>
              <a:rPr lang="pt-BR" sz="1400" dirty="0"/>
              <a:t>2017.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913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2045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ATENÇÃO</a:t>
            </a:r>
          </a:p>
          <a:p>
            <a:pPr marL="0" indent="0">
              <a:buNone/>
            </a:pPr>
            <a:r>
              <a:rPr lang="pt-BR" dirty="0" smtClean="0"/>
              <a:t>O presente estudo tem por base a versão vigente do </a:t>
            </a:r>
            <a:r>
              <a:rPr lang="pt-BR" dirty="0" err="1" smtClean="0"/>
              <a:t>ProPEE</a:t>
            </a:r>
            <a:r>
              <a:rPr lang="pt-BR" dirty="0" smtClean="0"/>
              <a:t> - Procedimentos do Programa de Eficiência Energética da Aneel - que está em fase de revisão. Passou por audiência pública no período de 14/12/2017</a:t>
            </a:r>
            <a:r>
              <a:rPr lang="pt-BR" dirty="0"/>
              <a:t> a </a:t>
            </a:r>
            <a:r>
              <a:rPr lang="pt-BR" dirty="0" smtClean="0"/>
              <a:t>28/02/2018 cujo resultado deve ser publicado em junho de 2018.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Exigências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5122912" cy="532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Adimplência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373226" y="2274569"/>
            <a:ext cx="4248472" cy="1010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b="1" dirty="0" smtClean="0"/>
              <a:t>CERTIDÕES NEGATIVAS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b="1" dirty="0" smtClean="0"/>
              <a:t>Válidas</a:t>
            </a:r>
            <a:endParaRPr lang="pt-BR" b="1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78393" y="1268760"/>
            <a:ext cx="3813887" cy="532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b="1" i="1" dirty="0" smtClean="0"/>
              <a:t>Garantias Financeiras</a:t>
            </a:r>
            <a:endParaRPr lang="pt-BR" b="1" i="1" dirty="0"/>
          </a:p>
        </p:txBody>
      </p:sp>
      <p:sp>
        <p:nvSpPr>
          <p:cNvPr id="5" name="Divisa 4"/>
          <p:cNvSpPr/>
          <p:nvPr/>
        </p:nvSpPr>
        <p:spPr>
          <a:xfrm>
            <a:off x="5364088" y="2322587"/>
            <a:ext cx="1152128" cy="81838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548710" y="2248274"/>
            <a:ext cx="2085695" cy="5326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i="1" dirty="0" smtClean="0"/>
              <a:t>ESCO</a:t>
            </a:r>
            <a:endParaRPr lang="pt-BR" i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557802" y="2730625"/>
            <a:ext cx="2085695" cy="914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b="1" dirty="0" smtClean="0"/>
              <a:t>Prestador de Serviços</a:t>
            </a:r>
            <a:endParaRPr lang="pt-BR" b="1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41176" y="3330698"/>
            <a:ext cx="512291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000" dirty="0" smtClean="0"/>
              <a:t>Fornecedores de Materiais e Serviços certificadas na Norma OHSAS 18.000</a:t>
            </a:r>
            <a:endParaRPr lang="pt-BR" sz="3000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650858" y="4693988"/>
            <a:ext cx="3813887" cy="532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b="1" dirty="0" smtClean="0"/>
              <a:t>Fornecedores Cadastrados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 rot="19492797">
            <a:off x="1838859" y="2535964"/>
            <a:ext cx="6692953" cy="1077218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Cada edital contém exigências diferentes</a:t>
            </a:r>
            <a:endParaRPr lang="pt-BR" sz="3200" b="1" dirty="0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693705" y="3723159"/>
            <a:ext cx="3813887" cy="532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3400" b="1" i="1" dirty="0" smtClean="0"/>
              <a:t>3 orçamentos</a:t>
            </a:r>
            <a:endParaRPr lang="pt-BR" sz="3400" b="1" i="1" dirty="0"/>
          </a:p>
        </p:txBody>
      </p:sp>
    </p:spTree>
    <p:extLst>
      <p:ext uri="{BB962C8B-B14F-4D97-AF65-F5344CB8AC3E}">
        <p14:creationId xmlns:p14="http://schemas.microsoft.com/office/powerpoint/2010/main" val="23474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5" grpId="0" animBg="1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Repasse dos Recursos Aplicados</a:t>
            </a:r>
            <a:endParaRPr lang="pt-BR" sz="3600" dirty="0"/>
          </a:p>
        </p:txBody>
      </p:sp>
      <p:pic>
        <p:nvPicPr>
          <p:cNvPr id="8196" name="Picture 4" descr="LÃ¢mpada espira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5567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omb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3634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0" y="2513248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Ã¡bric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8" y="4466659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omens trabalhadore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1" y="4485085"/>
            <a:ext cx="672009" cy="6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Torre de TransmissÃ£o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87" y="1117329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08746" y="193335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Distribuidora de Energia</a:t>
            </a:r>
            <a:endParaRPr lang="pt-BR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484481" y="7570010"/>
            <a:ext cx="79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ESCO</a:t>
            </a:r>
            <a:endParaRPr lang="pt-BR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301646" y="326809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Prestador de Serviços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866878" y="510581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Fornecedores de Materiais</a:t>
            </a:r>
            <a:endParaRPr lang="pt-BR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753474" y="50891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Fornecedores de Serviços</a:t>
            </a:r>
            <a:endParaRPr lang="pt-BR" b="1" dirty="0"/>
          </a:p>
        </p:txBody>
      </p:sp>
      <p:pic>
        <p:nvPicPr>
          <p:cNvPr id="28" name="Picture 8" descr="Moto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06" y="4195828"/>
            <a:ext cx="359964" cy="3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LÃ¢mpada com espelho refletor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81" y="3921527"/>
            <a:ext cx="311969" cy="3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Servidor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77" y="3921527"/>
            <a:ext cx="335513" cy="3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TubulaÃ§Ã£o de Ã¡gua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10" y="4385968"/>
            <a:ext cx="383977" cy="3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CaminhÃ£o de bombeiros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90" y="4293096"/>
            <a:ext cx="383977" cy="3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Trabalho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92" y="3837111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Medidor de pressÃ£o do cilindro de mergulho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49" y="4089283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Sinal de Reciclagem ic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58" y="4586568"/>
            <a:ext cx="383977" cy="3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ixaDeTexto 35"/>
          <p:cNvSpPr txBox="1"/>
          <p:nvPr/>
        </p:nvSpPr>
        <p:spPr>
          <a:xfrm>
            <a:off x="1791424" y="3491911"/>
            <a:ext cx="76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Esco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949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27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Repasse dos Recursos Aplicados</a:t>
            </a:r>
            <a:endParaRPr lang="pt-BR" sz="3600" dirty="0"/>
          </a:p>
        </p:txBody>
      </p:sp>
      <p:pic>
        <p:nvPicPr>
          <p:cNvPr id="8196" name="Picture 4" descr="LÃ¢mpada espira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5567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omb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3634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0" y="2513248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Ã¡bric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8" y="4466659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omens trabalhadore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1" y="4485085"/>
            <a:ext cx="672009" cy="6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Torre de TransmissÃ£o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87" y="1117329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12" y="1772816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91" y="1617501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70" y="1903477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1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58" y="26290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Repasse dos Recursos Aplicados</a:t>
            </a:r>
            <a:endParaRPr lang="pt-BR" sz="3600" dirty="0"/>
          </a:p>
        </p:txBody>
      </p:sp>
      <p:pic>
        <p:nvPicPr>
          <p:cNvPr id="8196" name="Picture 4" descr="LÃ¢mpada espira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5567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omb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3634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0" y="2513248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Ã¡bric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8" y="4466659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omens trabalhadore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1" y="4485085"/>
            <a:ext cx="672009" cy="6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Torre de TransmissÃ£o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87" y="1117329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21" y="3057142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94" y="2943722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03" y="2728485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1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11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Repasse dos Recursos Aplicados</a:t>
            </a:r>
            <a:endParaRPr lang="pt-BR" sz="3600" dirty="0"/>
          </a:p>
        </p:txBody>
      </p:sp>
      <p:pic>
        <p:nvPicPr>
          <p:cNvPr id="8196" name="Picture 4" descr="LÃ¢mpada espira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5567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omb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3634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0" y="2513248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Ã¡bric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8" y="4466659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omens trabalhadore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1" y="4485085"/>
            <a:ext cx="672009" cy="6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Torre de TransmissÃ£o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87" y="1117329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33" y="4276306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94" y="2943722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66" y="4388881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1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675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Repasse dos Recursos Aplicados</a:t>
            </a:r>
            <a:endParaRPr lang="pt-BR" sz="3600" dirty="0"/>
          </a:p>
        </p:txBody>
      </p:sp>
      <p:pic>
        <p:nvPicPr>
          <p:cNvPr id="8196" name="Picture 4" descr="LÃ¢mpada espira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5567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omb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3634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0" y="2513248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Ã¡bric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8" y="4466659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omens trabalhadore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1" y="4485085"/>
            <a:ext cx="672009" cy="6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Torre de TransmissÃ£o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87" y="1117329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12" y="1772816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91" y="1617501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70" y="1903477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2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27" y="25311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Repasse dos Recursos Aplicados</a:t>
            </a:r>
            <a:endParaRPr lang="pt-BR" sz="3600" dirty="0"/>
          </a:p>
        </p:txBody>
      </p:sp>
      <p:pic>
        <p:nvPicPr>
          <p:cNvPr id="8196" name="Picture 4" descr="LÃ¢mpada espira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5567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omb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3634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0" y="2513248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Ã¡bric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8" y="4466659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omens trabalhadore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1" y="4485085"/>
            <a:ext cx="672009" cy="6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Torre de TransmissÃ£o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87" y="1117329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09" y="2852722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42" y="4276469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82" y="4276469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2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5311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Repasse dos Recursos Aplicados</a:t>
            </a:r>
            <a:endParaRPr lang="pt-BR" sz="3600" dirty="0"/>
          </a:p>
        </p:txBody>
      </p:sp>
      <p:pic>
        <p:nvPicPr>
          <p:cNvPr id="8196" name="Picture 4" descr="LÃ¢mpada espira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5567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omb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3634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0" y="2513248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Ã¡bric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8" y="4466659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omens trabalhadore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1" y="4485085"/>
            <a:ext cx="672009" cy="6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Torre de TransmissÃ£o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87" y="1117329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12" y="1772816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91" y="1617501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70" y="1903477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3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11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Repasse dos Recursos Aplicados</a:t>
            </a:r>
            <a:endParaRPr lang="pt-BR" sz="3600" dirty="0"/>
          </a:p>
        </p:txBody>
      </p:sp>
      <p:pic>
        <p:nvPicPr>
          <p:cNvPr id="8196" name="Picture 4" descr="LÃ¢mpada espira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5567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omb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3634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0" y="2513248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Ã¡bric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8" y="4466659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omens trabalhadore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1" y="4485085"/>
            <a:ext cx="672009" cy="6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Torre de TransmissÃ£o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87" y="1117329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0" y="3247030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96" y="2961054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40" y="3265307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3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89" y="25913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Repasse dos Recursos Aplicados</a:t>
            </a:r>
            <a:endParaRPr lang="pt-BR" sz="3600" dirty="0"/>
          </a:p>
        </p:txBody>
      </p:sp>
      <p:pic>
        <p:nvPicPr>
          <p:cNvPr id="8196" name="Picture 4" descr="LÃ¢mpada espira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5567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omb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3634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0" y="2513248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Ã¡bric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8" y="4466659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omens trabalhadore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1" y="4485085"/>
            <a:ext cx="672009" cy="6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Torre de TransmissÃ£o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87" y="1117329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25" y="2961053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85" y="4611299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oeda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44" y="4466659"/>
            <a:ext cx="57195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3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89" y="25913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pt-BR" sz="3200" dirty="0"/>
              <a:t>Evolução do consumo com energia </a:t>
            </a:r>
            <a:r>
              <a:rPr lang="pt-BR" sz="3200" dirty="0" smtClean="0"/>
              <a:t>elétrica </a:t>
            </a:r>
            <a:r>
              <a:rPr lang="pt-BR" sz="3200" dirty="0"/>
              <a:t>e despesas</a:t>
            </a:r>
            <a:br>
              <a:rPr lang="pt-BR" sz="3200" dirty="0"/>
            </a:br>
            <a:r>
              <a:rPr lang="pt-BR" sz="3200" dirty="0"/>
              <a:t>com energia elétrica </a:t>
            </a:r>
            <a:r>
              <a:rPr lang="pt-BR" sz="3200" dirty="0" smtClean="0"/>
              <a:t>dos </a:t>
            </a:r>
            <a:r>
              <a:rPr lang="pt-BR" sz="3200" dirty="0"/>
              <a:t>prestadores de serviços </a:t>
            </a:r>
            <a:r>
              <a:rPr lang="pt-BR" sz="3200" dirty="0" smtClean="0"/>
              <a:t> participantes do SNIS </a:t>
            </a:r>
            <a:r>
              <a:rPr lang="pt-BR" sz="3200" dirty="0"/>
              <a:t>de 2003 a 2016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704" y="1585631"/>
            <a:ext cx="6338591" cy="377348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399846" y="5359119"/>
            <a:ext cx="5975721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Fonte</a:t>
            </a:r>
            <a:r>
              <a:rPr lang="pt-BR" sz="1800" dirty="0" smtClean="0"/>
              <a:t>: Diagnóstico </a:t>
            </a:r>
            <a:r>
              <a:rPr lang="pt-BR" sz="1800" dirty="0"/>
              <a:t>dos Serviços de Água e </a:t>
            </a:r>
            <a:r>
              <a:rPr lang="pt-BR" sz="1800" dirty="0" smtClean="0"/>
              <a:t>Esgotos, SNIS 2016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0499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Repasse dos Recursos Aplicados</a:t>
            </a:r>
            <a:endParaRPr lang="pt-BR" sz="3600" dirty="0"/>
          </a:p>
        </p:txBody>
      </p:sp>
      <p:pic>
        <p:nvPicPr>
          <p:cNvPr id="8196" name="Picture 4" descr="LÃ¢mpada espira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5567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omb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3634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o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30" y="2513248"/>
            <a:ext cx="787190" cy="7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Ã¡brica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8" y="4466659"/>
            <a:ext cx="600001" cy="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omens trabalhadore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1" y="4485085"/>
            <a:ext cx="672009" cy="6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Torre de TransmissÃ£o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87" y="1117329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109319" y="1869277"/>
            <a:ext cx="5884381" cy="2862322"/>
          </a:xfrm>
          <a:prstGeom prst="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 smtClean="0"/>
              <a:t>ATENÇÃO ao cronograma de repasse de recursos da distribuidora para a ESCO ou para o Prestador de Serviços. Pode haver necessidade de recursos próprios para pagamentos antecipados</a:t>
            </a:r>
            <a:endParaRPr lang="pt-BR" sz="3000" b="1" i="1" dirty="0"/>
          </a:p>
        </p:txBody>
      </p:sp>
    </p:spTree>
    <p:extLst>
      <p:ext uri="{BB962C8B-B14F-4D97-AF65-F5344CB8AC3E}">
        <p14:creationId xmlns:p14="http://schemas.microsoft.com/office/powerpoint/2010/main" val="12039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Relação Custo-Benefício</a:t>
            </a:r>
            <a:endParaRPr lang="pt-BR" sz="3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05809"/>
              </p:ext>
            </p:extLst>
          </p:nvPr>
        </p:nvGraphicFramePr>
        <p:xfrm>
          <a:off x="0" y="1196752"/>
          <a:ext cx="9155283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554"/>
                <a:gridCol w="4392930"/>
                <a:gridCol w="658231"/>
                <a:gridCol w="726788"/>
                <a:gridCol w="1221494"/>
                <a:gridCol w="9562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Descrição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Pontos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proporcional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ordenada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7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2051719" y="5466251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Fonte: CPP 002/2017, </a:t>
            </a:r>
            <a:r>
              <a:rPr lang="pt-BR" dirty="0" err="1"/>
              <a:t>Energisa</a:t>
            </a:r>
            <a:r>
              <a:rPr lang="pt-BR" dirty="0"/>
              <a:t> Sul Sudeste, 2017.</a:t>
            </a:r>
          </a:p>
        </p:txBody>
      </p:sp>
      <p:pic>
        <p:nvPicPr>
          <p:cNvPr id="20482" name="Picture 2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6499"/>
            <a:ext cx="1032049" cy="10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88" y="386482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76" y="387769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22" y="386482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2" y="387769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67" y="386893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66" y="387769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74" y="3864476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75" y="3851257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76" y="385384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90" y="3843349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90429" y="4763177"/>
            <a:ext cx="29419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</a:t>
            </a:r>
          </a:p>
          <a:p>
            <a:r>
              <a:rPr lang="pt-BR" dirty="0"/>
              <a:t> </a:t>
            </a:r>
            <a:r>
              <a:rPr lang="pt-BR" dirty="0" smtClean="0"/>
              <a:t>             </a:t>
            </a:r>
            <a:r>
              <a:rPr lang="pt-BR" sz="2000" b="1" dirty="0" smtClean="0"/>
              <a:t>=EE*CEE+DRP*CED</a:t>
            </a:r>
          </a:p>
          <a:p>
            <a:endParaRPr lang="pt-BR" sz="2000" b="1" dirty="0" smtClean="0"/>
          </a:p>
        </p:txBody>
      </p:sp>
      <p:pic>
        <p:nvPicPr>
          <p:cNvPr id="25" name="Picture 4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31" y="4869690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eta para a esquerda 26"/>
          <p:cNvSpPr/>
          <p:nvPr/>
        </p:nvSpPr>
        <p:spPr>
          <a:xfrm rot="764652">
            <a:off x="1418724" y="4807239"/>
            <a:ext cx="1074829" cy="6064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CUSTO</a:t>
            </a:r>
            <a:endParaRPr lang="pt-BR" b="1" dirty="0"/>
          </a:p>
        </p:txBody>
      </p:sp>
      <p:sp>
        <p:nvSpPr>
          <p:cNvPr id="28" name="Seta para a esquerda 27"/>
          <p:cNvSpPr/>
          <p:nvPr/>
        </p:nvSpPr>
        <p:spPr>
          <a:xfrm rot="20715904">
            <a:off x="6506679" y="3575865"/>
            <a:ext cx="1717046" cy="68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BENEFÍCIO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400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</a:t>
            </a:r>
            <a:r>
              <a:rPr lang="pt-BR" sz="3600" dirty="0"/>
              <a:t>de Avaliação</a:t>
            </a:r>
            <a:br>
              <a:rPr lang="pt-BR" sz="3600" dirty="0"/>
            </a:br>
            <a:r>
              <a:rPr lang="pt-BR" sz="3000" dirty="0"/>
              <a:t>Relação Custo-Benefício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05809"/>
              </p:ext>
            </p:extLst>
          </p:nvPr>
        </p:nvGraphicFramePr>
        <p:xfrm>
          <a:off x="0" y="1196752"/>
          <a:ext cx="9155283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554"/>
                <a:gridCol w="4392930"/>
                <a:gridCol w="658231"/>
                <a:gridCol w="726788"/>
                <a:gridCol w="1221494"/>
                <a:gridCol w="9562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Descrição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Pontos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proporcional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ordenada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7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484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88" y="386482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76" y="387769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22" y="386482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2" y="387769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67" y="386893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66" y="387769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74" y="3864476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75" y="3851257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76" y="385384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90" y="3843349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eta para a esquerda 26"/>
          <p:cNvSpPr/>
          <p:nvPr/>
        </p:nvSpPr>
        <p:spPr>
          <a:xfrm rot="455129">
            <a:off x="6488641" y="4613147"/>
            <a:ext cx="2677305" cy="6064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CUSTO ANUALIZADO</a:t>
            </a:r>
            <a:endParaRPr lang="pt-BR" b="1" dirty="0"/>
          </a:p>
        </p:txBody>
      </p:sp>
      <p:sp>
        <p:nvSpPr>
          <p:cNvPr id="28" name="Seta para a esquerda 27"/>
          <p:cNvSpPr/>
          <p:nvPr/>
        </p:nvSpPr>
        <p:spPr>
          <a:xfrm rot="20715904">
            <a:off x="6506679" y="3575865"/>
            <a:ext cx="1717046" cy="68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BENEFÍCIO</a:t>
            </a:r>
            <a:endParaRPr lang="pt-BR" b="1" dirty="0"/>
          </a:p>
        </p:txBody>
      </p:sp>
      <p:pic>
        <p:nvPicPr>
          <p:cNvPr id="23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78" y="4475702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35" y="4451581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17" y="447570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60" y="445372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96" y="4453724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85" y="4444379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64" y="4420711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57" y="4424156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93" y="4424157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48" y="4415717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</a:t>
            </a:r>
            <a:r>
              <a:rPr lang="pt-BR" sz="3600" dirty="0"/>
              <a:t>de Avaliação</a:t>
            </a:r>
            <a:br>
              <a:rPr lang="pt-BR" sz="3600" dirty="0"/>
            </a:br>
            <a:r>
              <a:rPr lang="pt-BR" sz="3000" dirty="0"/>
              <a:t>Relação Custo-Benefício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05809"/>
              </p:ext>
            </p:extLst>
          </p:nvPr>
        </p:nvGraphicFramePr>
        <p:xfrm>
          <a:off x="0" y="1196752"/>
          <a:ext cx="9155283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554"/>
                <a:gridCol w="4392930"/>
                <a:gridCol w="658231"/>
                <a:gridCol w="726788"/>
                <a:gridCol w="1221494"/>
                <a:gridCol w="9562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Descrição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Pontos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proporcional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ordenada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7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484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88" y="386482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96" y="386482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22" y="386482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2" y="387769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67" y="386893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66" y="387769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74" y="3864476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75" y="3851257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76" y="385384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90" y="3843349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14" y="4432597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35" y="4451581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17" y="447570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60" y="445372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96" y="4453724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85" y="4444379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64" y="4420711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57" y="4424156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93" y="4424157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48" y="4415717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76256" y="387769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RCB = _____</a:t>
            </a:r>
            <a:endParaRPr lang="pt-BR" b="1" dirty="0"/>
          </a:p>
        </p:txBody>
      </p:sp>
      <p:pic>
        <p:nvPicPr>
          <p:cNvPr id="32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3648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68" y="4181079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eta para a esquerda 34"/>
          <p:cNvSpPr/>
          <p:nvPr/>
        </p:nvSpPr>
        <p:spPr>
          <a:xfrm rot="20547654">
            <a:off x="8009801" y="3127566"/>
            <a:ext cx="2677305" cy="6064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CUSTO ANUALIZADO</a:t>
            </a:r>
            <a:endParaRPr lang="pt-BR" b="1" dirty="0"/>
          </a:p>
        </p:txBody>
      </p:sp>
      <p:sp>
        <p:nvSpPr>
          <p:cNvPr id="36" name="Seta para a esquerda 35"/>
          <p:cNvSpPr/>
          <p:nvPr/>
        </p:nvSpPr>
        <p:spPr>
          <a:xfrm rot="3136625">
            <a:off x="7627375" y="5115464"/>
            <a:ext cx="1717046" cy="68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BENEFÍCIO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643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/>
              <a:t>Critérios de Avaliação</a:t>
            </a:r>
            <a:br>
              <a:rPr lang="pt-BR" sz="3600" dirty="0"/>
            </a:br>
            <a:r>
              <a:rPr lang="pt-BR" sz="3000" dirty="0"/>
              <a:t>Relação Custo-Benefício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05809"/>
              </p:ext>
            </p:extLst>
          </p:nvPr>
        </p:nvGraphicFramePr>
        <p:xfrm>
          <a:off x="0" y="1196752"/>
          <a:ext cx="9155283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554"/>
                <a:gridCol w="4392930"/>
                <a:gridCol w="658231"/>
                <a:gridCol w="726788"/>
                <a:gridCol w="1221494"/>
                <a:gridCol w="9562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Descrição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Pontos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proporcional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ordenada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7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484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88" y="386482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96" y="386482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22" y="386482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2" y="387769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67" y="386893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66" y="3877695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74" y="3864476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75" y="3851257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76" y="3853842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90" y="3843349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14" y="4432597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35" y="4451581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17" y="447570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60" y="445372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96" y="4453724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85" y="4444379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64" y="4420711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57" y="4424156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93" y="4424157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48" y="4415717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76256" y="387769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RCB = _____</a:t>
            </a:r>
            <a:endParaRPr lang="pt-BR" b="1" dirty="0"/>
          </a:p>
        </p:txBody>
      </p:sp>
      <p:pic>
        <p:nvPicPr>
          <p:cNvPr id="32" name="Picture 2" descr="Saco de dinheir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3648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aco de dinhei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68" y="4181079"/>
            <a:ext cx="589247" cy="5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eta para a esquerda 34"/>
          <p:cNvSpPr/>
          <p:nvPr/>
        </p:nvSpPr>
        <p:spPr>
          <a:xfrm rot="20547654">
            <a:off x="8045941" y="3361835"/>
            <a:ext cx="1122542" cy="6064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PEE</a:t>
            </a:r>
            <a:endParaRPr lang="pt-BR" b="1" dirty="0"/>
          </a:p>
        </p:txBody>
      </p:sp>
      <p:sp>
        <p:nvSpPr>
          <p:cNvPr id="36" name="Seta para a esquerda 35"/>
          <p:cNvSpPr/>
          <p:nvPr/>
        </p:nvSpPr>
        <p:spPr>
          <a:xfrm rot="3136625">
            <a:off x="7627375" y="5115464"/>
            <a:ext cx="1717046" cy="683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BENEFÍCIO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507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/>
              <a:t>Critérios de Avaliação</a:t>
            </a:r>
            <a:br>
              <a:rPr lang="pt-BR" sz="3600" dirty="0"/>
            </a:br>
            <a:r>
              <a:rPr lang="pt-BR" sz="3000" dirty="0"/>
              <a:t>Relação Custo-Benefício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05809"/>
              </p:ext>
            </p:extLst>
          </p:nvPr>
        </p:nvGraphicFramePr>
        <p:xfrm>
          <a:off x="0" y="1196752"/>
          <a:ext cx="9155283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554"/>
                <a:gridCol w="4392930"/>
                <a:gridCol w="658231"/>
                <a:gridCol w="726788"/>
                <a:gridCol w="1221494"/>
                <a:gridCol w="9562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Descrição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Pontos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proporcional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A2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ordenada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7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3501008"/>
            <a:ext cx="2602375" cy="7920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4392454"/>
            <a:ext cx="2602375" cy="10763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944173"/>
            <a:ext cx="2783968" cy="8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/>
              <a:t>Critérios de Avaliação</a:t>
            </a:r>
            <a:br>
              <a:rPr lang="pt-BR" sz="3600" dirty="0"/>
            </a:br>
            <a:r>
              <a:rPr lang="pt-BR" sz="3000" dirty="0"/>
              <a:t>Relação Custo-Benefício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05809"/>
              </p:ext>
            </p:extLst>
          </p:nvPr>
        </p:nvGraphicFramePr>
        <p:xfrm>
          <a:off x="0" y="1196752"/>
          <a:ext cx="9155283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554"/>
                <a:gridCol w="4392930"/>
                <a:gridCol w="658231"/>
                <a:gridCol w="726788"/>
                <a:gridCol w="1221494"/>
                <a:gridCol w="9562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Descrição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Pontos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 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proporcional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A2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Relação custo-benefício ordenada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25%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7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632848" cy="36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Investimentos em Equipamentos</a:t>
            </a:r>
            <a:endParaRPr lang="pt-BR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78165"/>
              </p:ext>
            </p:extLst>
          </p:nvPr>
        </p:nvGraphicFramePr>
        <p:xfrm>
          <a:off x="-38358" y="1556792"/>
          <a:ext cx="9180680" cy="2015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405"/>
                <a:gridCol w="4322211"/>
                <a:gridCol w="662622"/>
                <a:gridCol w="800917"/>
                <a:gridCol w="1173670"/>
                <a:gridCol w="998855"/>
              </a:tblGrid>
              <a:tr h="10095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Descrição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B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Peso do investimento em equipamentos no custo total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5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10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10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10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698590"/>
            <a:ext cx="1658619" cy="10265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58" y="4851567"/>
            <a:ext cx="3919906" cy="6920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3785271"/>
            <a:ext cx="1512168" cy="8719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879" y="4851567"/>
            <a:ext cx="5200443" cy="6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Benefícios Energéticos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9577"/>
              </p:ext>
            </p:extLst>
          </p:nvPr>
        </p:nvGraphicFramePr>
        <p:xfrm>
          <a:off x="0" y="1268760"/>
          <a:ext cx="9180512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356"/>
                <a:gridCol w="4365740"/>
                <a:gridCol w="792088"/>
                <a:gridCol w="720080"/>
                <a:gridCol w="1152128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Impacto direto dos benefícios energéticos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C1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Impacto na economia de energia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60%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9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C2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Impacto na redução de demanda na ponta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6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695771"/>
            <a:ext cx="1960193" cy="79822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70" y="4574046"/>
            <a:ext cx="7350993" cy="94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Benefícios Energéticos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9577"/>
              </p:ext>
            </p:extLst>
          </p:nvPr>
        </p:nvGraphicFramePr>
        <p:xfrm>
          <a:off x="0" y="1268760"/>
          <a:ext cx="9180512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356"/>
                <a:gridCol w="4365740"/>
                <a:gridCol w="792088"/>
                <a:gridCol w="720080"/>
                <a:gridCol w="1152128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Impacto direto dos benefícios energéticos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C1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Impacto na economia de energia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60%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9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C2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Impacto na redução de demanda na ponta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6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638888"/>
            <a:ext cx="1960193" cy="79822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638887"/>
            <a:ext cx="1861645" cy="79822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660" y="4550879"/>
            <a:ext cx="6120680" cy="9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Composição média das despesas de exploração </a:t>
            </a:r>
            <a:r>
              <a:rPr lang="pt-BR" sz="3600" dirty="0" smtClean="0"/>
              <a:t>dos prestadores de serviços participantes do SNIS em 2016</a:t>
            </a:r>
            <a:endParaRPr lang="pt-BR" sz="36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948" y="1452508"/>
            <a:ext cx="6180104" cy="382134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259632" y="5178068"/>
            <a:ext cx="6624736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Fonte</a:t>
            </a:r>
            <a:r>
              <a:rPr lang="pt-BR" sz="1800" dirty="0" smtClean="0"/>
              <a:t>: Diagnóstico </a:t>
            </a:r>
            <a:r>
              <a:rPr lang="pt-BR" sz="1800" dirty="0"/>
              <a:t>dos Serviços de Água e </a:t>
            </a:r>
            <a:r>
              <a:rPr lang="pt-BR" sz="1800" dirty="0" smtClean="0"/>
              <a:t>Esgotos, SNIS 2016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949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Benefícios Energéticos</a:t>
            </a:r>
            <a:endParaRPr lang="pt-BR" sz="3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9577"/>
              </p:ext>
            </p:extLst>
          </p:nvPr>
        </p:nvGraphicFramePr>
        <p:xfrm>
          <a:off x="0" y="1268760"/>
          <a:ext cx="9180512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356"/>
                <a:gridCol w="4365740"/>
                <a:gridCol w="792088"/>
                <a:gridCol w="720080"/>
                <a:gridCol w="1152128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Impacto direto dos benefícios energéticos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C1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Impacto na economia de energia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70%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60%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9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C2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Impacto na redução de demanda na ponta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6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638888"/>
            <a:ext cx="1960193" cy="79822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638887"/>
            <a:ext cx="1861645" cy="79822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729489"/>
            <a:ext cx="1673755" cy="61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Qualidade do Projeto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72335"/>
              </p:ext>
            </p:extLst>
          </p:nvPr>
        </p:nvGraphicFramePr>
        <p:xfrm>
          <a:off x="-11557" y="1268760"/>
          <a:ext cx="9155556" cy="318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397"/>
                <a:gridCol w="4499328"/>
                <a:gridCol w="688591"/>
                <a:gridCol w="714765"/>
                <a:gridCol w="1182827"/>
                <a:gridCol w="10066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Qualidade na apresentação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8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Qualidade global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Bases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Consistência do cronograma apresentado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Estratégia de M&amp;V apresentada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915402"/>
            <a:ext cx="5026522" cy="5760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634471"/>
            <a:ext cx="2592288" cy="56186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996952"/>
            <a:ext cx="9143999" cy="12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Qualidade do Projeto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72335"/>
              </p:ext>
            </p:extLst>
          </p:nvPr>
        </p:nvGraphicFramePr>
        <p:xfrm>
          <a:off x="-11557" y="1268760"/>
          <a:ext cx="9155556" cy="318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397"/>
                <a:gridCol w="4499328"/>
                <a:gridCol w="688591"/>
                <a:gridCol w="714765"/>
                <a:gridCol w="1182827"/>
                <a:gridCol w="10066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Qualidade na apresentação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8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Qualidade global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Bases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Consistência do cronograma apresentado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Estratégia de M&amp;V apresentada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3" y="4580996"/>
            <a:ext cx="2083394" cy="5761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017" y="4861586"/>
            <a:ext cx="5715982" cy="5912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" y="3284984"/>
            <a:ext cx="918262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Qualidade do Projeto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72335"/>
              </p:ext>
            </p:extLst>
          </p:nvPr>
        </p:nvGraphicFramePr>
        <p:xfrm>
          <a:off x="-11557" y="1268760"/>
          <a:ext cx="9155556" cy="318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397"/>
                <a:gridCol w="4499328"/>
                <a:gridCol w="688591"/>
                <a:gridCol w="714765"/>
                <a:gridCol w="1182827"/>
                <a:gridCol w="10066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Qualidade na apresentação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8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Qualidade global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Bases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Consistência do cronograma apresentado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Estratégia de M&amp;V apresentada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551765"/>
            <a:ext cx="2158864" cy="6196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7" y="4730968"/>
            <a:ext cx="5458575" cy="7142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559" y="1739552"/>
            <a:ext cx="9155559" cy="15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Qualidade do Projeto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72335"/>
              </p:ext>
            </p:extLst>
          </p:nvPr>
        </p:nvGraphicFramePr>
        <p:xfrm>
          <a:off x="-11557" y="1268760"/>
          <a:ext cx="9155556" cy="318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397"/>
                <a:gridCol w="4499328"/>
                <a:gridCol w="688591"/>
                <a:gridCol w="714765"/>
                <a:gridCol w="1182827"/>
                <a:gridCol w="10066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Qualidade na apresentação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8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Qualidade global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Bases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Consistência do cronograma apresentado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Estratégia de M&amp;V apresentada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4725144"/>
            <a:ext cx="1993357" cy="4320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758316"/>
            <a:ext cx="5042344" cy="7865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8880"/>
            <a:ext cx="9144000" cy="15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Qualidade do Projeto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72335"/>
              </p:ext>
            </p:extLst>
          </p:nvPr>
        </p:nvGraphicFramePr>
        <p:xfrm>
          <a:off x="-11557" y="1268760"/>
          <a:ext cx="9155556" cy="318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397"/>
                <a:gridCol w="4499328"/>
                <a:gridCol w="688591"/>
                <a:gridCol w="714765"/>
                <a:gridCol w="1182827"/>
                <a:gridCol w="10066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Descrição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err="1">
                          <a:effectLst/>
                        </a:rPr>
                        <a:t>Mín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err="1">
                          <a:effectLst/>
                        </a:rPr>
                        <a:t>Máx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err="1">
                          <a:effectLst/>
                        </a:rPr>
                        <a:t>Energisa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D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Qualidade na apresentação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8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Qualidade global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Bases do projeto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Consistência do cronograma apresentado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25%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Estratégia de M&amp;V apresentada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653136"/>
            <a:ext cx="324575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Barreiras de Mercado</a:t>
            </a:r>
            <a:endParaRPr lang="pt-BR" sz="3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65795"/>
              </p:ext>
            </p:extLst>
          </p:nvPr>
        </p:nvGraphicFramePr>
        <p:xfrm>
          <a:off x="0" y="1196752"/>
          <a:ext cx="9095791" cy="318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356"/>
                <a:gridCol w="4365740"/>
                <a:gridCol w="662622"/>
                <a:gridCol w="824548"/>
                <a:gridCol w="1173670"/>
                <a:gridCol w="9988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E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Capacidade para superar barreiras de mercado e efeito multiplicador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Eficácia na quebra de barreiras de mercado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Induz comportamentos de uso eficiente da energia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Destina-se a segmentos com barreiras mais relevantes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100%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509120"/>
            <a:ext cx="2959094" cy="57606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748902"/>
            <a:ext cx="4752528" cy="67256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596616"/>
            <a:ext cx="8502019" cy="16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Barreiras de Mercado</a:t>
            </a:r>
            <a:endParaRPr lang="pt-BR" sz="3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65795"/>
              </p:ext>
            </p:extLst>
          </p:nvPr>
        </p:nvGraphicFramePr>
        <p:xfrm>
          <a:off x="0" y="1196752"/>
          <a:ext cx="9095791" cy="318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356"/>
                <a:gridCol w="4365740"/>
                <a:gridCol w="662622"/>
                <a:gridCol w="824548"/>
                <a:gridCol w="1173670"/>
                <a:gridCol w="9988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E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Capacidade para superar barreiras de mercado e efeito multiplicador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Eficácia na quebra de barreiras de mercado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Induz comportamentos de uso eficiente da energia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Destina-se a segmentos com barreiras mais relevantes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100%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4581129"/>
            <a:ext cx="2664295" cy="49149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752437"/>
            <a:ext cx="4616191" cy="7200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0893"/>
            <a:ext cx="9142446" cy="12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Barreiras de Mercado</a:t>
            </a:r>
            <a:endParaRPr lang="pt-BR" sz="3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65795"/>
              </p:ext>
            </p:extLst>
          </p:nvPr>
        </p:nvGraphicFramePr>
        <p:xfrm>
          <a:off x="0" y="1196752"/>
          <a:ext cx="9095791" cy="318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356"/>
                <a:gridCol w="4365740"/>
                <a:gridCol w="662622"/>
                <a:gridCol w="824548"/>
                <a:gridCol w="1173670"/>
                <a:gridCol w="9988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E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Capacidade para superar barreiras de mercado e efeito multiplicador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Eficácia na quebra de barreiras de mercado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Induz comportamentos de uso eficiente da energia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Destina-se a segmentos com barreiras mais relevantes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100%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581128"/>
            <a:ext cx="2301385" cy="5040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601957"/>
            <a:ext cx="5455931" cy="80851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" y="2455418"/>
            <a:ext cx="9143738" cy="9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Barreiras de Mercado</a:t>
            </a:r>
            <a:endParaRPr lang="pt-BR" sz="3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65795"/>
              </p:ext>
            </p:extLst>
          </p:nvPr>
        </p:nvGraphicFramePr>
        <p:xfrm>
          <a:off x="0" y="1196752"/>
          <a:ext cx="9095791" cy="318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356"/>
                <a:gridCol w="4365740"/>
                <a:gridCol w="662622"/>
                <a:gridCol w="824548"/>
                <a:gridCol w="1173670"/>
                <a:gridCol w="9988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E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Capacidade para superar barreiras de mercado e efeito multiplicador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Eficácia na quebra de barreiras de mercado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Induz comportamentos de uso eficiente da energia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Destina-se a segmentos com barreiras mais relevantes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100%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653136"/>
            <a:ext cx="3312368" cy="5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/>
              <a:t>PEE – ANEEL – LEI 9991/2000 - Histórico de Investimentos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59632" y="5178068"/>
            <a:ext cx="6624736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Fonte</a:t>
            </a:r>
            <a:r>
              <a:rPr lang="pt-BR" sz="1800" dirty="0" smtClean="0"/>
              <a:t>: aneel.gov.br (2017)</a:t>
            </a:r>
            <a:endParaRPr lang="pt-BR" sz="1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37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Experiência em projetos semelhantes</a:t>
            </a:r>
            <a:endParaRPr lang="pt-BR" sz="3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25326"/>
              </p:ext>
            </p:extLst>
          </p:nvPr>
        </p:nvGraphicFramePr>
        <p:xfrm>
          <a:off x="101594" y="1196752"/>
          <a:ext cx="8940812" cy="3060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588"/>
                <a:gridCol w="4414279"/>
                <a:gridCol w="661492"/>
                <a:gridCol w="687463"/>
                <a:gridCol w="1151903"/>
                <a:gridCol w="977087"/>
              </a:tblGrid>
              <a:tr h="546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F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Experiência em projetos semelhantes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Experiência nos usos finais propostos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4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Experiência no PEE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Certificação CMPV da EVO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Outras certificações pertinentes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3" y="4360798"/>
            <a:ext cx="2007237" cy="36434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255" y="4834186"/>
            <a:ext cx="6785760" cy="5278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3" y="2727217"/>
            <a:ext cx="8741293" cy="13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Experiência em projetos semelhantes</a:t>
            </a:r>
            <a:endParaRPr lang="pt-BR" sz="3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25326"/>
              </p:ext>
            </p:extLst>
          </p:nvPr>
        </p:nvGraphicFramePr>
        <p:xfrm>
          <a:off x="101594" y="1196752"/>
          <a:ext cx="8940812" cy="3060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588"/>
                <a:gridCol w="4414279"/>
                <a:gridCol w="661492"/>
                <a:gridCol w="687463"/>
                <a:gridCol w="1151903"/>
                <a:gridCol w="977087"/>
              </a:tblGrid>
              <a:tr h="546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F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Experiência em projetos semelhantes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Experiência nos usos finais propostos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4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Experiência no PEE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Certificação CMPV da EVO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Outras certificações pertinentes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62" y="4556688"/>
            <a:ext cx="2053979" cy="3844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59" y="4666139"/>
            <a:ext cx="4317816" cy="31762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359" y="4984516"/>
            <a:ext cx="6517349" cy="3565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28" y="3202560"/>
            <a:ext cx="8775743" cy="1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1070" y="5234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Experiência em projetos semelhantes</a:t>
            </a:r>
            <a:endParaRPr lang="pt-BR" sz="3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85953"/>
              </p:ext>
            </p:extLst>
          </p:nvPr>
        </p:nvGraphicFramePr>
        <p:xfrm>
          <a:off x="101594" y="1196752"/>
          <a:ext cx="8940812" cy="3060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588"/>
                <a:gridCol w="4414279"/>
                <a:gridCol w="661492"/>
                <a:gridCol w="687463"/>
                <a:gridCol w="1151903"/>
                <a:gridCol w="977087"/>
              </a:tblGrid>
              <a:tr h="546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F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Experiência em projetos semelhantes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Experiência nos usos finais propostos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4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Experiência no PEE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Certificação CMPV da </a:t>
                      </a:r>
                      <a:r>
                        <a:rPr lang="pt-BR" sz="2200" dirty="0" smtClean="0">
                          <a:effectLst/>
                        </a:rPr>
                        <a:t>EVO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Outras certificações </a:t>
                      </a:r>
                      <a:r>
                        <a:rPr lang="pt-BR" sz="2200" dirty="0" smtClean="0">
                          <a:effectLst/>
                        </a:rPr>
                        <a:t>pertinentes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20%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0" y="2042171"/>
            <a:ext cx="8821400" cy="11444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3" y="4385382"/>
            <a:ext cx="2251395" cy="33976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725144"/>
            <a:ext cx="5748468" cy="792088"/>
          </a:xfrm>
          <a:prstGeom prst="rect">
            <a:avLst/>
          </a:prstGeom>
        </p:spPr>
      </p:pic>
      <p:pic>
        <p:nvPicPr>
          <p:cNvPr id="12290" name="Picture 2" descr="Erro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10" y="1379048"/>
            <a:ext cx="1228648" cy="12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mv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2533"/>
            <a:ext cx="2680023" cy="14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exágono 11"/>
          <p:cNvSpPr/>
          <p:nvPr/>
        </p:nvSpPr>
        <p:spPr>
          <a:xfrm>
            <a:off x="4836480" y="318046"/>
            <a:ext cx="2607299" cy="1994487"/>
          </a:xfrm>
          <a:prstGeom prst="hexagon">
            <a:avLst/>
          </a:prstGeom>
          <a:solidFill>
            <a:srgbClr val="C0000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OBRIGATÓRIO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50194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Experiência em projetos semelhantes</a:t>
            </a:r>
            <a:endParaRPr lang="pt-BR" sz="3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85953"/>
              </p:ext>
            </p:extLst>
          </p:nvPr>
        </p:nvGraphicFramePr>
        <p:xfrm>
          <a:off x="101594" y="1196752"/>
          <a:ext cx="8940812" cy="3060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588"/>
                <a:gridCol w="4414279"/>
                <a:gridCol w="661492"/>
                <a:gridCol w="687463"/>
                <a:gridCol w="1151903"/>
                <a:gridCol w="977087"/>
              </a:tblGrid>
              <a:tr h="546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F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Experiência em projetos semelhantes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Experiência nos usos finais propostos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4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Experiência no PEE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Certificação CMPV da EVO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Outras certificações </a:t>
                      </a:r>
                      <a:r>
                        <a:rPr lang="pt-BR" sz="2200" dirty="0" smtClean="0">
                          <a:effectLst/>
                        </a:rPr>
                        <a:t>pertinentes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20%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4" y="4394410"/>
            <a:ext cx="2329189" cy="4499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09" y="4844367"/>
            <a:ext cx="6616646" cy="6321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" y="2541484"/>
            <a:ext cx="9218688" cy="1179037"/>
          </a:xfrm>
          <a:prstGeom prst="rect">
            <a:avLst/>
          </a:prstGeom>
        </p:spPr>
      </p:pic>
      <p:pic>
        <p:nvPicPr>
          <p:cNvPr id="16386" name="Picture 2" descr="http://abesco.com.br/qualiesco/images/selo_qua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1705249" cy="252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Resultado de imagem para iso 9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92" name="Picture 8" descr="Resultado de imag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56" y="2407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88" y="5234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Experiência em projetos semelhantes</a:t>
            </a:r>
            <a:endParaRPr lang="pt-BR" sz="3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85953"/>
              </p:ext>
            </p:extLst>
          </p:nvPr>
        </p:nvGraphicFramePr>
        <p:xfrm>
          <a:off x="101594" y="1196752"/>
          <a:ext cx="8940812" cy="3060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588"/>
                <a:gridCol w="4414279"/>
                <a:gridCol w="661492"/>
                <a:gridCol w="687463"/>
                <a:gridCol w="1151903"/>
                <a:gridCol w="977087"/>
              </a:tblGrid>
              <a:tr h="5463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F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Experiência em projetos semelhantes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 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Experiência nos usos finais propostos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4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Experiência no PEE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>
                          <a:effectLst/>
                        </a:rPr>
                        <a:t>Certificação CMPV da EVO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  <a:tr h="19232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F4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Outras certificações </a:t>
                      </a:r>
                      <a:r>
                        <a:rPr lang="pt-BR" sz="2200" dirty="0" smtClean="0">
                          <a:effectLst/>
                        </a:rPr>
                        <a:t>pertinentes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20%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20%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2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 anchor="ctr"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653136"/>
            <a:ext cx="2664296" cy="5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88" y="5234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Contrapartida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50853"/>
              </p:ext>
            </p:extLst>
          </p:nvPr>
        </p:nvGraphicFramePr>
        <p:xfrm>
          <a:off x="-24188" y="1196752"/>
          <a:ext cx="9185423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054"/>
                <a:gridCol w="4736648"/>
                <a:gridCol w="627858"/>
                <a:gridCol w="674750"/>
                <a:gridCol w="1141992"/>
                <a:gridCol w="966121"/>
              </a:tblGrid>
              <a:tr h="3287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</a:tr>
              <a:tr h="164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G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Contrapartida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10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10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00" y="2297439"/>
            <a:ext cx="2057400" cy="7048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066621"/>
            <a:ext cx="3672408" cy="5499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112" y="3918322"/>
            <a:ext cx="2041412" cy="90716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4913872"/>
            <a:ext cx="7155470" cy="5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88" y="5234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Usos finais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73668"/>
              </p:ext>
            </p:extLst>
          </p:nvPr>
        </p:nvGraphicFramePr>
        <p:xfrm>
          <a:off x="-24188" y="1196752"/>
          <a:ext cx="9185423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054"/>
                <a:gridCol w="4736648"/>
                <a:gridCol w="627858"/>
                <a:gridCol w="674750"/>
                <a:gridCol w="1141992"/>
                <a:gridCol w="966121"/>
              </a:tblGrid>
              <a:tr h="3287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</a:tr>
              <a:tr h="164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H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Diversidade e priorização de usos finais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5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1" y="2492896"/>
            <a:ext cx="4927767" cy="901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189" y="3501008"/>
            <a:ext cx="7329131" cy="194421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 rot="19588498">
            <a:off x="2190416" y="2060848"/>
            <a:ext cx="5117888" cy="792088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Iluminação: menor peso (1)</a:t>
            </a:r>
            <a:endParaRPr lang="pt-BR" sz="3200" b="1" dirty="0"/>
          </a:p>
        </p:txBody>
      </p:sp>
      <p:sp>
        <p:nvSpPr>
          <p:cNvPr id="8" name="Retângulo 7"/>
          <p:cNvSpPr/>
          <p:nvPr/>
        </p:nvSpPr>
        <p:spPr>
          <a:xfrm rot="19588498">
            <a:off x="2433698" y="2821349"/>
            <a:ext cx="5828843" cy="792088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Fontes Incentivadas: maior peso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8637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88" y="5234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Usos finais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73668"/>
              </p:ext>
            </p:extLst>
          </p:nvPr>
        </p:nvGraphicFramePr>
        <p:xfrm>
          <a:off x="-24188" y="1196752"/>
          <a:ext cx="9185423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054"/>
                <a:gridCol w="4736648"/>
                <a:gridCol w="627858"/>
                <a:gridCol w="674750"/>
                <a:gridCol w="1141992"/>
                <a:gridCol w="966121"/>
              </a:tblGrid>
              <a:tr h="3287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</a:tr>
              <a:tr h="164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H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Diversidade e priorização de usos finais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5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" y="2337077"/>
            <a:ext cx="2178859" cy="8038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" y="3275452"/>
            <a:ext cx="8257727" cy="9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88" y="5234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 smtClean="0"/>
              <a:t>Ações educacionais, divulgação e gestão</a:t>
            </a:r>
            <a:endParaRPr lang="pt-BR" sz="3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18122"/>
              </p:ext>
            </p:extLst>
          </p:nvPr>
        </p:nvGraphicFramePr>
        <p:xfrm>
          <a:off x="-24188" y="1196752"/>
          <a:ext cx="9185423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054"/>
                <a:gridCol w="4736648"/>
                <a:gridCol w="627858"/>
                <a:gridCol w="674750"/>
                <a:gridCol w="1141992"/>
                <a:gridCol w="966121"/>
              </a:tblGrid>
              <a:tr h="3287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</a:tr>
              <a:tr h="164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Ações educacionais, divulgação e gestão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5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614390"/>
            <a:ext cx="3325627" cy="7797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3645024"/>
            <a:ext cx="8496945" cy="1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88" y="5234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Critérios de Avaliação</a:t>
            </a:r>
            <a:br>
              <a:rPr lang="pt-BR" sz="3600" dirty="0" smtClean="0"/>
            </a:br>
            <a:r>
              <a:rPr lang="pt-BR" sz="3000" dirty="0"/>
              <a:t>Ações educacionais, divulgação e gestão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18122"/>
              </p:ext>
            </p:extLst>
          </p:nvPr>
        </p:nvGraphicFramePr>
        <p:xfrm>
          <a:off x="-24188" y="1196752"/>
          <a:ext cx="9185423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054"/>
                <a:gridCol w="4736648"/>
                <a:gridCol w="627858"/>
                <a:gridCol w="674750"/>
                <a:gridCol w="1141992"/>
                <a:gridCol w="966121"/>
              </a:tblGrid>
              <a:tr h="3287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Critério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Descrição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Mín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Máx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Energisa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Pontos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</a:tr>
              <a:tr h="164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I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effectLst/>
                        </a:rPr>
                        <a:t>Ações educacionais, divulgação e gestão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5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14" marR="49314" marT="0" marB="0" anchor="ctr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36912"/>
            <a:ext cx="1925989" cy="88661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627336"/>
            <a:ext cx="8667434" cy="8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/>
              <a:t>PEE – ANEEL – LEI 9991/2000 - Histórico de Investimentos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59632" y="5178068"/>
            <a:ext cx="6624736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Fonte</a:t>
            </a:r>
            <a:r>
              <a:rPr lang="pt-BR" sz="1800" dirty="0" smtClean="0"/>
              <a:t>: aneel.gov.br, 2017</a:t>
            </a:r>
            <a:endParaRPr lang="pt-BR" sz="1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953" y="1268760"/>
            <a:ext cx="6773432" cy="4251357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915816" y="4778987"/>
            <a:ext cx="792088" cy="522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444208" y="4810444"/>
            <a:ext cx="792088" cy="522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396552" y="5470588"/>
            <a:ext cx="6624736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Fonte</a:t>
            </a:r>
            <a:r>
              <a:rPr lang="pt-BR" sz="1800" dirty="0" smtClean="0"/>
              <a:t>: aneel.gov.br (2017)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2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16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Resultado - Celg – CPP 002/2016-APROVADOS</a:t>
            </a:r>
            <a:endParaRPr lang="pt-BR" sz="32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20910"/>
              </p:ext>
            </p:extLst>
          </p:nvPr>
        </p:nvGraphicFramePr>
        <p:xfrm>
          <a:off x="-6214" y="548680"/>
          <a:ext cx="9114718" cy="6793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2016224"/>
                <a:gridCol w="1296144"/>
                <a:gridCol w="1337854"/>
                <a:gridCol w="792088"/>
                <a:gridCol w="648072"/>
                <a:gridCol w="2592288"/>
              </a:tblGrid>
              <a:tr h="38104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 TIPOLOGIA COMERCIAL / RESIDENCIAL 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2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effectLst/>
                        </a:rPr>
                        <a:t> 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CLIENTE/UNIDADE CONSUMIDORA 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Tipologia 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Fontes Incentivadas 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Nota 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RCB 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effectLst/>
                        </a:rPr>
                        <a:t>Investimento PEE (R$) 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</a:tr>
              <a:tr h="1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1º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UNIEVANGÉLICA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Comercial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Sim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70,58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0,60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R$ 6.597.707,44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</a:tr>
              <a:tr h="226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2º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SANTA CASA DE GOIÂNIA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Comercial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Não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68,46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0,48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R$ 1.093.701,02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</a:tr>
              <a:tr h="226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3º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PUC GOIÁS (VARIAS UCS)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Comercial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Não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58,65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0,64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R$ 4.350.771,53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</a:tr>
              <a:tr h="15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4º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ESCOLA SESI CAMPINAS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Comercial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Sim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57,20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0,73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R$ 1.304.368,83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</a:tr>
              <a:tr h="226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5º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SANATÓRIO ESPIRITA DE ANÁPOLIS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Comercial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Não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54,61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0,77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R$ 512.548,57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</a:tr>
              <a:tr h="226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6º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SESC CIDADANIA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Comercial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Não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43,62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0,79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R$ 1.041.968,65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</a:tr>
              <a:tr h="75378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TIPOLOGIA ILUMINAÇÃO PÚBLICA / PODER PÚBLICO / SERVIÇO PÚBLICO / RURAL 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7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CLIENTE/UNIDADE CONSUMIDORA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Tipologia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Fontes Incentivadas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Nota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RCB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Investimento PEE (R$)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>
                    <a:solidFill>
                      <a:srgbClr val="00B0F0"/>
                    </a:solidFill>
                  </a:tcPr>
                </a:tc>
              </a:tr>
              <a:tr h="376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1º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SANEAGO (ETA JATAÍ, ETA INDIARA, EAT IPIRANGA, EAT ANHANGUERA)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Serviço Público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Sim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93,16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0,68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R$ 10.127.671,25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</a:tr>
              <a:tr h="226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2º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IF GOIANO (UNIDADE RIO VERDE- GO)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Poder Público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Não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65,69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0,73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R$ 840.502,54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7568" marR="275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7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16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Resultado - Celg – CPP 002/2016 - REPROVADOS</a:t>
            </a:r>
            <a:endParaRPr lang="pt-BR" sz="3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12183"/>
              </p:ext>
            </p:extLst>
          </p:nvPr>
        </p:nvGraphicFramePr>
        <p:xfrm>
          <a:off x="0" y="658168"/>
          <a:ext cx="9144000" cy="5239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744"/>
                <a:gridCol w="6876256"/>
              </a:tblGrid>
              <a:tr h="87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Consumidor / Proponente 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Motivos da desclassificação 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>
                    <a:solidFill>
                      <a:srgbClr val="00B0F0"/>
                    </a:solidFill>
                  </a:tcPr>
                </a:tc>
              </a:tr>
              <a:tr h="1305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Eficiência Solidária Itinerante - </a:t>
                      </a:r>
                      <a:r>
                        <a:rPr lang="pt-BR" sz="1800" dirty="0" err="1">
                          <a:effectLst/>
                        </a:rPr>
                        <a:t>Bioterra</a:t>
                      </a:r>
                      <a:r>
                        <a:rPr lang="pt-BR" sz="1800" dirty="0">
                          <a:effectLst/>
                        </a:rPr>
                        <a:t>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Não </a:t>
                      </a:r>
                      <a:r>
                        <a:rPr lang="pt-BR" sz="1800" dirty="0">
                          <a:effectLst/>
                        </a:rPr>
                        <a:t>apresentação dos orçamentos dos custos computados como contrapartida.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Não </a:t>
                      </a:r>
                      <a:r>
                        <a:rPr lang="pt-BR" sz="1800" dirty="0">
                          <a:effectLst/>
                        </a:rPr>
                        <a:t>apresentação da Carta do consumidor/proponente (assinada por seu representante legal) ou parecer jurídico, concordando com os termos constantes no instrumento de convênio a ser firmado com a CELG </a:t>
                      </a:r>
                      <a:r>
                        <a:rPr lang="pt-BR" sz="1800" dirty="0" smtClean="0">
                          <a:effectLst/>
                        </a:rPr>
                        <a:t>D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</a:tr>
              <a:tr h="783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Colégio Marista - Graphus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O </a:t>
                      </a:r>
                      <a:r>
                        <a:rPr lang="pt-BR" sz="1800" dirty="0">
                          <a:effectLst/>
                        </a:rPr>
                        <a:t>cálculo da redução de demanda na ponta - RDP está inconsistente com os valores de fatura da Unidade </a:t>
                      </a:r>
                      <a:r>
                        <a:rPr lang="pt-BR" sz="1800" dirty="0" smtClean="0">
                          <a:effectLst/>
                        </a:rPr>
                        <a:t>Consumidora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</a:tr>
              <a:tr h="609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Sesc Caldas Novas - AGES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O </a:t>
                      </a:r>
                      <a:r>
                        <a:rPr lang="pt-BR" sz="1800" dirty="0">
                          <a:effectLst/>
                        </a:rPr>
                        <a:t>cálculo da redução de demanda na ponta - RDP está inconsistente com os valores de fatura da Unidade </a:t>
                      </a:r>
                      <a:r>
                        <a:rPr lang="pt-BR" sz="1800" dirty="0" smtClean="0">
                          <a:effectLst/>
                        </a:rPr>
                        <a:t>Consumidora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</a:tr>
              <a:tr h="609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Sede Administrativa do Sesc Goiânia - AGES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O </a:t>
                      </a:r>
                      <a:r>
                        <a:rPr lang="pt-BR" sz="1800" dirty="0">
                          <a:effectLst/>
                        </a:rPr>
                        <a:t>cálculo da redução de demanda na ponta - RDP está inconsistente com os valores de fatura da Unidade </a:t>
                      </a:r>
                      <a:r>
                        <a:rPr lang="pt-BR" sz="1800" dirty="0" smtClean="0">
                          <a:effectLst/>
                        </a:rPr>
                        <a:t>Consumidora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Universidade Federal de Goiás - DEODE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Proposta </a:t>
                      </a:r>
                      <a:r>
                        <a:rPr lang="pt-BR" sz="1800" dirty="0">
                          <a:effectLst/>
                        </a:rPr>
                        <a:t>para iluminação pública deve ser apresentada em projeto específico, separadas de outras </a:t>
                      </a:r>
                      <a:r>
                        <a:rPr lang="pt-BR" sz="1800" dirty="0" smtClean="0">
                          <a:effectLst/>
                        </a:rPr>
                        <a:t>ações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</a:tr>
              <a:tr h="609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Palácio Pedro Ludovico Teixeira - AGES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O </a:t>
                      </a:r>
                      <a:r>
                        <a:rPr lang="pt-BR" sz="1800" dirty="0">
                          <a:effectLst/>
                        </a:rPr>
                        <a:t>cálculo da redução de demanda na ponta - RDP está inconsistente com os valores de fatura da Unidade </a:t>
                      </a:r>
                      <a:r>
                        <a:rPr lang="pt-BR" sz="1800" dirty="0" smtClean="0">
                          <a:effectLst/>
                        </a:rPr>
                        <a:t>Consumidora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832" marR="318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9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16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Outras causas de erros</a:t>
            </a:r>
            <a:endParaRPr lang="pt-BR" sz="3200" dirty="0"/>
          </a:p>
        </p:txBody>
      </p:sp>
      <p:pic>
        <p:nvPicPr>
          <p:cNvPr id="24578" name="Picture 2" descr="Er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42" y="82300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72816"/>
            <a:ext cx="6601231" cy="11908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243" y="2963629"/>
            <a:ext cx="6601231" cy="13947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403648" y="4509120"/>
            <a:ext cx="7329615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Fonte</a:t>
            </a:r>
            <a:r>
              <a:rPr lang="pt-BR" sz="1400" dirty="0" smtClean="0"/>
              <a:t>: CPP 001/2017, ELEKTRO </a:t>
            </a:r>
            <a:r>
              <a:rPr lang="pt-BR" sz="1400" dirty="0"/>
              <a:t>REDES. Regulamento, 2017.</a:t>
            </a:r>
          </a:p>
          <a:p>
            <a:endParaRPr lang="pt-BR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11560" y="924797"/>
            <a:ext cx="9144000" cy="658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Nível de tensão da Unidade x CEE/CED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193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16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Outras causas de erros</a:t>
            </a:r>
            <a:endParaRPr lang="pt-BR" sz="3200" dirty="0"/>
          </a:p>
        </p:txBody>
      </p:sp>
      <p:pic>
        <p:nvPicPr>
          <p:cNvPr id="24578" name="Picture 2" descr="Er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42" y="82300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155378" y="3465930"/>
            <a:ext cx="7329615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Fonte</a:t>
            </a:r>
            <a:r>
              <a:rPr lang="pt-BR" sz="1400" dirty="0" smtClean="0"/>
              <a:t>: CPP 001/2017, ELEKTRO </a:t>
            </a:r>
            <a:r>
              <a:rPr lang="pt-BR" sz="1400" dirty="0"/>
              <a:t>REDES. Regulamento, 2017.</a:t>
            </a:r>
          </a:p>
          <a:p>
            <a:endParaRPr lang="pt-BR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11560" y="924797"/>
            <a:ext cx="9144000" cy="658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Taxa de Desconto Utilizada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09" y="2004034"/>
            <a:ext cx="7826154" cy="12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16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Outras causas de erros</a:t>
            </a:r>
            <a:endParaRPr lang="pt-BR" sz="3200" dirty="0"/>
          </a:p>
        </p:txBody>
      </p:sp>
      <p:pic>
        <p:nvPicPr>
          <p:cNvPr id="24578" name="Picture 2" descr="Er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2300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07192" y="3322564"/>
            <a:ext cx="7329615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Fonte</a:t>
            </a:r>
            <a:r>
              <a:rPr lang="pt-BR" sz="1400" dirty="0" smtClean="0"/>
              <a:t>: CPP 001/2017, ELEKTRO </a:t>
            </a:r>
            <a:r>
              <a:rPr lang="pt-BR" sz="1400" dirty="0"/>
              <a:t>REDES. Regulamento, 2017.</a:t>
            </a:r>
          </a:p>
          <a:p>
            <a:endParaRPr lang="pt-BR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11560" y="924797"/>
            <a:ext cx="9144000" cy="658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Limitações de recursos para algumas rubricas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93" y="1874585"/>
            <a:ext cx="7877894" cy="1310799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79512" y="3749540"/>
            <a:ext cx="9144000" cy="658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Marketing, Relação Materiais/MO, </a:t>
            </a:r>
            <a:r>
              <a:rPr lang="pt-BR" sz="2800" dirty="0" err="1" smtClean="0"/>
              <a:t>MOPrópria</a:t>
            </a:r>
            <a:r>
              <a:rPr lang="pt-BR" sz="2800" dirty="0" smtClean="0"/>
              <a:t>, Transporte, </a:t>
            </a:r>
            <a:r>
              <a:rPr lang="pt-BR" sz="2800" dirty="0" err="1" smtClean="0"/>
              <a:t>etc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528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16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Outras causas de erros</a:t>
            </a:r>
            <a:endParaRPr lang="pt-BR" sz="3200" dirty="0"/>
          </a:p>
        </p:txBody>
      </p:sp>
      <p:pic>
        <p:nvPicPr>
          <p:cNvPr id="24578" name="Picture 2" descr="Er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2300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07192" y="3322564"/>
            <a:ext cx="7329615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Fonte</a:t>
            </a:r>
            <a:r>
              <a:rPr lang="pt-BR" sz="1400" dirty="0" smtClean="0"/>
              <a:t>: CPP 001/2017, ELEKTRO </a:t>
            </a:r>
            <a:r>
              <a:rPr lang="pt-BR" sz="1400" dirty="0"/>
              <a:t>REDES. Regulamento, 2017.</a:t>
            </a:r>
          </a:p>
          <a:p>
            <a:endParaRPr lang="pt-BR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11560" y="924797"/>
            <a:ext cx="9144000" cy="658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Limitações de recursos para algumas rubricas</a:t>
            </a:r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93" y="1874585"/>
            <a:ext cx="7877894" cy="1310799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5496" y="3749540"/>
            <a:ext cx="9144000" cy="658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Marketing, Relação % </a:t>
            </a:r>
            <a:r>
              <a:rPr lang="pt-BR" sz="2800" dirty="0" err="1" smtClean="0"/>
              <a:t>R$Materiais</a:t>
            </a:r>
            <a:r>
              <a:rPr lang="pt-BR" sz="2800" dirty="0" smtClean="0"/>
              <a:t>/</a:t>
            </a:r>
            <a:r>
              <a:rPr lang="pt-BR" sz="2800" dirty="0" err="1" smtClean="0"/>
              <a:t>R$Projeto</a:t>
            </a:r>
            <a:r>
              <a:rPr lang="pt-BR" sz="2800" dirty="0" smtClean="0"/>
              <a:t>, </a:t>
            </a:r>
            <a:r>
              <a:rPr lang="pt-BR" sz="2800" dirty="0" err="1" smtClean="0"/>
              <a:t>MOPrópria</a:t>
            </a:r>
            <a:r>
              <a:rPr lang="pt-BR" sz="2800" dirty="0" smtClean="0"/>
              <a:t>, Transporte, etc.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202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16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Outras causas de erros</a:t>
            </a:r>
            <a:endParaRPr lang="pt-BR" sz="3200" dirty="0"/>
          </a:p>
        </p:txBody>
      </p:sp>
      <p:pic>
        <p:nvPicPr>
          <p:cNvPr id="24578" name="Picture 2" descr="Er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300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07192" y="5301208"/>
            <a:ext cx="7329615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Fonte</a:t>
            </a:r>
            <a:r>
              <a:rPr lang="pt-BR" sz="1400" dirty="0" smtClean="0"/>
              <a:t>: CPP 001/2017, ELEKTRO </a:t>
            </a:r>
            <a:r>
              <a:rPr lang="pt-BR" sz="1400" dirty="0"/>
              <a:t>REDES. Regulamento, 2017.</a:t>
            </a:r>
          </a:p>
          <a:p>
            <a:endParaRPr lang="pt-BR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11560" y="924797"/>
            <a:ext cx="9144000" cy="658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Certidões Negativas, Termos de Aceite, Anexo B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64710"/>
            <a:ext cx="8321344" cy="5162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55" y="2724677"/>
            <a:ext cx="7069721" cy="4510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72" y="3146132"/>
            <a:ext cx="9114209" cy="3956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833" y="3540955"/>
            <a:ext cx="4464496" cy="3316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5299" y="3861048"/>
            <a:ext cx="9254595" cy="67603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649832" y="4537083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Etc...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5962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168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Recomendações</a:t>
            </a:r>
            <a:endParaRPr lang="pt-BR" sz="3200" b="1" dirty="0"/>
          </a:p>
        </p:txBody>
      </p:sp>
      <p:pic>
        <p:nvPicPr>
          <p:cNvPr id="24578" name="Picture 2" descr="Err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3004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11560" y="924797"/>
            <a:ext cx="8208912" cy="658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Sistemas de Gestão de CPP</a:t>
            </a:r>
            <a:endParaRPr lang="pt-BR" sz="28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1412776"/>
            <a:ext cx="9144000" cy="439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1" dirty="0" smtClean="0"/>
              <a:t>Conheça a forma de envio dos documentos?</a:t>
            </a:r>
          </a:p>
          <a:p>
            <a:pPr algn="l"/>
            <a:r>
              <a:rPr lang="pt-BR" sz="2600" dirty="0" smtClean="0"/>
              <a:t>	Internet, correios, protocolo,...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1" dirty="0"/>
              <a:t>Participe da audiência </a:t>
            </a:r>
            <a:r>
              <a:rPr lang="pt-BR" sz="2800" b="1" dirty="0" smtClean="0"/>
              <a:t>pública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1" dirty="0" smtClean="0"/>
              <a:t>Envie suas dúvidas da forma protocolar</a:t>
            </a:r>
            <a:endParaRPr lang="pt-BR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1" dirty="0" smtClean="0"/>
              <a:t>Navegue pelo sistema de gestão, se existente!</a:t>
            </a:r>
          </a:p>
          <a:p>
            <a:pPr algn="l"/>
            <a:r>
              <a:rPr lang="pt-BR" sz="2600" dirty="0" smtClean="0"/>
              <a:t>	Documentos fracionados, extensões permitidas (</a:t>
            </a:r>
            <a:r>
              <a:rPr lang="pt-BR" sz="2600" dirty="0" err="1" smtClean="0"/>
              <a:t>pdf</a:t>
            </a:r>
            <a:r>
              <a:rPr lang="pt-BR" sz="2600" dirty="0" smtClean="0"/>
              <a:t>, zip)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1" dirty="0" smtClean="0"/>
              <a:t>Atenção para a data/hora limite de envio</a:t>
            </a:r>
          </a:p>
          <a:p>
            <a:pPr algn="l"/>
            <a:r>
              <a:rPr lang="pt-BR" sz="2600" dirty="0" smtClean="0"/>
              <a:t>	Após às 18:00 não há atendimento </a:t>
            </a:r>
            <a:r>
              <a:rPr lang="pt-BR" sz="2600" i="1" dirty="0" smtClean="0"/>
              <a:t>(</a:t>
            </a:r>
            <a:r>
              <a:rPr lang="pt-BR" sz="2600" i="1" dirty="0" err="1" smtClean="0"/>
              <a:t>helpdesk</a:t>
            </a:r>
            <a:r>
              <a:rPr lang="pt-BR" sz="2600" i="1" dirty="0" smtClean="0"/>
              <a:t>)</a:t>
            </a:r>
          </a:p>
          <a:p>
            <a:pPr algn="l"/>
            <a:r>
              <a:rPr lang="pt-BR" sz="2600" dirty="0" smtClean="0"/>
              <a:t>	Estabeleça um prazo interno menor.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111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30"/>
            <a:ext cx="9144000" cy="536048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OBRIGADO!</a:t>
            </a:r>
            <a:br>
              <a:rPr lang="pt-BR" sz="3600" b="1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 smtClean="0"/>
              <a:t>Jonas Gonçalves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400" dirty="0" smtClean="0"/>
              <a:t>Assessor Técnico do </a:t>
            </a:r>
            <a:r>
              <a:rPr lang="pt-BR" sz="3400" dirty="0" err="1" smtClean="0"/>
              <a:t>ProEESA</a:t>
            </a:r>
            <a:r>
              <a:rPr lang="pt-BR" sz="3400" dirty="0" smtClean="0"/>
              <a:t> – Programa de Eficiência Energética em Sistemas de Abastecimento de Água</a:t>
            </a:r>
            <a:br>
              <a:rPr lang="pt-BR" sz="3400" dirty="0" smtClean="0"/>
            </a:br>
            <a:r>
              <a:rPr lang="pt-BR" sz="3400" dirty="0" smtClean="0"/>
              <a:t/>
            </a:r>
            <a:br>
              <a:rPr lang="pt-BR" sz="3400" dirty="0" smtClean="0"/>
            </a:br>
            <a:r>
              <a:rPr lang="pt-BR" sz="2800" dirty="0" smtClean="0">
                <a:hlinkClick r:id="rId2"/>
              </a:rPr>
              <a:t>goncalves@akut-umwelt.de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(18) 9 9119 9183</a:t>
            </a:r>
            <a:br>
              <a:rPr lang="pt-BR" sz="2800" dirty="0" smtClean="0"/>
            </a:br>
            <a:r>
              <a:rPr lang="pt-BR" sz="2800" dirty="0" smtClean="0"/>
              <a:t>(61) 2104 1057</a:t>
            </a:r>
            <a:r>
              <a:rPr lang="pt-BR" sz="3400" dirty="0" smtClean="0"/>
              <a:t/>
            </a:r>
            <a:br>
              <a:rPr lang="pt-BR" sz="3400" dirty="0" smtClean="0"/>
            </a:br>
            <a:r>
              <a:rPr lang="pt-BR" sz="3400" dirty="0" smtClean="0"/>
              <a:t/>
            </a:r>
            <a:br>
              <a:rPr lang="pt-BR" sz="3400" dirty="0" smtClean="0"/>
            </a:br>
            <a:r>
              <a:rPr lang="pt-BR" sz="2200" dirty="0"/>
              <a:t>ícones: https://icons8.com.br</a:t>
            </a:r>
          </a:p>
        </p:txBody>
      </p:sp>
    </p:spTree>
    <p:extLst>
      <p:ext uri="{BB962C8B-B14F-4D97-AF65-F5344CB8AC3E}">
        <p14:creationId xmlns:p14="http://schemas.microsoft.com/office/powerpoint/2010/main" val="31693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/>
              <a:t>PEE – ANEEL – LEI 9991/2000 - Histórico de Investimentos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59632" y="5178068"/>
            <a:ext cx="6624736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Fonte</a:t>
            </a:r>
            <a:r>
              <a:rPr lang="pt-BR" sz="1800" dirty="0" smtClean="0"/>
              <a:t>: aneel.gov.br, 2017</a:t>
            </a:r>
            <a:endParaRPr lang="pt-BR" sz="1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953" y="1268760"/>
            <a:ext cx="6773432" cy="4251357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915816" y="4778987"/>
            <a:ext cx="792088" cy="522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luxograma: Decisão 2"/>
          <p:cNvSpPr/>
          <p:nvPr/>
        </p:nvSpPr>
        <p:spPr>
          <a:xfrm>
            <a:off x="2699792" y="4680145"/>
            <a:ext cx="1224136" cy="72008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57</a:t>
            </a:r>
            <a:endParaRPr lang="pt-BR" b="1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396552" y="5471172"/>
            <a:ext cx="6624736" cy="4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/>
              <a:t>Fonte</a:t>
            </a:r>
            <a:r>
              <a:rPr lang="pt-BR" sz="1800" dirty="0" smtClean="0"/>
              <a:t>: aneel.gov.br (2017)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1722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Distribuição dos Recursos Financeiros</a:t>
            </a:r>
            <a:endParaRPr lang="pt-BR" sz="3600" dirty="0"/>
          </a:p>
        </p:txBody>
      </p:sp>
      <p:graphicFrame>
        <p:nvGraphicFramePr>
          <p:cNvPr id="10" name="Espaço Reservado para Conteúdo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47958"/>
              </p:ext>
            </p:extLst>
          </p:nvPr>
        </p:nvGraphicFramePr>
        <p:xfrm>
          <a:off x="179512" y="1700808"/>
          <a:ext cx="32004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lanilha" r:id="rId3" imgW="3200323" imgH="3343130" progId="Excel.Sheet.12">
                  <p:embed/>
                </p:oleObj>
              </mc:Choice>
              <mc:Fallback>
                <p:oleObj name="Planilha" r:id="rId3" imgW="3200323" imgH="3343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700808"/>
                        <a:ext cx="320040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8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Chamada Pública de Projetos</a:t>
            </a:r>
            <a:endParaRPr lang="pt-BR" sz="3600" dirty="0"/>
          </a:p>
        </p:txBody>
      </p:sp>
      <p:graphicFrame>
        <p:nvGraphicFramePr>
          <p:cNvPr id="10" name="Espaço Reservado para Conteúdo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47958"/>
              </p:ext>
            </p:extLst>
          </p:nvPr>
        </p:nvGraphicFramePr>
        <p:xfrm>
          <a:off x="179512" y="1700808"/>
          <a:ext cx="32004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lanilha" r:id="rId3" imgW="3200323" imgH="3343130" progId="Excel.Sheet.12">
                  <p:embed/>
                </p:oleObj>
              </mc:Choice>
              <mc:Fallback>
                <p:oleObj name="Planilha" r:id="rId3" imgW="3200323" imgH="3343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700808"/>
                        <a:ext cx="320040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1619672" y="3140968"/>
            <a:ext cx="1760240" cy="190311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148" y="3334320"/>
            <a:ext cx="1130629" cy="88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2475</Words>
  <Application>Microsoft Office PowerPoint</Application>
  <PresentationFormat>Apresentação na tela (4:3)</PresentationFormat>
  <Paragraphs>1056</Paragraphs>
  <Slides>68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74" baseType="lpstr">
      <vt:lpstr>Arial</vt:lpstr>
      <vt:lpstr>Calibri</vt:lpstr>
      <vt:lpstr>Times New Roman</vt:lpstr>
      <vt:lpstr>Wingdings</vt:lpstr>
      <vt:lpstr>Tema do Office</vt:lpstr>
      <vt:lpstr>Planilha</vt:lpstr>
      <vt:lpstr>Submissão de projetos de eficiência energética em sistemas de saneamento às chamadas públicas do PEE-ANEEL</vt:lpstr>
      <vt:lpstr>Apresentação do PowerPoint</vt:lpstr>
      <vt:lpstr>Evolução do consumo com energia elétrica e despesas com energia elétrica dos prestadores de serviços  participantes do SNIS de 2003 a 2016</vt:lpstr>
      <vt:lpstr>Composição média das despesas de exploração dos prestadores de serviços participantes do SNIS em 2016</vt:lpstr>
      <vt:lpstr>PEE – ANEEL – LEI 9991/2000 - Histórico de Investimentos</vt:lpstr>
      <vt:lpstr>PEE – ANEEL – LEI 9991/2000 - Histórico de Investimentos</vt:lpstr>
      <vt:lpstr>PEE – ANEEL – LEI 9991/2000 - Histórico de Investimentos</vt:lpstr>
      <vt:lpstr>Distribuição dos Recursos Financeiros</vt:lpstr>
      <vt:lpstr>Chamada Pública de Projetos</vt:lpstr>
      <vt:lpstr>Subclasses de consumo</vt:lpstr>
      <vt:lpstr>Distribuições de Recursos – Enel CE</vt:lpstr>
      <vt:lpstr>Distribuições de Recursos – Coelba</vt:lpstr>
      <vt:lpstr>Distribuições de Recursos – Elektro</vt:lpstr>
      <vt:lpstr>Distribuições de Recursos – Celesc</vt:lpstr>
      <vt:lpstr>Vale a pena participar?</vt:lpstr>
      <vt:lpstr>Contrato de performance!</vt:lpstr>
      <vt:lpstr>Juros e correção monetária!</vt:lpstr>
      <vt:lpstr>Vale a pena participar? </vt:lpstr>
      <vt:lpstr>Cronograma (exemplo)</vt:lpstr>
      <vt:lpstr>Exigências</vt:lpstr>
      <vt:lpstr>Repasse dos Recursos Aplicados</vt:lpstr>
      <vt:lpstr>Repasse dos Recursos Aplicados</vt:lpstr>
      <vt:lpstr>Repasse dos Recursos Aplicados</vt:lpstr>
      <vt:lpstr>Repasse dos Recursos Aplicados</vt:lpstr>
      <vt:lpstr>Repasse dos Recursos Aplicados</vt:lpstr>
      <vt:lpstr>Repasse dos Recursos Aplicados</vt:lpstr>
      <vt:lpstr>Repasse dos Recursos Aplicados</vt:lpstr>
      <vt:lpstr>Repasse dos Recursos Aplicados</vt:lpstr>
      <vt:lpstr>Repasse dos Recursos Aplicados</vt:lpstr>
      <vt:lpstr>Repasse dos Recursos Aplicados</vt:lpstr>
      <vt:lpstr>Critérios de Avaliação Relação Custo-Benefício</vt:lpstr>
      <vt:lpstr>Critérios de Avaliação Relação Custo-Benefício</vt:lpstr>
      <vt:lpstr>Critérios de Avaliação Relação Custo-Benefício</vt:lpstr>
      <vt:lpstr>Critérios de Avaliação Relação Custo-Benefício</vt:lpstr>
      <vt:lpstr>Critérios de Avaliação Relação Custo-Benefício</vt:lpstr>
      <vt:lpstr>Critérios de Avaliação Relação Custo-Benefício</vt:lpstr>
      <vt:lpstr>Critérios de Avaliação Investimentos em Equipamentos</vt:lpstr>
      <vt:lpstr>Critérios de Avaliação Benefícios Energéticos</vt:lpstr>
      <vt:lpstr>Critérios de Avaliação Benefícios Energéticos</vt:lpstr>
      <vt:lpstr>Critérios de Avaliação Benefícios Energéticos</vt:lpstr>
      <vt:lpstr>Critérios de Avaliação Qualidade do Projeto</vt:lpstr>
      <vt:lpstr>Critérios de Avaliação Qualidade do Projeto</vt:lpstr>
      <vt:lpstr>Critérios de Avaliação Qualidade do Projeto</vt:lpstr>
      <vt:lpstr>Critérios de Avaliação Qualidade do Projeto</vt:lpstr>
      <vt:lpstr>Critérios de Avaliação Qualidade do Projeto</vt:lpstr>
      <vt:lpstr>Critérios de Avaliação Barreiras de Mercado</vt:lpstr>
      <vt:lpstr>Critérios de Avaliação Barreiras de Mercado</vt:lpstr>
      <vt:lpstr>Critérios de Avaliação Barreiras de Mercado</vt:lpstr>
      <vt:lpstr>Critérios de Avaliação Barreiras de Mercado</vt:lpstr>
      <vt:lpstr>Critérios de Avaliação Experiência em projetos semelhantes</vt:lpstr>
      <vt:lpstr>Critérios de Avaliação Experiência em projetos semelhantes</vt:lpstr>
      <vt:lpstr>Critérios de Avaliação Experiência em projetos semelhantes</vt:lpstr>
      <vt:lpstr>Critérios de Avaliação Experiência em projetos semelhantes</vt:lpstr>
      <vt:lpstr>Critérios de Avaliação Experiência em projetos semelhantes</vt:lpstr>
      <vt:lpstr>Critérios de Avaliação Contrapartida</vt:lpstr>
      <vt:lpstr>Critérios de Avaliação Usos finais</vt:lpstr>
      <vt:lpstr>Critérios de Avaliação Usos finais</vt:lpstr>
      <vt:lpstr>Critérios de Avaliação Ações educacionais, divulgação e gestão</vt:lpstr>
      <vt:lpstr>Critérios de Avaliação Ações educacionais, divulgação e gestão</vt:lpstr>
      <vt:lpstr>Resultado - Celg – CPP 002/2016-APROVADOS</vt:lpstr>
      <vt:lpstr>Resultado - Celg – CPP 002/2016 - REPROVADOS</vt:lpstr>
      <vt:lpstr>Outras causas de erros</vt:lpstr>
      <vt:lpstr>Outras causas de erros</vt:lpstr>
      <vt:lpstr>Outras causas de erros</vt:lpstr>
      <vt:lpstr>Outras causas de erros</vt:lpstr>
      <vt:lpstr>Outras causas de erros</vt:lpstr>
      <vt:lpstr>Recomendações</vt:lpstr>
      <vt:lpstr>OBRIGADO!  Jonas Gonçalves Assessor Técnico do ProEESA – Programa de Eficiência Energética em Sistemas de Abastecimento de Água  goncalves@akut-umwelt.de (18) 9 9119 9183 (61) 2104 1057  ícones: https://icons8.com.br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Jonas Gonçalves</cp:lastModifiedBy>
  <cp:revision>89</cp:revision>
  <dcterms:created xsi:type="dcterms:W3CDTF">2018-05-02T19:43:05Z</dcterms:created>
  <dcterms:modified xsi:type="dcterms:W3CDTF">2018-05-16T16:59:07Z</dcterms:modified>
</cp:coreProperties>
</file>