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59" r:id="rId4"/>
    <p:sldId id="263" r:id="rId5"/>
    <p:sldId id="260" r:id="rId6"/>
    <p:sldId id="261" r:id="rId7"/>
    <p:sldId id="264" r:id="rId8"/>
    <p:sldId id="265" r:id="rId9"/>
    <p:sldId id="266" r:id="rId10"/>
    <p:sldId id="262" r:id="rId11"/>
    <p:sldId id="26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4365104"/>
            <a:ext cx="7776864" cy="1079698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/>
              <a:t>Autores</a:t>
            </a:r>
            <a:r>
              <a:rPr lang="pt-BR" sz="2800" b="1" dirty="0" smtClean="0"/>
              <a:t>: Paulo Schwirkowski</a:t>
            </a:r>
          </a:p>
          <a:p>
            <a:pPr marL="0" indent="0" algn="l">
              <a:buNone/>
            </a:pPr>
            <a:endParaRPr lang="pt-BR" sz="2800" b="1" dirty="0" smtClean="0"/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sz="2800" b="1" dirty="0"/>
              <a:t>PAGAMENTO POR SERVIÇOS AMBIENTAIS - O PROGRAMA “PRODUTOR DE ÁGUA DO RIO VERMELHO” COMO FERRAMENTA DE GESTÃO DE RECURSOS HÍDRICOS NO MUNICÍPIO DE SÃO BENTO DO SUL, SC.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19256" cy="3917030"/>
          </a:xfrm>
        </p:spPr>
        <p:txBody>
          <a:bodyPr>
            <a:normAutofit fontScale="70000" lnSpcReduction="20000"/>
          </a:bodyPr>
          <a:lstStyle/>
          <a:p>
            <a:pPr marL="571500" indent="-571500"/>
            <a:r>
              <a:rPr lang="pt-BR" dirty="0"/>
              <a:t>Ampliação do Programa para toda microbacia (Programa Intermunicipal)</a:t>
            </a:r>
          </a:p>
          <a:p>
            <a:pPr marL="571500" indent="-571500"/>
            <a:endParaRPr lang="pt-BR" dirty="0"/>
          </a:p>
          <a:p>
            <a:pPr marL="571500" indent="-571500"/>
            <a:r>
              <a:rPr lang="pt-BR" dirty="0"/>
              <a:t>Adesão de novos proprietários</a:t>
            </a:r>
          </a:p>
          <a:p>
            <a:pPr marL="571500" indent="-571500"/>
            <a:endParaRPr lang="pt-BR" dirty="0"/>
          </a:p>
          <a:p>
            <a:pPr marL="571500" indent="-571500"/>
            <a:r>
              <a:rPr lang="pt-BR" dirty="0"/>
              <a:t>Garantia de recursos para </a:t>
            </a:r>
            <a:r>
              <a:rPr lang="pt-BR" dirty="0" smtClean="0"/>
              <a:t>o </a:t>
            </a:r>
            <a:r>
              <a:rPr lang="pt-BR" smtClean="0"/>
              <a:t>pagamento anual e investimentos </a:t>
            </a:r>
            <a:r>
              <a:rPr lang="pt-BR" dirty="0"/>
              <a:t>no Programa</a:t>
            </a:r>
          </a:p>
          <a:p>
            <a:pPr marL="571500" indent="-571500"/>
            <a:endParaRPr lang="pt-BR" dirty="0"/>
          </a:p>
          <a:p>
            <a:pPr marL="571500" indent="-571500"/>
            <a:r>
              <a:rPr lang="pt-BR" dirty="0"/>
              <a:t>Acompanhamento e assessoria aos proprietários</a:t>
            </a:r>
          </a:p>
          <a:p>
            <a:pPr marL="571500" indent="-571500"/>
            <a:endParaRPr lang="pt-BR" dirty="0"/>
          </a:p>
          <a:p>
            <a:pPr marL="571500" indent="-571500"/>
            <a:r>
              <a:rPr lang="pt-BR" dirty="0"/>
              <a:t>Envolvimento e divulgação de informações à comunidade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53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818018" cy="40324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688421" y="458112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Paulo Schwirkowski</a:t>
            </a:r>
          </a:p>
          <a:p>
            <a:pPr algn="ctr"/>
            <a:r>
              <a:rPr lang="pt-BR" dirty="0" smtClean="0"/>
              <a:t>47-3631-3929</a:t>
            </a:r>
          </a:p>
          <a:p>
            <a:pPr algn="ctr"/>
            <a:r>
              <a:rPr lang="pt-BR" dirty="0" smtClean="0"/>
              <a:t>paulo@samaesbs.sc.gov.br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50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\\10.50.7.243\dmuc\Gestão 2015 - 2019\PSA\São Bento do Sul\Mapa_Geral_MBVermelh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61"/>
            <a:ext cx="7812359" cy="5445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 do programa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91703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Início do projeto: 2010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Início da premiação: </a:t>
            </a:r>
            <a:r>
              <a:rPr lang="pt-BR" dirty="0" smtClean="0"/>
              <a:t>2011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17 proprietários – 770 ha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Valor inicial: R$ 11.013,81</a:t>
            </a:r>
            <a:br>
              <a:rPr lang="pt-BR" dirty="0"/>
            </a:br>
            <a:r>
              <a:rPr lang="pt-BR" dirty="0"/>
              <a:t>Valor atual: R$ 36.589,36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86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488832" cy="52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Marco legal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19256" cy="391703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t-BR" b="1" dirty="0"/>
              <a:t>Lei nº 2677, de 24 de Novembro de 2010</a:t>
            </a:r>
          </a:p>
          <a:p>
            <a:pPr algn="ctr"/>
            <a:r>
              <a:rPr lang="pt-BR" dirty="0"/>
              <a:t>- Institui a Política Municipal dos Serviços Ambientais, cria o Programa Municipal de Pagamento por Serviços Ambientais e estabelece formas de controle e financiamento deste Programa.</a:t>
            </a:r>
          </a:p>
          <a:p>
            <a:pPr algn="ctr"/>
            <a:endParaRPr lang="pt-BR" dirty="0"/>
          </a:p>
          <a:p>
            <a:pPr algn="ctr"/>
            <a:r>
              <a:rPr lang="pt-BR" b="1" dirty="0"/>
              <a:t>Decreto nº 634, de 22 de março de 2011</a:t>
            </a:r>
          </a:p>
          <a:p>
            <a:pPr algn="ctr"/>
            <a:r>
              <a:rPr lang="pt-BR" dirty="0"/>
              <a:t>- Regulamenta o PSA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Decreto n° 457, de 30 de agosto de 2017</a:t>
            </a:r>
          </a:p>
          <a:p>
            <a:pPr algn="ctr"/>
            <a:r>
              <a:rPr lang="pt-BR" dirty="0"/>
              <a:t>– Designa Comitê Gestor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Edital de Credenciamento nº 03/2016</a:t>
            </a:r>
          </a:p>
          <a:p>
            <a:pPr algn="ctr"/>
            <a:r>
              <a:rPr lang="pt-BR" dirty="0"/>
              <a:t>Credenciamento aberto à todos os proprietários interessados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86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507288" cy="3917030"/>
          </a:xfrm>
        </p:spPr>
        <p:txBody>
          <a:bodyPr>
            <a:normAutofit fontScale="77500" lnSpcReduction="20000"/>
          </a:bodyPr>
          <a:lstStyle/>
          <a:p>
            <a:pPr marL="571500" indent="-571500"/>
            <a:r>
              <a:rPr lang="pt-BR" dirty="0"/>
              <a:t>Adesão voluntária</a:t>
            </a:r>
          </a:p>
          <a:p>
            <a:pPr marL="571500" indent="-571500"/>
            <a:endParaRPr lang="pt-BR" dirty="0"/>
          </a:p>
          <a:p>
            <a:pPr marL="571500" indent="-571500"/>
            <a:r>
              <a:rPr lang="pt-BR" dirty="0"/>
              <a:t>Recursos Financeiros</a:t>
            </a:r>
          </a:p>
          <a:p>
            <a:pPr marL="571500" indent="-571500"/>
            <a:endParaRPr lang="pt-BR" dirty="0"/>
          </a:p>
          <a:p>
            <a:pPr marL="571500" indent="-571500"/>
            <a:r>
              <a:rPr lang="pt-BR" dirty="0"/>
              <a:t>Sistema de avaliação</a:t>
            </a:r>
          </a:p>
          <a:p>
            <a:pPr marL="571500" indent="-571500"/>
            <a:endParaRPr lang="pt-BR" dirty="0"/>
          </a:p>
          <a:p>
            <a:pPr marL="571500" indent="-571500"/>
            <a:r>
              <a:rPr lang="pt-BR" dirty="0"/>
              <a:t>Comitê Gestor </a:t>
            </a:r>
            <a:r>
              <a:rPr lang="pt-BR" dirty="0" smtClean="0"/>
              <a:t>ativo e abrangente</a:t>
            </a:r>
          </a:p>
          <a:p>
            <a:pPr marL="571500" indent="-571500"/>
            <a:endParaRPr lang="pt-BR" dirty="0"/>
          </a:p>
          <a:p>
            <a:pPr marL="457200" indent="-457200"/>
            <a:r>
              <a:rPr lang="pt-BR" dirty="0" smtClean="0"/>
              <a:t>Credenciamento </a:t>
            </a:r>
            <a:r>
              <a:rPr lang="pt-BR" dirty="0"/>
              <a:t>dos proprietários através de Edital </a:t>
            </a:r>
            <a:r>
              <a:rPr lang="pt-BR" dirty="0" smtClean="0"/>
              <a:t>Público: Transparência</a:t>
            </a:r>
            <a:r>
              <a:rPr lang="pt-BR" dirty="0"/>
              <a:t>, publicidade e isonomia. </a:t>
            </a:r>
          </a:p>
          <a:p>
            <a:pPr marL="457200" indent="-457200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60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19256" cy="3556989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Recursos Financeiros:</a:t>
            </a:r>
          </a:p>
          <a:p>
            <a:endParaRPr lang="pt-BR" dirty="0"/>
          </a:p>
          <a:p>
            <a:endParaRPr lang="pt-BR" dirty="0"/>
          </a:p>
          <a:p>
            <a:pPr marL="571500" indent="-571500"/>
            <a:r>
              <a:rPr lang="pt-BR" dirty="0"/>
              <a:t>1 – Recursos para pagamento anual aos proprietários: SAMAE.</a:t>
            </a:r>
          </a:p>
          <a:p>
            <a:pPr marL="571500" indent="-571500"/>
            <a:endParaRPr lang="pt-BR" dirty="0"/>
          </a:p>
          <a:p>
            <a:pPr marL="571500" indent="-571500"/>
            <a:r>
              <a:rPr lang="pt-BR" dirty="0"/>
              <a:t>2 – Recursos para aplicação em estudos e melhorias no Programa: Recursos Municipais, Estaduais e Federais, Compensação Ambiental, etc.</a:t>
            </a:r>
          </a:p>
          <a:p>
            <a:pPr marL="457200" indent="-457200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10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3"/>
            <a:ext cx="8219256" cy="4320480"/>
          </a:xfrm>
        </p:spPr>
        <p:txBody>
          <a:bodyPr>
            <a:normAutofit fontScale="47500" lnSpcReduction="20000"/>
          </a:bodyPr>
          <a:lstStyle/>
          <a:p>
            <a:r>
              <a:rPr lang="pt-BR" sz="3400" dirty="0"/>
              <a:t>Sistema de avaliação</a:t>
            </a:r>
          </a:p>
          <a:p>
            <a:endParaRPr lang="pt-BR" sz="3400" dirty="0"/>
          </a:p>
          <a:p>
            <a:r>
              <a:rPr lang="pt-BR" sz="3400" dirty="0"/>
              <a:t>Metodologia – Valoração Oásis – Fundação Grupo Boticário</a:t>
            </a:r>
          </a:p>
          <a:p>
            <a:endParaRPr lang="pt-BR" sz="3400" dirty="0"/>
          </a:p>
          <a:p>
            <a:r>
              <a:rPr lang="pt-BR" sz="3400" dirty="0"/>
              <a:t>Benefícios – Aproveitamento do know-how da Fundação em projetos similares</a:t>
            </a:r>
          </a:p>
          <a:p>
            <a:endParaRPr lang="pt-BR" sz="3400" dirty="0"/>
          </a:p>
          <a:p>
            <a:r>
              <a:rPr lang="pt-BR" sz="3400" dirty="0"/>
              <a:t>Relação de itens para avaliação da propriedade, bem como para acompanhamento das melhorias ao longo do tempo.</a:t>
            </a:r>
          </a:p>
          <a:p>
            <a:endParaRPr lang="pt-BR" sz="3400" dirty="0"/>
          </a:p>
          <a:p>
            <a:r>
              <a:rPr lang="pt-BR" sz="3400" dirty="0"/>
              <a:t>O indicador </a:t>
            </a:r>
            <a:r>
              <a:rPr lang="pt-BR" sz="3400" dirty="0" smtClean="0"/>
              <a:t>referência </a:t>
            </a:r>
            <a:r>
              <a:rPr lang="pt-BR" sz="3400" dirty="0"/>
              <a:t>para o pagamento ao proprietário é a UFM regulada pelo IGPM.</a:t>
            </a:r>
          </a:p>
          <a:p>
            <a:endParaRPr lang="pt-BR" sz="3400" dirty="0"/>
          </a:p>
          <a:p>
            <a:r>
              <a:rPr lang="pt-BR" sz="3400" dirty="0"/>
              <a:t>122,5 UFM de valor máximo </a:t>
            </a:r>
            <a:r>
              <a:rPr lang="pt-BR" sz="3400" u="sng" dirty="0"/>
              <a:t>por ha </a:t>
            </a:r>
            <a:r>
              <a:rPr lang="pt-BR" sz="3400" dirty="0"/>
              <a:t>- R$ 426,16</a:t>
            </a:r>
          </a:p>
          <a:p>
            <a:endParaRPr lang="pt-BR" sz="3400" dirty="0"/>
          </a:p>
          <a:p>
            <a:r>
              <a:rPr lang="pt-BR" sz="3400" dirty="0"/>
              <a:t>125 UFM de valor mínimo por propriedade - R$ 434,93</a:t>
            </a:r>
          </a:p>
          <a:p>
            <a:endParaRPr lang="pt-BR" sz="3400" dirty="0"/>
          </a:p>
          <a:p>
            <a:r>
              <a:rPr lang="pt-BR" sz="3400" dirty="0"/>
              <a:t>Avaliação anual ou semestral para acompanhamento dos compromissos assumidos</a:t>
            </a:r>
          </a:p>
          <a:p>
            <a:pPr marL="457200" indent="-457200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69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Benefícios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4320481"/>
          </a:xfrm>
        </p:spPr>
        <p:txBody>
          <a:bodyPr>
            <a:normAutofit fontScale="85000" lnSpcReduction="20000"/>
          </a:bodyPr>
          <a:lstStyle/>
          <a:p>
            <a:pPr marL="571500" indent="-571500"/>
            <a:r>
              <a:rPr lang="pt-BR" sz="3600" dirty="0"/>
              <a:t>Recuperação de APP’s e melhorias ambientais nas propriedades</a:t>
            </a:r>
          </a:p>
          <a:p>
            <a:pPr marL="571500" indent="-571500"/>
            <a:endParaRPr lang="pt-BR" sz="3600" dirty="0"/>
          </a:p>
          <a:p>
            <a:pPr marL="571500" indent="-571500"/>
            <a:r>
              <a:rPr lang="pt-BR" sz="3600" dirty="0"/>
              <a:t>Renda extra aos proprietários</a:t>
            </a:r>
          </a:p>
          <a:p>
            <a:pPr marL="571500" indent="-571500"/>
            <a:endParaRPr lang="pt-BR" sz="3600" dirty="0"/>
          </a:p>
          <a:p>
            <a:pPr marL="571500" indent="-571500"/>
            <a:r>
              <a:rPr lang="pt-BR" sz="3600" dirty="0"/>
              <a:t>Manutenção e melhoria dos recursos hídricos</a:t>
            </a:r>
          </a:p>
          <a:p>
            <a:pPr marL="571500" indent="-571500"/>
            <a:endParaRPr lang="pt-BR" sz="3600" dirty="0"/>
          </a:p>
          <a:p>
            <a:pPr marL="571500" indent="-571500"/>
            <a:r>
              <a:rPr lang="pt-BR" sz="3600" dirty="0"/>
              <a:t>Despertar da consciência ambiental na comunidade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61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348</Words>
  <Application>Microsoft Office PowerPoint</Application>
  <PresentationFormat>Apresentação na tela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PAGAMENTO POR SERVIÇOS AMBIENTAIS - O PROGRAMA “PRODUTOR DE ÁGUA DO RIO VERMELHO” COMO FERRAMENTA DE GESTÃO DE RECURSOS HÍDRICOS NO MUNICÍPIO DE SÃO BENTO DO SUL, SC.</vt:lpstr>
      <vt:lpstr>Apresentação do PowerPoint</vt:lpstr>
      <vt:lpstr>Histórico do programa</vt:lpstr>
      <vt:lpstr>Apresentação do PowerPoint</vt:lpstr>
      <vt:lpstr>Marco legal</vt:lpstr>
      <vt:lpstr>Principais características</vt:lpstr>
      <vt:lpstr>Principais características</vt:lpstr>
      <vt:lpstr>Principais características</vt:lpstr>
      <vt:lpstr>Benefícios</vt:lpstr>
      <vt:lpstr>Desafios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paulo</cp:lastModifiedBy>
  <cp:revision>17</cp:revision>
  <dcterms:created xsi:type="dcterms:W3CDTF">2018-05-02T19:43:05Z</dcterms:created>
  <dcterms:modified xsi:type="dcterms:W3CDTF">2018-05-14T14:50:55Z</dcterms:modified>
</cp:coreProperties>
</file>